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1.xml" ContentType="application/vnd.openxmlformats-officedocument.themeOverride+xml"/>
  <Override PartName="/ppt/drawings/drawing2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2.xml" ContentType="application/vnd.openxmlformats-officedocument.themeOverride+xml"/>
  <Override PartName="/ppt/drawings/drawing3.xml" ContentType="application/vnd.openxmlformats-officedocument.drawingml.chartshapes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3.xml" ContentType="application/vnd.openxmlformats-officedocument.themeOverride+xml"/>
  <Override PartName="/ppt/drawings/drawing4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4.xml" ContentType="application/vnd.openxmlformats-officedocument.themeOverride+xml"/>
  <Override PartName="/ppt/drawings/drawing5.xml" ContentType="application/vnd.openxmlformats-officedocument.drawingml.chartshapes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5.xml" ContentType="application/vnd.openxmlformats-officedocument.themeOverride+xml"/>
  <Override PartName="/ppt/drawings/drawing6.xml" ContentType="application/vnd.openxmlformats-officedocument.drawingml.chartshapes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drawings/drawing7.xml" ContentType="application/vnd.openxmlformats-officedocument.drawingml.chartshapes+xml"/>
  <Override PartName="/ppt/notesSlides/notesSlide6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theme/themeOverride6.xml" ContentType="application/vnd.openxmlformats-officedocument.themeOverride+xml"/>
  <Override PartName="/ppt/drawings/drawing8.xml" ContentType="application/vnd.openxmlformats-officedocument.drawingml.chartshapes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drawings/drawing9.xml" ContentType="application/vnd.openxmlformats-officedocument.drawingml.chartshapes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theme/themeOverride7.xml" ContentType="application/vnd.openxmlformats-officedocument.themeOverride+xml"/>
  <Override PartName="/ppt/drawings/drawing10.xml" ContentType="application/vnd.openxmlformats-officedocument.drawingml.chartshapes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theme/themeOverride8.xml" ContentType="application/vnd.openxmlformats-officedocument.themeOverride+xml"/>
  <Override PartName="/ppt/drawings/drawing11.xml" ContentType="application/vnd.openxmlformats-officedocument.drawingml.chartshapes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theme/themeOverride9.xml" ContentType="application/vnd.openxmlformats-officedocument.themeOverride+xml"/>
  <Override PartName="/ppt/drawings/drawing12.xml" ContentType="application/vnd.openxmlformats-officedocument.drawingml.chartshapes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theme/themeOverride10.xml" ContentType="application/vnd.openxmlformats-officedocument.themeOverride+xml"/>
  <Override PartName="/ppt/drawings/drawing13.xml" ContentType="application/vnd.openxmlformats-officedocument.drawingml.chartshapes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drawings/drawing14.xml" ContentType="application/vnd.openxmlformats-officedocument.drawingml.chartshapes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theme/themeOverride11.xml" ContentType="application/vnd.openxmlformats-officedocument.themeOverride+xml"/>
  <Override PartName="/ppt/drawings/drawing15.xml" ContentType="application/vnd.openxmlformats-officedocument.drawingml.chartshapes+xml"/>
  <Override PartName="/ppt/charts/chart16.xml" ContentType="application/vnd.openxmlformats-officedocument.drawingml.chart+xml"/>
  <Override PartName="/ppt/drawings/drawing16.xml" ContentType="application/vnd.openxmlformats-officedocument.drawingml.chartshapes+xml"/>
  <Override PartName="/ppt/charts/chart17.xml" ContentType="application/vnd.openxmlformats-officedocument.drawingml.chart+xml"/>
  <Override PartName="/ppt/drawings/drawing17.xml" ContentType="application/vnd.openxmlformats-officedocument.drawingml.chartshapes+xml"/>
  <Override PartName="/ppt/charts/chart18.xml" ContentType="application/vnd.openxmlformats-officedocument.drawingml.chart+xml"/>
  <Override PartName="/ppt/theme/themeOverride12.xml" ContentType="application/vnd.openxmlformats-officedocument.themeOverride+xml"/>
  <Override PartName="/ppt/drawings/drawing18.xml" ContentType="application/vnd.openxmlformats-officedocument.drawingml.chartshapes+xml"/>
  <Override PartName="/ppt/notesSlides/notesSlide9.xml" ContentType="application/vnd.openxmlformats-officedocument.presentationml.notesSlide+xml"/>
  <Override PartName="/ppt/charts/chart19.xml" ContentType="application/vnd.openxmlformats-officedocument.drawingml.chart+xml"/>
  <Override PartName="/ppt/theme/themeOverride13.xml" ContentType="application/vnd.openxmlformats-officedocument.themeOverride+xml"/>
  <Override PartName="/ppt/drawings/drawing19.xml" ContentType="application/vnd.openxmlformats-officedocument.drawingml.chartshapes+xml"/>
  <Override PartName="/ppt/charts/chart20.xml" ContentType="application/vnd.openxmlformats-officedocument.drawingml.chart+xml"/>
  <Override PartName="/ppt/theme/themeOverride14.xml" ContentType="application/vnd.openxmlformats-officedocument.themeOverride+xml"/>
  <Override PartName="/ppt/drawings/drawing20.xml" ContentType="application/vnd.openxmlformats-officedocument.drawingml.chartshapes+xml"/>
  <Override PartName="/ppt/charts/chart21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theme/themeOverride15.xml" ContentType="application/vnd.openxmlformats-officedocument.themeOverride+xml"/>
  <Override PartName="/ppt/drawings/drawing21.xml" ContentType="application/vnd.openxmlformats-officedocument.drawingml.chartshapes+xml"/>
  <Override PartName="/ppt/charts/chart22.xml" ContentType="application/vnd.openxmlformats-officedocument.drawingml.chart+xml"/>
  <Override PartName="/ppt/theme/themeOverride16.xml" ContentType="application/vnd.openxmlformats-officedocument.themeOverride+xml"/>
  <Override PartName="/ppt/drawings/drawing22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48" r:id="rId4"/>
    <p:sldMasterId id="2147483679" r:id="rId5"/>
  </p:sldMasterIdLst>
  <p:notesMasterIdLst>
    <p:notesMasterId r:id="rId34"/>
  </p:notesMasterIdLst>
  <p:sldIdLst>
    <p:sldId id="264" r:id="rId6"/>
    <p:sldId id="269" r:id="rId7"/>
    <p:sldId id="272" r:id="rId8"/>
    <p:sldId id="273" r:id="rId9"/>
    <p:sldId id="274" r:id="rId10"/>
    <p:sldId id="275" r:id="rId11"/>
    <p:sldId id="276" r:id="rId12"/>
    <p:sldId id="277" r:id="rId13"/>
    <p:sldId id="278" r:id="rId14"/>
    <p:sldId id="279" r:id="rId15"/>
    <p:sldId id="280" r:id="rId16"/>
    <p:sldId id="270" r:id="rId17"/>
    <p:sldId id="281" r:id="rId18"/>
    <p:sldId id="282" r:id="rId19"/>
    <p:sldId id="283" r:id="rId20"/>
    <p:sldId id="284" r:id="rId21"/>
    <p:sldId id="285" r:id="rId22"/>
    <p:sldId id="286" r:id="rId23"/>
    <p:sldId id="271" r:id="rId24"/>
    <p:sldId id="2147474744" r:id="rId25"/>
    <p:sldId id="288" r:id="rId26"/>
    <p:sldId id="2147474745" r:id="rId27"/>
    <p:sldId id="2147474746" r:id="rId28"/>
    <p:sldId id="2147474747" r:id="rId29"/>
    <p:sldId id="2147474748" r:id="rId30"/>
    <p:sldId id="289" r:id="rId31"/>
    <p:sldId id="290" r:id="rId32"/>
    <p:sldId id="291" r:id="rId33"/>
  </p:sldIdLst>
  <p:sldSz cx="9180513" cy="5143500"/>
  <p:notesSz cx="7099300" cy="10234613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1" userDrawn="1">
          <p15:clr>
            <a:srgbClr val="A4A3A4"/>
          </p15:clr>
        </p15:guide>
        <p15:guide id="2" pos="552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A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320085A-6D73-417F-9ACB-B85E35BBE5A3}">
  <a:tblStyle styleId="{B320085A-6D73-417F-9ACB-B85E35BBE5A3}" styleName="Custom DC Studi e Ricerche">
    <a:wholeTbl>
      <a:tcTxStyle>
        <a:fontRef idx="minor">
          <a:scrgbClr r="0" g="0" b="0"/>
        </a:fontRef>
        <a:schemeClr val="accent5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000" cmpd="sng">
              <a:solidFill>
                <a:srgbClr val="406B9B"/>
              </a:solidFill>
            </a:ln>
          </a:top>
          <a:bottom>
            <a:ln w="25000" cmpd="sng">
              <a:solidFill>
                <a:srgbClr val="406B9B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ff">
        <a:fontRef idx="minor">
          <a:scrgbClr r="0" g="0" b="0"/>
        </a:fontRef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25000" cmpd="sng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rgbClr val="406B9B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8983" autoAdjust="0"/>
  </p:normalViewPr>
  <p:slideViewPr>
    <p:cSldViewPr snapToGrid="0" showGuides="1">
      <p:cViewPr varScale="1">
        <p:scale>
          <a:sx n="114" d="100"/>
          <a:sy n="114" d="100"/>
        </p:scale>
        <p:origin x="1470" y="318"/>
      </p:cViewPr>
      <p:guideLst>
        <p:guide orient="horz" pos="191"/>
        <p:guide pos="552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408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direzioni.intesasanpaolo.com/s/0106658/rDocs/MacroFixIncRes/Macroeconomia/Stati%20Uniti/commercio%20estero/Guerra%20commerciale%20Trump/TBL%20Data%20September%204%20Tariff%20Update%2020250904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7.xml"/><Relationship Id="rId2" Type="http://schemas.microsoft.com/office/2011/relationships/chartColorStyle" Target="colors10.xml"/><Relationship Id="rId1" Type="http://schemas.microsoft.com/office/2011/relationships/chartStyle" Target="style10.xml"/><Relationship Id="rId5" Type="http://schemas.openxmlformats.org/officeDocument/2006/relationships/chartUserShapes" Target="../drawings/drawing10.xml"/><Relationship Id="rId4" Type="http://schemas.openxmlformats.org/officeDocument/2006/relationships/oleObject" Target="https://direzioni.intesasanpaolo.com/s/0106658/Rdocs/MacroFixIncRes/Macroeconomia/Areaeuro/Italia/Finanza%20pubblica/PNRR/Relazione%20semestre%20luglio%202024.xlsx" TargetMode="Externa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8.xml"/><Relationship Id="rId2" Type="http://schemas.microsoft.com/office/2011/relationships/chartColorStyle" Target="colors11.xml"/><Relationship Id="rId1" Type="http://schemas.microsoft.com/office/2011/relationships/chartStyle" Target="style11.xml"/><Relationship Id="rId5" Type="http://schemas.openxmlformats.org/officeDocument/2006/relationships/chartUserShapes" Target="../drawings/drawing11.xml"/><Relationship Id="rId4" Type="http://schemas.openxmlformats.org/officeDocument/2006/relationships/oleObject" Target="https://direzioni.intesasanpaolo.com/s/0106658/RDocs/MacroFixIncRes/Macroeconomia/Areaeuro/Italia/PIL/Conto20242_recuperato.xlsx" TargetMode="Externa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9.xml"/><Relationship Id="rId2" Type="http://schemas.microsoft.com/office/2011/relationships/chartColorStyle" Target="colors12.xml"/><Relationship Id="rId1" Type="http://schemas.microsoft.com/office/2011/relationships/chartStyle" Target="style12.xml"/><Relationship Id="rId5" Type="http://schemas.openxmlformats.org/officeDocument/2006/relationships/chartUserShapes" Target="../drawings/drawing12.xml"/><Relationship Id="rId4" Type="http://schemas.openxmlformats.org/officeDocument/2006/relationships/oleObject" Target="https://direzioni.intesasanpaolo.com/s/0106658/Rdocs/MacroFixIncRes/Macroeconomia/Areaeuro/Politica%20fiscale/Riforma%20regole%20fiscali/charts_public_finances_ITA.xlsx" TargetMode="Externa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0.xml"/><Relationship Id="rId2" Type="http://schemas.microsoft.com/office/2011/relationships/chartColorStyle" Target="colors13.xml"/><Relationship Id="rId1" Type="http://schemas.microsoft.com/office/2011/relationships/chartStyle" Target="style13.xml"/><Relationship Id="rId5" Type="http://schemas.openxmlformats.org/officeDocument/2006/relationships/chartUserShapes" Target="../drawings/drawing13.xml"/><Relationship Id="rId4" Type="http://schemas.openxmlformats.org/officeDocument/2006/relationships/oleObject" Target="https://direzioni.intesasanpaolo.com/s/0106658/Rdocs/MacroFixIncRes/Macroeconomia/Areaeuro/Politica%20fiscale/Riforma%20regole%20fiscali/charts_public_finances_ITA.xlsx" TargetMode="Externa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https://intesasanpaolo.sharepoint.com/teams/MacroDrive/Shared%20Documents/MacroFixIncRes/Previsio/Budget/Euribor%203m%20Hist%20Futures.xlsx" TargetMode="External"/><Relationship Id="rId2" Type="http://schemas.microsoft.com/office/2011/relationships/chartColorStyle" Target="colors14.xml"/><Relationship Id="rId1" Type="http://schemas.microsoft.com/office/2011/relationships/chartStyle" Target="style14.xml"/><Relationship Id="rId4" Type="http://schemas.openxmlformats.org/officeDocument/2006/relationships/chartUserShapes" Target="../drawings/drawing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1.xml"/><Relationship Id="rId2" Type="http://schemas.microsoft.com/office/2011/relationships/chartColorStyle" Target="colors15.xml"/><Relationship Id="rId1" Type="http://schemas.microsoft.com/office/2011/relationships/chartStyle" Target="style15.xml"/><Relationship Id="rId5" Type="http://schemas.openxmlformats.org/officeDocument/2006/relationships/chartUserShapes" Target="../drawings/drawing15.xml"/><Relationship Id="rId4" Type="http://schemas.openxmlformats.org/officeDocument/2006/relationships/oleObject" Target="file:///C:\DatiAziendali\u094005\NEW\ecb%20renegotiated\rinegoziazioni.xlsx" TargetMode="External"/></Relationships>
</file>

<file path=ppt/charts/_rels/chart1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6.xml"/><Relationship Id="rId1" Type="http://schemas.openxmlformats.org/officeDocument/2006/relationships/oleObject" Target="file:///\\sede.corp.sanpaoloimi.com\pdudfsroot\DirezioniBI\Divisione%20Corporate\Dco%20Servizio%20Studi%20E%20Ricerche\Lavori\Banks-Market%20trends\italian%20economy\basi%20dati\Aggregati%20e%20tassi%20bancari.xlsx" TargetMode="External"/></Relationships>
</file>

<file path=ppt/charts/_rels/chart1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7.xml"/><Relationship Id="rId1" Type="http://schemas.openxmlformats.org/officeDocument/2006/relationships/oleObject" Target="file:///\\sede.corp.sanpaoloimi.com\pdudfsroot\DirezioniBI\Divisione%20Corporate\Dco%20Servizio%20Studi%20E%20Ricerche\Lavori\Banks-Market%20trends\italian%20economy\basi%20dati\depositi%20fam%20e%20societ&#224;%20non%20fin.xlsx" TargetMode="Externa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8.xml"/><Relationship Id="rId2" Type="http://schemas.openxmlformats.org/officeDocument/2006/relationships/oleObject" Target="file:///\\sede.corp.sanpaoloimi.com\pdudfsroot\DirezioniBI\Divisione%20Corporate\Dco%20Servizio%20Studi%20E%20Ricerche\Lavori\Banks-Market%20trends\italian%20economy\basi%20dati\depositi%20fam%20e%20societ&#224;%20non%20fin.xlsx" TargetMode="External"/><Relationship Id="rId1" Type="http://schemas.openxmlformats.org/officeDocument/2006/relationships/themeOverride" Target="../theme/themeOverride12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9.xml"/><Relationship Id="rId2" Type="http://schemas.openxmlformats.org/officeDocument/2006/relationships/oleObject" Target="file:///\\sede.corp.sanpaoloimi.com\pdudfsroot\DirezioniBI\Divisione%20Corporate\Dco%20Servizio%20Studi%20E%20Ricerche\Lavori\Banks-Market%20trends\italian%20economy\BUSSOLA\bussola.xlsx" TargetMode="External"/><Relationship Id="rId1" Type="http://schemas.openxmlformats.org/officeDocument/2006/relationships/themeOverride" Target="../theme/themeOverride13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2.xml"/><Relationship Id="rId1" Type="http://schemas.microsoft.com/office/2011/relationships/chartStyle" Target="style2.xml"/><Relationship Id="rId5" Type="http://schemas.openxmlformats.org/officeDocument/2006/relationships/chartUserShapes" Target="../drawings/drawing2.xml"/><Relationship Id="rId4" Type="http://schemas.openxmlformats.org/officeDocument/2006/relationships/package" Target="../embeddings/Microsoft_Excel_Worksheet.xlsx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0.xml"/><Relationship Id="rId2" Type="http://schemas.openxmlformats.org/officeDocument/2006/relationships/oleObject" Target="file:///T:\Divisione%20Corporate\Dco%20Servizio%20Studi%20E%20Ricerche\Lavori\Banks-Market%20trends\italian%20economy\basi%20dati\Aggregati%20e%20tassi%20bancari.xlsx" TargetMode="External"/><Relationship Id="rId1" Type="http://schemas.openxmlformats.org/officeDocument/2006/relationships/themeOverride" Target="../theme/themeOverride14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5.xml"/><Relationship Id="rId2" Type="http://schemas.microsoft.com/office/2011/relationships/chartColorStyle" Target="colors16.xml"/><Relationship Id="rId1" Type="http://schemas.microsoft.com/office/2011/relationships/chartStyle" Target="style16.xml"/><Relationship Id="rId5" Type="http://schemas.openxmlformats.org/officeDocument/2006/relationships/chartUserShapes" Target="../drawings/drawing21.xml"/><Relationship Id="rId4" Type="http://schemas.openxmlformats.org/officeDocument/2006/relationships/oleObject" Target="file:///\\sede.corp.sanpaoloimi.com\pdudfsroot\DirezioniBI\Divisione%20Corporate\Dco%20Servizio%20Studi%20E%20Ricerche\Lavori\Banks-Market%20trends\Risparmio%20Gestito\Assicurazioni\Ania\Analisi%20oneri\Analisi_Premi_Oneri.xlsx" TargetMode="Externa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2.xml"/><Relationship Id="rId2" Type="http://schemas.openxmlformats.org/officeDocument/2006/relationships/oleObject" Target="file:///T:\Divisione%20Corporate\Dco%20Servizio%20Studi%20E%20Ricerche\Lavori\Banks-Market%20trends\Risparmio%20Gestito\Fondi\Fondi%20Aperti%20Mensile_apr%2006.xlsx" TargetMode="External"/><Relationship Id="rId1" Type="http://schemas.openxmlformats.org/officeDocument/2006/relationships/themeOverride" Target="../theme/themeOverride16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3.xml"/><Relationship Id="rId1" Type="http://schemas.microsoft.com/office/2011/relationships/chartStyle" Target="style3.xml"/><Relationship Id="rId5" Type="http://schemas.openxmlformats.org/officeDocument/2006/relationships/chartUserShapes" Target="../drawings/drawing3.xml"/><Relationship Id="rId4" Type="http://schemas.openxmlformats.org/officeDocument/2006/relationships/oleObject" Target="https://direzioni.intesasanpaolo.com/s/0106658/Rdocs/MacroFixIncRes/Macroeconomia/Areaeuro/Commercio%20estero/Tariffs/Liberation%20Day/Different_tariff_scenarios_apr25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4.xml"/><Relationship Id="rId1" Type="http://schemas.microsoft.com/office/2011/relationships/chartStyle" Target="style4.xml"/><Relationship Id="rId5" Type="http://schemas.openxmlformats.org/officeDocument/2006/relationships/chartUserShapes" Target="../drawings/drawing4.xml"/><Relationship Id="rId4" Type="http://schemas.openxmlformats.org/officeDocument/2006/relationships/oleObject" Target="https://direzioni.intesasanpaolo.com/s/0106658/Rdocs/MacroFixIncRes/Macroeconomia/Areaeuro/Difesa/GERMANY_simulation_ipotesi_parziale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5.xml"/><Relationship Id="rId1" Type="http://schemas.microsoft.com/office/2011/relationships/chartStyle" Target="style5.xml"/><Relationship Id="rId5" Type="http://schemas.openxmlformats.org/officeDocument/2006/relationships/chartUserShapes" Target="../drawings/drawing5.xml"/><Relationship Id="rId4" Type="http://schemas.openxmlformats.org/officeDocument/2006/relationships/oleObject" Target="https://direzioni.intesasanpaolo.com/s/0106658/Rdocs/MacroFixIncRes/Macroeconomia/Areaeuro/Francia/Politica%20fiscale/STRUCTURAL_ADJ.xlsx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6.xml"/><Relationship Id="rId1" Type="http://schemas.microsoft.com/office/2011/relationships/chartStyle" Target="style6.xml"/><Relationship Id="rId5" Type="http://schemas.openxmlformats.org/officeDocument/2006/relationships/chartUserShapes" Target="../drawings/drawing6.xml"/><Relationship Id="rId4" Type="http://schemas.openxmlformats.org/officeDocument/2006/relationships/oleObject" Target="https://direzioni.intesasanpaolo.com/s/0106658/Rdocs/MacroFixIncRes/Macroeconomia/Areaeuro/Francia/Politica%20fiscale/STRUCTURAL_ADJ.xlsx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https://direzioni.intesasanpaolo.com/s/0106658/Rdocs/MacroFixIncRes/Macroeconomia/Areaeuro/Commercio%20estero/Tariffs/Liberation%20Day/Average%20applied%20tariffs%20(EU,%20ITA)%20-%20TRADE_DEAL_with_possible_exemptions.xlsx" TargetMode="Externa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chartUserShapes" Target="../drawings/drawing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6.xml"/><Relationship Id="rId2" Type="http://schemas.microsoft.com/office/2011/relationships/chartColorStyle" Target="colors8.xml"/><Relationship Id="rId1" Type="http://schemas.microsoft.com/office/2011/relationships/chartStyle" Target="style8.xml"/><Relationship Id="rId5" Type="http://schemas.openxmlformats.org/officeDocument/2006/relationships/chartUserShapes" Target="../drawings/drawing8.xml"/><Relationship Id="rId4" Type="http://schemas.openxmlformats.org/officeDocument/2006/relationships/oleObject" Target="https://direzioni.intesasanpaolo.com/s/0106658/rDocs/MacroFixIncRes/Macroeconomia/Areaeuro/PIL/Pil_Italia_n.xlsm" TargetMode="Externa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https://direzioni.intesasanpaolo.com/s/0106658/rDocs/MacroFixIncRes/Macroeconomia/Areaeuro/Italia/PIL/Scomposizione%20PIL%202025.xlsx" TargetMode="External"/><Relationship Id="rId2" Type="http://schemas.microsoft.com/office/2011/relationships/chartColorStyle" Target="colors9.xml"/><Relationship Id="rId1" Type="http://schemas.microsoft.com/office/2011/relationships/chartStyle" Target="style9.xml"/><Relationship Id="rId4" Type="http://schemas.openxmlformats.org/officeDocument/2006/relationships/chartUserShapes" Target="../drawings/drawing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1673226726468012E-2"/>
          <c:y val="0.1205209984867321"/>
          <c:w val="0.8800317544613121"/>
          <c:h val="0.78428100767432829"/>
        </c:manualLayout>
      </c:layout>
      <c:lineChart>
        <c:grouping val="standard"/>
        <c:varyColors val="0"/>
        <c:ser>
          <c:idx val="0"/>
          <c:order val="0"/>
          <c:tx>
            <c:strRef>
              <c:f>'F2'!$S$5</c:f>
              <c:strCache>
                <c:ptCount val="1"/>
                <c:pt idx="0">
                  <c:v>Effective Tariff Rate</c:v>
                </c:pt>
              </c:strCache>
            </c:strRef>
          </c:tx>
          <c:spPr>
            <a:ln w="28575" cap="rnd">
              <a:solidFill>
                <a:srgbClr val="003A79"/>
              </a:solidFill>
              <a:round/>
            </a:ln>
            <a:effectLst/>
          </c:spPr>
          <c:marker>
            <c:symbol val="none"/>
          </c:marker>
          <c:cat>
            <c:numRef>
              <c:f>'F2'!$R$117:$R$241</c:f>
              <c:numCache>
                <c:formatCode>General</c:formatCode>
                <c:ptCount val="125"/>
                <c:pt idx="0">
                  <c:v>1901</c:v>
                </c:pt>
                <c:pt idx="1">
                  <c:v>1902</c:v>
                </c:pt>
                <c:pt idx="2">
                  <c:v>1903</c:v>
                </c:pt>
                <c:pt idx="3">
                  <c:v>1904</c:v>
                </c:pt>
                <c:pt idx="4">
                  <c:v>1905</c:v>
                </c:pt>
                <c:pt idx="5">
                  <c:v>1906</c:v>
                </c:pt>
                <c:pt idx="6">
                  <c:v>1907</c:v>
                </c:pt>
                <c:pt idx="7">
                  <c:v>1908</c:v>
                </c:pt>
                <c:pt idx="8">
                  <c:v>1909</c:v>
                </c:pt>
                <c:pt idx="9">
                  <c:v>1910</c:v>
                </c:pt>
                <c:pt idx="10">
                  <c:v>1911</c:v>
                </c:pt>
                <c:pt idx="11">
                  <c:v>1912</c:v>
                </c:pt>
                <c:pt idx="12">
                  <c:v>1913</c:v>
                </c:pt>
                <c:pt idx="13">
                  <c:v>1914</c:v>
                </c:pt>
                <c:pt idx="14">
                  <c:v>1915</c:v>
                </c:pt>
                <c:pt idx="15">
                  <c:v>1916</c:v>
                </c:pt>
                <c:pt idx="16">
                  <c:v>1917</c:v>
                </c:pt>
                <c:pt idx="17">
                  <c:v>1918</c:v>
                </c:pt>
                <c:pt idx="18">
                  <c:v>1919</c:v>
                </c:pt>
                <c:pt idx="19">
                  <c:v>1920</c:v>
                </c:pt>
                <c:pt idx="20">
                  <c:v>1921</c:v>
                </c:pt>
                <c:pt idx="21">
                  <c:v>1922</c:v>
                </c:pt>
                <c:pt idx="22">
                  <c:v>1923</c:v>
                </c:pt>
                <c:pt idx="23">
                  <c:v>1924</c:v>
                </c:pt>
                <c:pt idx="24">
                  <c:v>1925</c:v>
                </c:pt>
                <c:pt idx="25">
                  <c:v>1926</c:v>
                </c:pt>
                <c:pt idx="26">
                  <c:v>1927</c:v>
                </c:pt>
                <c:pt idx="27">
                  <c:v>1928</c:v>
                </c:pt>
                <c:pt idx="28">
                  <c:v>1929</c:v>
                </c:pt>
                <c:pt idx="29">
                  <c:v>1930</c:v>
                </c:pt>
                <c:pt idx="30">
                  <c:v>1931</c:v>
                </c:pt>
                <c:pt idx="31">
                  <c:v>1932</c:v>
                </c:pt>
                <c:pt idx="32">
                  <c:v>1933</c:v>
                </c:pt>
                <c:pt idx="33">
                  <c:v>1934</c:v>
                </c:pt>
                <c:pt idx="34">
                  <c:v>1935</c:v>
                </c:pt>
                <c:pt idx="35">
                  <c:v>1936</c:v>
                </c:pt>
                <c:pt idx="36">
                  <c:v>1937</c:v>
                </c:pt>
                <c:pt idx="37">
                  <c:v>1938</c:v>
                </c:pt>
                <c:pt idx="38">
                  <c:v>1939</c:v>
                </c:pt>
                <c:pt idx="39">
                  <c:v>1940</c:v>
                </c:pt>
                <c:pt idx="40">
                  <c:v>1941</c:v>
                </c:pt>
                <c:pt idx="41">
                  <c:v>1942</c:v>
                </c:pt>
                <c:pt idx="42">
                  <c:v>1943</c:v>
                </c:pt>
                <c:pt idx="43">
                  <c:v>1944</c:v>
                </c:pt>
                <c:pt idx="44">
                  <c:v>1945</c:v>
                </c:pt>
                <c:pt idx="45">
                  <c:v>1946</c:v>
                </c:pt>
                <c:pt idx="46">
                  <c:v>1947</c:v>
                </c:pt>
                <c:pt idx="47">
                  <c:v>1948</c:v>
                </c:pt>
                <c:pt idx="48">
                  <c:v>1949</c:v>
                </c:pt>
                <c:pt idx="49">
                  <c:v>1950</c:v>
                </c:pt>
                <c:pt idx="50">
                  <c:v>1951</c:v>
                </c:pt>
                <c:pt idx="51">
                  <c:v>1952</c:v>
                </c:pt>
                <c:pt idx="52">
                  <c:v>1953</c:v>
                </c:pt>
                <c:pt idx="53">
                  <c:v>1954</c:v>
                </c:pt>
                <c:pt idx="54">
                  <c:v>1955</c:v>
                </c:pt>
                <c:pt idx="55">
                  <c:v>1956</c:v>
                </c:pt>
                <c:pt idx="56">
                  <c:v>1957</c:v>
                </c:pt>
                <c:pt idx="57">
                  <c:v>1958</c:v>
                </c:pt>
                <c:pt idx="58">
                  <c:v>1959</c:v>
                </c:pt>
                <c:pt idx="59">
                  <c:v>1960</c:v>
                </c:pt>
                <c:pt idx="60">
                  <c:v>1961</c:v>
                </c:pt>
                <c:pt idx="61">
                  <c:v>1962</c:v>
                </c:pt>
                <c:pt idx="62">
                  <c:v>1963</c:v>
                </c:pt>
                <c:pt idx="63">
                  <c:v>1964</c:v>
                </c:pt>
                <c:pt idx="64">
                  <c:v>1965</c:v>
                </c:pt>
                <c:pt idx="65">
                  <c:v>1966</c:v>
                </c:pt>
                <c:pt idx="66">
                  <c:v>1967</c:v>
                </c:pt>
                <c:pt idx="67">
                  <c:v>1968</c:v>
                </c:pt>
                <c:pt idx="68">
                  <c:v>1969</c:v>
                </c:pt>
                <c:pt idx="69">
                  <c:v>1970</c:v>
                </c:pt>
                <c:pt idx="70">
                  <c:v>1971</c:v>
                </c:pt>
                <c:pt idx="71">
                  <c:v>1972</c:v>
                </c:pt>
                <c:pt idx="72">
                  <c:v>1973</c:v>
                </c:pt>
                <c:pt idx="73">
                  <c:v>1974</c:v>
                </c:pt>
                <c:pt idx="74">
                  <c:v>1975</c:v>
                </c:pt>
                <c:pt idx="75">
                  <c:v>1976</c:v>
                </c:pt>
                <c:pt idx="76">
                  <c:v>1977</c:v>
                </c:pt>
                <c:pt idx="77">
                  <c:v>1978</c:v>
                </c:pt>
                <c:pt idx="78">
                  <c:v>1979</c:v>
                </c:pt>
                <c:pt idx="79">
                  <c:v>1980</c:v>
                </c:pt>
                <c:pt idx="80">
                  <c:v>1981</c:v>
                </c:pt>
                <c:pt idx="81">
                  <c:v>1982</c:v>
                </c:pt>
                <c:pt idx="82">
                  <c:v>1983</c:v>
                </c:pt>
                <c:pt idx="83">
                  <c:v>1984</c:v>
                </c:pt>
                <c:pt idx="84">
                  <c:v>1985</c:v>
                </c:pt>
                <c:pt idx="85">
                  <c:v>1986</c:v>
                </c:pt>
                <c:pt idx="86">
                  <c:v>1987</c:v>
                </c:pt>
                <c:pt idx="87">
                  <c:v>1988</c:v>
                </c:pt>
                <c:pt idx="88">
                  <c:v>1989</c:v>
                </c:pt>
                <c:pt idx="89">
                  <c:v>1990</c:v>
                </c:pt>
                <c:pt idx="90">
                  <c:v>1991</c:v>
                </c:pt>
                <c:pt idx="91">
                  <c:v>1992</c:v>
                </c:pt>
                <c:pt idx="92">
                  <c:v>1993</c:v>
                </c:pt>
                <c:pt idx="93">
                  <c:v>1994</c:v>
                </c:pt>
                <c:pt idx="94">
                  <c:v>1995</c:v>
                </c:pt>
                <c:pt idx="95">
                  <c:v>1996</c:v>
                </c:pt>
                <c:pt idx="96">
                  <c:v>1997</c:v>
                </c:pt>
                <c:pt idx="97">
                  <c:v>1998</c:v>
                </c:pt>
                <c:pt idx="98">
                  <c:v>1999</c:v>
                </c:pt>
                <c:pt idx="99">
                  <c:v>2000</c:v>
                </c:pt>
                <c:pt idx="100">
                  <c:v>2001</c:v>
                </c:pt>
                <c:pt idx="101">
                  <c:v>2002</c:v>
                </c:pt>
                <c:pt idx="102">
                  <c:v>2003</c:v>
                </c:pt>
                <c:pt idx="103">
                  <c:v>2004</c:v>
                </c:pt>
                <c:pt idx="104">
                  <c:v>2005</c:v>
                </c:pt>
                <c:pt idx="105">
                  <c:v>2006</c:v>
                </c:pt>
                <c:pt idx="106">
                  <c:v>2007</c:v>
                </c:pt>
                <c:pt idx="107">
                  <c:v>2008</c:v>
                </c:pt>
                <c:pt idx="108">
                  <c:v>2009</c:v>
                </c:pt>
                <c:pt idx="109">
                  <c:v>2010</c:v>
                </c:pt>
                <c:pt idx="110">
                  <c:v>2011</c:v>
                </c:pt>
                <c:pt idx="111">
                  <c:v>2012</c:v>
                </c:pt>
                <c:pt idx="112">
                  <c:v>2013</c:v>
                </c:pt>
                <c:pt idx="113">
                  <c:v>2014</c:v>
                </c:pt>
                <c:pt idx="114">
                  <c:v>2015</c:v>
                </c:pt>
                <c:pt idx="115">
                  <c:v>2016</c:v>
                </c:pt>
                <c:pt idx="116">
                  <c:v>2017</c:v>
                </c:pt>
                <c:pt idx="117">
                  <c:v>2018</c:v>
                </c:pt>
                <c:pt idx="118">
                  <c:v>2019</c:v>
                </c:pt>
                <c:pt idx="119">
                  <c:v>2020</c:v>
                </c:pt>
                <c:pt idx="120">
                  <c:v>2021</c:v>
                </c:pt>
                <c:pt idx="121">
                  <c:v>2022</c:v>
                </c:pt>
                <c:pt idx="122">
                  <c:v>2023</c:v>
                </c:pt>
                <c:pt idx="123">
                  <c:v>2024</c:v>
                </c:pt>
                <c:pt idx="124">
                  <c:v>2025</c:v>
                </c:pt>
              </c:numCache>
            </c:numRef>
          </c:cat>
          <c:val>
            <c:numRef>
              <c:f>'F2'!$S$117:$S$240</c:f>
              <c:numCache>
                <c:formatCode>0.00%</c:formatCode>
                <c:ptCount val="124"/>
                <c:pt idx="0">
                  <c:v>0.28910000000000002</c:v>
                </c:pt>
                <c:pt idx="1">
                  <c:v>0.27949999999999997</c:v>
                </c:pt>
                <c:pt idx="2">
                  <c:v>0.27850000000000003</c:v>
                </c:pt>
                <c:pt idx="3">
                  <c:v>0.26289999999999997</c:v>
                </c:pt>
                <c:pt idx="4">
                  <c:v>0.23769999999999999</c:v>
                </c:pt>
                <c:pt idx="5">
                  <c:v>0.2422</c:v>
                </c:pt>
                <c:pt idx="6">
                  <c:v>0.23280000000000001</c:v>
                </c:pt>
                <c:pt idx="7">
                  <c:v>0.23879999999999998</c:v>
                </c:pt>
                <c:pt idx="8">
                  <c:v>0.22989999999999999</c:v>
                </c:pt>
                <c:pt idx="9">
                  <c:v>0.21109999999999998</c:v>
                </c:pt>
                <c:pt idx="10">
                  <c:v>0.2029</c:v>
                </c:pt>
                <c:pt idx="11">
                  <c:v>0.18579999999999999</c:v>
                </c:pt>
                <c:pt idx="12">
                  <c:v>0.1769</c:v>
                </c:pt>
                <c:pt idx="13">
                  <c:v>0.14880000000000002</c:v>
                </c:pt>
                <c:pt idx="14">
                  <c:v>0.1249</c:v>
                </c:pt>
                <c:pt idx="15">
                  <c:v>9.0800000000000006E-2</c:v>
                </c:pt>
                <c:pt idx="16">
                  <c:v>7.0099999999999996E-2</c:v>
                </c:pt>
                <c:pt idx="17">
                  <c:v>5.79E-2</c:v>
                </c:pt>
                <c:pt idx="18">
                  <c:v>6.2E-2</c:v>
                </c:pt>
                <c:pt idx="19">
                  <c:v>6.3799999999999996E-2</c:v>
                </c:pt>
                <c:pt idx="20">
                  <c:v>0.1144</c:v>
                </c:pt>
                <c:pt idx="21">
                  <c:v>0.14679999999999999</c:v>
                </c:pt>
                <c:pt idx="22">
                  <c:v>0.15179999999999999</c:v>
                </c:pt>
                <c:pt idx="23">
                  <c:v>0.1489</c:v>
                </c:pt>
                <c:pt idx="24">
                  <c:v>0.1321</c:v>
                </c:pt>
                <c:pt idx="25">
                  <c:v>0.13390000000000002</c:v>
                </c:pt>
                <c:pt idx="26">
                  <c:v>0.1381</c:v>
                </c:pt>
                <c:pt idx="27">
                  <c:v>0.13300000000000001</c:v>
                </c:pt>
                <c:pt idx="28">
                  <c:v>0.1348</c:v>
                </c:pt>
                <c:pt idx="29">
                  <c:v>0.14829999999999999</c:v>
                </c:pt>
                <c:pt idx="30">
                  <c:v>0.17749999999999999</c:v>
                </c:pt>
                <c:pt idx="31">
                  <c:v>0.19589999999999999</c:v>
                </c:pt>
                <c:pt idx="32">
                  <c:v>0.19800000000000001</c:v>
                </c:pt>
                <c:pt idx="33">
                  <c:v>0.18410000000000001</c:v>
                </c:pt>
                <c:pt idx="34">
                  <c:v>0.17519999999999999</c:v>
                </c:pt>
                <c:pt idx="35">
                  <c:v>0.16839999999999999</c:v>
                </c:pt>
                <c:pt idx="36">
                  <c:v>0.15629999999999999</c:v>
                </c:pt>
                <c:pt idx="37">
                  <c:v>0.15460000000000002</c:v>
                </c:pt>
                <c:pt idx="38">
                  <c:v>0.14410000000000001</c:v>
                </c:pt>
                <c:pt idx="39">
                  <c:v>0.12509999999999999</c:v>
                </c:pt>
                <c:pt idx="40">
                  <c:v>0.13589999999999999</c:v>
                </c:pt>
                <c:pt idx="41">
                  <c:v>0.11509999999999999</c:v>
                </c:pt>
                <c:pt idx="42">
                  <c:v>0.1157</c:v>
                </c:pt>
                <c:pt idx="43">
                  <c:v>9.4499999999999987E-2</c:v>
                </c:pt>
                <c:pt idx="44">
                  <c:v>9.2899999999999996E-2</c:v>
                </c:pt>
                <c:pt idx="45">
                  <c:v>9.9000000000000005E-2</c:v>
                </c:pt>
                <c:pt idx="46">
                  <c:v>7.5499999999999998E-2</c:v>
                </c:pt>
                <c:pt idx="47">
                  <c:v>5.7099999999999998E-2</c:v>
                </c:pt>
                <c:pt idx="48">
                  <c:v>5.5300000000000002E-2</c:v>
                </c:pt>
                <c:pt idx="49">
                  <c:v>5.9699999999999996E-2</c:v>
                </c:pt>
                <c:pt idx="50">
                  <c:v>5.4699999999999999E-2</c:v>
                </c:pt>
                <c:pt idx="51">
                  <c:v>5.2999999999999999E-2</c:v>
                </c:pt>
                <c:pt idx="52">
                  <c:v>5.4199999999999998E-2</c:v>
                </c:pt>
                <c:pt idx="53">
                  <c:v>5.1699999999999996E-2</c:v>
                </c:pt>
                <c:pt idx="54">
                  <c:v>5.5899999999999998E-2</c:v>
                </c:pt>
                <c:pt idx="55">
                  <c:v>5.67E-2</c:v>
                </c:pt>
                <c:pt idx="56">
                  <c:v>5.7599999999999998E-2</c:v>
                </c:pt>
                <c:pt idx="57">
                  <c:v>6.4399999999999999E-2</c:v>
                </c:pt>
                <c:pt idx="58">
                  <c:v>7.0199999999999999E-2</c:v>
                </c:pt>
                <c:pt idx="59">
                  <c:v>7.400000000000001E-2</c:v>
                </c:pt>
                <c:pt idx="60">
                  <c:v>7.2099999999999997E-2</c:v>
                </c:pt>
                <c:pt idx="61">
                  <c:v>7.4999999999999997E-2</c:v>
                </c:pt>
                <c:pt idx="62">
                  <c:v>7.2900000000000006E-2</c:v>
                </c:pt>
                <c:pt idx="63">
                  <c:v>7.2000000000000008E-2</c:v>
                </c:pt>
                <c:pt idx="64">
                  <c:v>7.7199999999999991E-2</c:v>
                </c:pt>
                <c:pt idx="65">
                  <c:v>7.5700000000000003E-2</c:v>
                </c:pt>
                <c:pt idx="66">
                  <c:v>7.5399999999999995E-2</c:v>
                </c:pt>
                <c:pt idx="67">
                  <c:v>7.0800000000000002E-2</c:v>
                </c:pt>
                <c:pt idx="68">
                  <c:v>7.1099999999999997E-2</c:v>
                </c:pt>
                <c:pt idx="69">
                  <c:v>6.5000000000000002E-2</c:v>
                </c:pt>
                <c:pt idx="70">
                  <c:v>6.08E-2</c:v>
                </c:pt>
                <c:pt idx="71">
                  <c:v>5.6500000000000002E-2</c:v>
                </c:pt>
                <c:pt idx="72">
                  <c:v>5.2400000000000002E-2</c:v>
                </c:pt>
                <c:pt idx="73">
                  <c:v>3.7699999999999997E-2</c:v>
                </c:pt>
                <c:pt idx="74">
                  <c:v>3.9199999999999999E-2</c:v>
                </c:pt>
                <c:pt idx="75">
                  <c:v>3.8599999999999995E-2</c:v>
                </c:pt>
                <c:pt idx="76">
                  <c:v>3.73E-2</c:v>
                </c:pt>
                <c:pt idx="77">
                  <c:v>4.1399999999999999E-2</c:v>
                </c:pt>
                <c:pt idx="78">
                  <c:v>3.5000000000000003E-2</c:v>
                </c:pt>
                <c:pt idx="79">
                  <c:v>3.0899999999999997E-2</c:v>
                </c:pt>
                <c:pt idx="80">
                  <c:v>3.4300000000000004E-2</c:v>
                </c:pt>
                <c:pt idx="81">
                  <c:v>3.4369999999999998E-2</c:v>
                </c:pt>
                <c:pt idx="82">
                  <c:v>3.3329999999999999E-2</c:v>
                </c:pt>
                <c:pt idx="83">
                  <c:v>3.5400000000000001E-2</c:v>
                </c:pt>
                <c:pt idx="84">
                  <c:v>3.542E-2</c:v>
                </c:pt>
                <c:pt idx="85">
                  <c:v>3.7010000000000001E-2</c:v>
                </c:pt>
                <c:pt idx="86">
                  <c:v>3.7229999999999999E-2</c:v>
                </c:pt>
                <c:pt idx="87">
                  <c:v>3.6240000000000001E-2</c:v>
                </c:pt>
                <c:pt idx="88">
                  <c:v>3.5430000000000003E-2</c:v>
                </c:pt>
                <c:pt idx="89">
                  <c:v>3.2799999999999996E-2</c:v>
                </c:pt>
                <c:pt idx="90">
                  <c:v>3.2320000000000002E-2</c:v>
                </c:pt>
                <c:pt idx="91">
                  <c:v>3.2379999999999999E-2</c:v>
                </c:pt>
                <c:pt idx="92">
                  <c:v>3.218E-2</c:v>
                </c:pt>
                <c:pt idx="93">
                  <c:v>3.0350000000000002E-2</c:v>
                </c:pt>
                <c:pt idx="94">
                  <c:v>2.4680000000000001E-2</c:v>
                </c:pt>
                <c:pt idx="95">
                  <c:v>2.2320000000000003E-2</c:v>
                </c:pt>
                <c:pt idx="96">
                  <c:v>2.069E-2</c:v>
                </c:pt>
                <c:pt idx="97">
                  <c:v>1.975E-2</c:v>
                </c:pt>
                <c:pt idx="98">
                  <c:v>1.7809999999999999E-2</c:v>
                </c:pt>
                <c:pt idx="99">
                  <c:v>1.5900000000000001E-2</c:v>
                </c:pt>
                <c:pt idx="100">
                  <c:v>1.6500000000000001E-2</c:v>
                </c:pt>
                <c:pt idx="101">
                  <c:v>1.5560000000000001E-2</c:v>
                </c:pt>
                <c:pt idx="102">
                  <c:v>1.5469999999999999E-2</c:v>
                </c:pt>
                <c:pt idx="103">
                  <c:v>1.4379999999999999E-2</c:v>
                </c:pt>
                <c:pt idx="104">
                  <c:v>1.375E-2</c:v>
                </c:pt>
                <c:pt idx="105">
                  <c:v>1.312E-2</c:v>
                </c:pt>
                <c:pt idx="106">
                  <c:v>1.345E-2</c:v>
                </c:pt>
                <c:pt idx="107">
                  <c:v>1.2729999999999998E-2</c:v>
                </c:pt>
                <c:pt idx="108">
                  <c:v>1.353E-2</c:v>
                </c:pt>
                <c:pt idx="109">
                  <c:v>1.374E-2</c:v>
                </c:pt>
                <c:pt idx="110">
                  <c:v>1.337E-2</c:v>
                </c:pt>
                <c:pt idx="111">
                  <c:v>1.3380000000000001E-2</c:v>
                </c:pt>
                <c:pt idx="112">
                  <c:v>1.421E-2</c:v>
                </c:pt>
                <c:pt idx="113">
                  <c:v>1.436E-2</c:v>
                </c:pt>
                <c:pt idx="114">
                  <c:v>1.529E-2</c:v>
                </c:pt>
                <c:pt idx="115">
                  <c:v>1.5520000000000001E-2</c:v>
                </c:pt>
                <c:pt idx="116">
                  <c:v>1.486E-2</c:v>
                </c:pt>
                <c:pt idx="117">
                  <c:v>1.941E-2</c:v>
                </c:pt>
                <c:pt idx="118">
                  <c:v>2.9440000000000001E-2</c:v>
                </c:pt>
                <c:pt idx="119">
                  <c:v>2.8450000000000003E-2</c:v>
                </c:pt>
                <c:pt idx="120">
                  <c:v>3.0110000000000001E-2</c:v>
                </c:pt>
                <c:pt idx="121">
                  <c:v>3.005E-2</c:v>
                </c:pt>
                <c:pt idx="122">
                  <c:v>2.487E-2</c:v>
                </c:pt>
                <c:pt idx="123">
                  <c:v>2.418E-2</c:v>
                </c:pt>
              </c:numCache>
            </c:numRef>
          </c:val>
          <c:smooth val="0"/>
  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 xmlns:c16r3="http://schemas.microsoft.com/office/drawing/2017/03/chart" xmlns:a14="http://schemas.microsoft.com/office/drawing/2010/main">
            <c:ext xmlns:c16="http://schemas.microsoft.com/office/drawing/2014/chart" uri="{C3380CC4-5D6E-409C-BE32-E72D297353CC}">
              <c16:uniqueId val="{00000000-344C-4883-8741-441A2BB33817}"/>
            </c:ext>
          </c:extLst>
        </c:ser>
        <c:ser>
          <c:idx val="1"/>
          <c:order val="1"/>
          <c:tx>
            <c:strRef>
              <c:f>'F2'!$V$5</c:f>
              <c:strCache>
                <c:ptCount val="1"/>
                <c:pt idx="0">
                  <c:v>Projected Pre-Substitution Rate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124"/>
              <c:layout>
                <c:manualLayout>
                  <c:x val="-4.7480924177624388E-2"/>
                  <c:y val="-2.450000289370119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 xmlns:c16r3="http://schemas.microsoft.com/office/drawing/2017/03/chart" xmlns:a14="http://schemas.microsoft.com/office/drawing/2010/main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44C-4883-8741-441A2BB3381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rgbClr val="000000"/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 xmlns:c16r3="http://schemas.microsoft.com/office/drawing/2017/03/chart" xmlns:a14="http://schemas.microsoft.com/office/drawing/2010/main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'F2'!$V$117:$V$241</c:f>
              <c:numCache>
                <c:formatCode>General</c:formatCode>
                <c:ptCount val="125"/>
                <c:pt idx="123" formatCode="0.00%">
                  <c:v>2.418E-2</c:v>
                </c:pt>
                <c:pt idx="124" formatCode="0.00%">
                  <c:v>0.17408042495988776</c:v>
                </c:pt>
              </c:numCache>
            </c:numRef>
          </c:val>
          <c:smooth val="0"/>
  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 xmlns:c16r3="http://schemas.microsoft.com/office/drawing/2017/03/chart" xmlns:a14="http://schemas.microsoft.com/office/drawing/2010/main">
            <c:ext xmlns:c16="http://schemas.microsoft.com/office/drawing/2014/chart" uri="{C3380CC4-5D6E-409C-BE32-E72D297353CC}">
              <c16:uniqueId val="{00000002-344C-4883-8741-441A2BB33817}"/>
            </c:ext>
          </c:extLst>
        </c:ser>
        <c:ser>
          <c:idx val="2"/>
          <c:order val="2"/>
          <c:tx>
            <c:strRef>
              <c:f>'F2'!$T$5</c:f>
              <c:strCache>
                <c:ptCount val="1"/>
                <c:pt idx="0">
                  <c:v>Projected Post-Substitution Rate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dLbl>
              <c:idx val="124"/>
              <c:layout>
                <c:manualLayout>
                  <c:x val="-5.0384731112556994E-2"/>
                  <c:y val="2.765882216442775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 xmlns:c16r3="http://schemas.microsoft.com/office/drawing/2017/03/chart" xmlns:a14="http://schemas.microsoft.com/office/drawing/2010/main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44C-4883-8741-441A2BB3381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rgbClr val="000000"/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 xmlns:c16r3="http://schemas.microsoft.com/office/drawing/2017/03/chart" xmlns:a14="http://schemas.microsoft.com/office/drawing/2010/main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'F2'!$T$117:$T$241</c:f>
              <c:numCache>
                <c:formatCode>General</c:formatCode>
                <c:ptCount val="125"/>
                <c:pt idx="123" formatCode="0.00%">
                  <c:v>2.418E-2</c:v>
                </c:pt>
                <c:pt idx="124" formatCode="0.00%">
                  <c:v>0.16351682256529529</c:v>
                </c:pt>
              </c:numCache>
            </c:numRef>
          </c:val>
          <c:smooth val="0"/>
          <c:extLst xmlns:c15="http://schemas.microsoft.com/office/drawing/2012/chart" xmlns:mc="http://schemas.openxmlformats.org/markup-compatibility/2006" xmlns:c14="http://schemas.microsoft.com/office/drawing/2007/8/2/chart" xmlns:c16="http://schemas.microsoft.com/office/drawing/2014/chart" xmlns:c16r3="http://schemas.microsoft.com/office/drawing/2017/03/chart" xmlns:a14="http://schemas.microsoft.com/office/drawing/2010/main">
            <c:ext xmlns:c16="http://schemas.microsoft.com/office/drawing/2014/chart" uri="{C3380CC4-5D6E-409C-BE32-E72D297353CC}">
              <c16:uniqueId val="{00000004-344C-4883-8741-441A2BB3381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294013936"/>
        <c:axId val="1294015376"/>
      </c:lineChart>
      <c:dateAx>
        <c:axId val="12940139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rgbClr val="000000"/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n-US"/>
          </a:p>
        </c:txPr>
        <c:crossAx val="1294015376"/>
        <c:crosses val="autoZero"/>
        <c:auto val="0"/>
        <c:lblOffset val="120"/>
        <c:baseTimeUnit val="days"/>
      </c:dateAx>
      <c:valAx>
        <c:axId val="1294015376"/>
        <c:scaling>
          <c:orientation val="minMax"/>
          <c:max val="0.31000000000000005"/>
          <c:min val="0"/>
        </c:scaling>
        <c:delete val="0"/>
        <c:axPos val="l"/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rgbClr val="000000"/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n-US"/>
          </a:p>
        </c:txPr>
        <c:crossAx val="1294013936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37409789087924344"/>
          <c:y val="6.5830900343065935E-2"/>
          <c:w val="0.47279108374455869"/>
          <c:h val="0.1996383727855974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rgbClr val="000000"/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 xmlns:c16r3="http://schemas.microsoft.com/office/drawing/2017/03/chart" xmlns:a14="http://schemas.microsoft.com/office/drawing/2010/main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25400" cap="flat" cmpd="sng" algn="ctr">
      <a:noFill/>
      <a:round/>
    </a:ln>
    <a:effectLst/>
    <a:extLst>
      <a:ext uri="{909E8E84-426E-40DD-AFC4-6F175D3DCCD1}">
        <a14:hiddenFill xmlns:a14="http://schemas.microsoft.com/office/drawing/2010/main">
          <a:solidFill>
            <a:sysClr val="window" lastClr="FFFFFF"/>
          </a:solidFill>
        </a14:hiddenFill>
      </a:ext>
    </a:extLst>
  </c:spPr>
  <c:txPr>
    <a:bodyPr/>
    <a:lstStyle/>
    <a:p>
      <a:pPr>
        <a:defRPr sz="1000">
          <a:solidFill>
            <a:srgbClr val="000000"/>
          </a:solidFill>
          <a:latin typeface="Century Gothic" panose="020B0502020202020204" pitchFamily="34" charset="0"/>
        </a:defRPr>
      </a:pPr>
      <a:endParaRPr lang="en-US"/>
    </a:p>
  </c:txPr>
  <c:externalData r:id="rId3">
    <c:autoUpdate val="0"/>
  </c:externalData>
  <c:userShapes r:id="rId4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7.7840588322686075E-2"/>
          <c:y val="5.3708315023680488E-2"/>
          <c:w val="0.88756821670876052"/>
          <c:h val="0.8161257197471671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Sheet3!$C$4</c:f>
              <c:strCache>
                <c:ptCount val="1"/>
                <c:pt idx="0">
                  <c:v>Spending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4"/>
            <c:invertIfNegative val="0"/>
            <c:bubble3D val="0"/>
            <c:spPr>
              <a:solidFill>
                <a:srgbClr val="7F9CBC"/>
              </a:solidFill>
              <a:ln>
                <a:solidFill>
                  <a:srgbClr val="7F9CBC"/>
                </a:solidFill>
              </a:ln>
              <a:effectLst/>
            </c:spPr>
    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>
              <c:ext xmlns:c16="http://schemas.microsoft.com/office/drawing/2014/chart" uri="{C3380CC4-5D6E-409C-BE32-E72D297353CC}">
                <c16:uniqueId val="{00000001-5DEA-4800-893C-19438FE61D0E}"/>
              </c:ext>
            </c:extLst>
          </c:dPt>
          <c:dPt>
            <c:idx val="5"/>
            <c:invertIfNegative val="0"/>
            <c:bubble3D val="0"/>
            <c:spPr>
              <a:solidFill>
                <a:srgbClr val="7F9CBC"/>
              </a:solidFill>
              <a:ln>
                <a:noFill/>
              </a:ln>
              <a:effectLst/>
            </c:spPr>
    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>
              <c:ext xmlns:c16="http://schemas.microsoft.com/office/drawing/2014/chart" uri="{C3380CC4-5D6E-409C-BE32-E72D297353CC}">
                <c16:uniqueId val="{00000003-5DEA-4800-893C-19438FE61D0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accent1"/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Sheet3!$B$5:$B$11</c:f>
              <c:numCache>
                <c:formatCode>General</c:formatCode>
                <c:ptCount val="6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  <c:pt idx="5">
                  <c:v>2026</c:v>
                </c:pt>
              </c:numCache>
            </c:numRef>
          </c:cat>
          <c:val>
            <c:numRef>
              <c:f>Sheet3!$E$5:$E$11</c:f>
              <c:numCache>
                <c:formatCode>0</c:formatCode>
                <c:ptCount val="6"/>
                <c:pt idx="0">
                  <c:v>5.5275221999999999</c:v>
                </c:pt>
                <c:pt idx="1">
                  <c:v>15.984580800000002</c:v>
                </c:pt>
                <c:pt idx="2">
                  <c:v>25.576680000000003</c:v>
                </c:pt>
                <c:pt idx="3">
                  <c:v>17.537452800000001</c:v>
                </c:pt>
                <c:pt idx="4">
                  <c:v>40.603587595199997</c:v>
                </c:pt>
                <c:pt idx="5">
                  <c:v>76.673107908935989</c:v>
                </c:pt>
              </c:numCache>
            </c:numRef>
          </c:val>
  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>
            <c:ext xmlns:c16="http://schemas.microsoft.com/office/drawing/2014/chart" uri="{C3380CC4-5D6E-409C-BE32-E72D297353CC}">
              <c16:uniqueId val="{00000004-5DEA-4800-893C-19438FE61D0E}"/>
            </c:ext>
          </c:extLst>
        </c:ser>
        <c:ser>
          <c:idx val="1"/>
          <c:order val="1"/>
          <c:tx>
            <c:strRef>
              <c:f>Sheet3!$D$4</c:f>
              <c:strCache>
                <c:ptCount val="1"/>
                <c:pt idx="0">
                  <c:v>Disbursements</c:v>
                </c:pt>
              </c:strCache>
            </c:strRef>
          </c:tx>
          <c:spPr>
            <a:solidFill>
              <a:srgbClr val="EC6400"/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rgbClr val="EC6400"/>
              </a:solidFill>
              <a:ln>
                <a:noFill/>
              </a:ln>
              <a:effectLst/>
            </c:spPr>
    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>
              <c:ext xmlns:c16="http://schemas.microsoft.com/office/drawing/2014/chart" uri="{C3380CC4-5D6E-409C-BE32-E72D297353CC}">
                <c16:uniqueId val="{00000006-5DEA-4800-893C-19438FE61D0E}"/>
              </c:ext>
            </c:extLst>
          </c:dPt>
          <c:dPt>
            <c:idx val="3"/>
            <c:invertIfNegative val="0"/>
            <c:bubble3D val="0"/>
            <c:spPr>
              <a:solidFill>
                <a:srgbClr val="EC6400"/>
              </a:solidFill>
              <a:ln>
                <a:noFill/>
              </a:ln>
              <a:effectLst/>
            </c:spPr>
    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>
              <c:ext xmlns:c16="http://schemas.microsoft.com/office/drawing/2014/chart" uri="{C3380CC4-5D6E-409C-BE32-E72D297353CC}">
                <c16:uniqueId val="{00000008-5DEA-4800-893C-19438FE61D0E}"/>
              </c:ext>
            </c:extLst>
          </c:dPt>
          <c:dPt>
            <c:idx val="4"/>
            <c:invertIfNegative val="0"/>
            <c:bubble3D val="0"/>
            <c:spPr>
              <a:solidFill>
                <a:srgbClr val="F5B17F"/>
              </a:solidFill>
              <a:ln>
                <a:noFill/>
              </a:ln>
              <a:effectLst/>
            </c:spPr>
    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>
              <c:ext xmlns:c16="http://schemas.microsoft.com/office/drawing/2014/chart" uri="{C3380CC4-5D6E-409C-BE32-E72D297353CC}">
                <c16:uniqueId val="{0000000A-5DEA-4800-893C-19438FE61D0E}"/>
              </c:ext>
            </c:extLst>
          </c:dPt>
          <c:dPt>
            <c:idx val="5"/>
            <c:invertIfNegative val="0"/>
            <c:bubble3D val="0"/>
            <c:spPr>
              <a:solidFill>
                <a:srgbClr val="F5B17F"/>
              </a:solidFill>
              <a:ln>
                <a:noFill/>
              </a:ln>
              <a:effectLst/>
            </c:spPr>
    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>
              <c:ext xmlns:c16="http://schemas.microsoft.com/office/drawing/2014/chart" uri="{C3380CC4-5D6E-409C-BE32-E72D297353CC}">
                <c16:uniqueId val="{0000000C-5DEA-4800-893C-19438FE61D0E}"/>
              </c:ext>
            </c:extLst>
          </c:dPt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rgbClr val="EC6400"/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Sheet3!$B$5:$B$11</c:f>
              <c:numCache>
                <c:formatCode>General</c:formatCode>
                <c:ptCount val="6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  <c:pt idx="5">
                  <c:v>2026</c:v>
                </c:pt>
              </c:numCache>
            </c:numRef>
          </c:cat>
          <c:val>
            <c:numRef>
              <c:f>Sheet3!$D$5:$D$11</c:f>
              <c:numCache>
                <c:formatCode>0.0</c:formatCode>
                <c:ptCount val="6"/>
                <c:pt idx="0">
                  <c:v>24.9</c:v>
                </c:pt>
                <c:pt idx="1">
                  <c:v>42</c:v>
                </c:pt>
                <c:pt idx="2">
                  <c:v>35</c:v>
                </c:pt>
                <c:pt idx="3">
                  <c:v>20.2</c:v>
                </c:pt>
                <c:pt idx="4">
                  <c:v>31</c:v>
                </c:pt>
                <c:pt idx="5">
                  <c:v>41.2</c:v>
                </c:pt>
              </c:numCache>
      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/>
            </c:numRef>
          </c:val>
  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>
            <c:ext xmlns:c16="http://schemas.microsoft.com/office/drawing/2014/chart" uri="{C3380CC4-5D6E-409C-BE32-E72D297353CC}">
              <c16:uniqueId val="{0000000D-5DEA-4800-893C-19438FE61D0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87227984"/>
        <c:axId val="487228968"/>
      </c:barChart>
      <c:catAx>
        <c:axId val="4872279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000000"/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n-US"/>
          </a:p>
        </c:txPr>
        <c:crossAx val="487228968"/>
        <c:crosses val="autoZero"/>
        <c:auto val="1"/>
        <c:lblAlgn val="ctr"/>
        <c:lblOffset val="100"/>
        <c:noMultiLvlLbl val="0"/>
      </c:catAx>
      <c:valAx>
        <c:axId val="487228968"/>
        <c:scaling>
          <c:orientation val="minMax"/>
        </c:scaling>
        <c:delete val="0"/>
        <c:axPos val="l"/>
        <c:numFmt formatCode="0" sourceLinked="0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000000"/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n-US"/>
          </a:p>
        </c:txPr>
        <c:crossAx val="487227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8990442232456795"/>
          <c:y val="9.5433626352261519E-2"/>
          <c:w val="0.32473703758728273"/>
          <c:h val="0.15184945711368561"/>
        </c:manualLayout>
      </c:layout>
      <c:overlay val="0"/>
      <c:spPr>
        <a:noFill/>
        <a:ln w="25400"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rgbClr val="000000"/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25400" cap="flat" cmpd="sng" algn="ctr">
      <a:noFill/>
      <a:round/>
    </a:ln>
    <a:effectLst/>
  </c:spPr>
  <c:txPr>
    <a:bodyPr/>
    <a:lstStyle/>
    <a:p>
      <a:pPr>
        <a:defRPr sz="800">
          <a:solidFill>
            <a:srgbClr val="000000"/>
          </a:solidFill>
          <a:latin typeface="Century Gothic" panose="020B0502020202020204" pitchFamily="34" charset="0"/>
        </a:defRPr>
      </a:pPr>
      <a:endParaRPr lang="en-US"/>
    </a:p>
  </c:txPr>
  <c:externalData r:id="rId4">
    <c:autoUpdate val="0"/>
  </c:externalData>
  <c:userShapes r:id="rId5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concatenati!$AA$10</c:f>
              <c:strCache>
                <c:ptCount val="1"/>
                <c:pt idx="0">
                  <c:v>Dwellings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concatenati!$R$11:$R$36</c:f>
              <c:numCache>
                <c:formatCode>dd/mm/yy;@</c:formatCode>
                <c:ptCount val="26"/>
                <c:pt idx="0">
                  <c:v>43555</c:v>
                </c:pt>
                <c:pt idx="1">
                  <c:v>43646</c:v>
                </c:pt>
                <c:pt idx="2">
                  <c:v>43738</c:v>
                </c:pt>
                <c:pt idx="3">
                  <c:v>43830</c:v>
                </c:pt>
                <c:pt idx="4">
                  <c:v>43921</c:v>
                </c:pt>
                <c:pt idx="5">
                  <c:v>44012</c:v>
                </c:pt>
                <c:pt idx="6">
                  <c:v>44104</c:v>
                </c:pt>
                <c:pt idx="7">
                  <c:v>44196</c:v>
                </c:pt>
                <c:pt idx="8">
                  <c:v>44286</c:v>
                </c:pt>
                <c:pt idx="9">
                  <c:v>44377</c:v>
                </c:pt>
                <c:pt idx="10">
                  <c:v>44469</c:v>
                </c:pt>
                <c:pt idx="11">
                  <c:v>44561</c:v>
                </c:pt>
                <c:pt idx="12">
                  <c:v>44651</c:v>
                </c:pt>
                <c:pt idx="13">
                  <c:v>44742</c:v>
                </c:pt>
                <c:pt idx="14">
                  <c:v>44834</c:v>
                </c:pt>
                <c:pt idx="15">
                  <c:v>44926</c:v>
                </c:pt>
                <c:pt idx="16">
                  <c:v>45016</c:v>
                </c:pt>
                <c:pt idx="17">
                  <c:v>45107</c:v>
                </c:pt>
                <c:pt idx="18">
                  <c:v>45199</c:v>
                </c:pt>
                <c:pt idx="19">
                  <c:v>45291</c:v>
                </c:pt>
                <c:pt idx="20">
                  <c:v>45382</c:v>
                </c:pt>
                <c:pt idx="21">
                  <c:v>45473</c:v>
                </c:pt>
                <c:pt idx="22">
                  <c:v>45565</c:v>
                </c:pt>
                <c:pt idx="23">
                  <c:v>45657</c:v>
                </c:pt>
                <c:pt idx="24">
                  <c:v>45747</c:v>
                </c:pt>
                <c:pt idx="25">
                  <c:v>45838</c:v>
                </c:pt>
              </c:numCache>
            </c:numRef>
          </c:cat>
          <c:val>
            <c:numRef>
              <c:f>concatenati!$AA$11:$AA$36</c:f>
              <c:numCache>
                <c:formatCode>General</c:formatCode>
                <c:ptCount val="26"/>
                <c:pt idx="7" formatCode="0">
                  <c:v>55.531798087202752</c:v>
                </c:pt>
                <c:pt idx="8" formatCode="0">
                  <c:v>61.616920454217109</c:v>
                </c:pt>
                <c:pt idx="9" formatCode="0">
                  <c:v>69.213210436591638</c:v>
                </c:pt>
                <c:pt idx="10" formatCode="0">
                  <c:v>74.916929122482586</c:v>
                </c:pt>
                <c:pt idx="11" formatCode="0">
                  <c:v>78.043283538963848</c:v>
                </c:pt>
                <c:pt idx="12" formatCode="0">
                  <c:v>81.227426391978966</c:v>
                </c:pt>
                <c:pt idx="13" formatCode="0">
                  <c:v>83.22690629605016</c:v>
                </c:pt>
                <c:pt idx="14" formatCode="0">
                  <c:v>82.865728567713603</c:v>
                </c:pt>
                <c:pt idx="15" formatCode="0">
                  <c:v>84.050391516657513</c:v>
                </c:pt>
                <c:pt idx="16" formatCode="0">
                  <c:v>96.674275477476954</c:v>
                </c:pt>
                <c:pt idx="17" formatCode="0">
                  <c:v>96.743621601317571</c:v>
                </c:pt>
                <c:pt idx="18" formatCode="0">
                  <c:v>99.433673321968271</c:v>
                </c:pt>
                <c:pt idx="19" formatCode="0">
                  <c:v>100</c:v>
                </c:pt>
                <c:pt idx="20" formatCode="0">
                  <c:v>97.786702880753566</c:v>
                </c:pt>
                <c:pt idx="21" formatCode="0">
                  <c:v>95.145771331156638</c:v>
                </c:pt>
                <c:pt idx="22" formatCode="0">
                  <c:v>92.79667138605565</c:v>
                </c:pt>
                <c:pt idx="23" formatCode="0">
                  <c:v>91.493542142217336</c:v>
                </c:pt>
                <c:pt idx="24" formatCode="0">
                  <c:v>93.030714554017749</c:v>
                </c:pt>
                <c:pt idx="25" formatCode="0">
                  <c:v>93.61148834118292</c:v>
                </c:pt>
              </c:numCache>
            </c:numRef>
          </c:val>
          <c:smooth val="0"/>
          <c:extLst xmlns:mc="http://schemas.openxmlformats.org/markup-compatibility/2006" xmlns:c14="http://schemas.microsoft.com/office/drawing/2007/8/2/chart" xmlns:c16="http://schemas.microsoft.com/office/drawing/2014/chart">
            <c:ext xmlns:c16="http://schemas.microsoft.com/office/drawing/2014/chart" uri="{C3380CC4-5D6E-409C-BE32-E72D297353CC}">
              <c16:uniqueId val="{00000000-46E7-447B-A5B0-E27F21CAA1EB}"/>
            </c:ext>
          </c:extLst>
        </c:ser>
        <c:ser>
          <c:idx val="1"/>
          <c:order val="1"/>
          <c:tx>
            <c:strRef>
              <c:f>concatenati!$AB$10</c:f>
              <c:strCache>
                <c:ptCount val="1"/>
                <c:pt idx="0">
                  <c:v>Non-residential buildings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concatenati!$R$11:$R$36</c:f>
              <c:numCache>
                <c:formatCode>dd/mm/yy;@</c:formatCode>
                <c:ptCount val="26"/>
                <c:pt idx="0">
                  <c:v>43555</c:v>
                </c:pt>
                <c:pt idx="1">
                  <c:v>43646</c:v>
                </c:pt>
                <c:pt idx="2">
                  <c:v>43738</c:v>
                </c:pt>
                <c:pt idx="3">
                  <c:v>43830</c:v>
                </c:pt>
                <c:pt idx="4">
                  <c:v>43921</c:v>
                </c:pt>
                <c:pt idx="5">
                  <c:v>44012</c:v>
                </c:pt>
                <c:pt idx="6">
                  <c:v>44104</c:v>
                </c:pt>
                <c:pt idx="7">
                  <c:v>44196</c:v>
                </c:pt>
                <c:pt idx="8">
                  <c:v>44286</c:v>
                </c:pt>
                <c:pt idx="9">
                  <c:v>44377</c:v>
                </c:pt>
                <c:pt idx="10">
                  <c:v>44469</c:v>
                </c:pt>
                <c:pt idx="11">
                  <c:v>44561</c:v>
                </c:pt>
                <c:pt idx="12">
                  <c:v>44651</c:v>
                </c:pt>
                <c:pt idx="13">
                  <c:v>44742</c:v>
                </c:pt>
                <c:pt idx="14">
                  <c:v>44834</c:v>
                </c:pt>
                <c:pt idx="15">
                  <c:v>44926</c:v>
                </c:pt>
                <c:pt idx="16">
                  <c:v>45016</c:v>
                </c:pt>
                <c:pt idx="17">
                  <c:v>45107</c:v>
                </c:pt>
                <c:pt idx="18">
                  <c:v>45199</c:v>
                </c:pt>
                <c:pt idx="19">
                  <c:v>45291</c:v>
                </c:pt>
                <c:pt idx="20">
                  <c:v>45382</c:v>
                </c:pt>
                <c:pt idx="21">
                  <c:v>45473</c:v>
                </c:pt>
                <c:pt idx="22">
                  <c:v>45565</c:v>
                </c:pt>
                <c:pt idx="23">
                  <c:v>45657</c:v>
                </c:pt>
                <c:pt idx="24">
                  <c:v>45747</c:v>
                </c:pt>
                <c:pt idx="25">
                  <c:v>45838</c:v>
                </c:pt>
              </c:numCache>
            </c:numRef>
          </c:cat>
          <c:val>
            <c:numRef>
              <c:f>concatenati!$AB$11:$AB$36</c:f>
              <c:numCache>
                <c:formatCode>General</c:formatCode>
                <c:ptCount val="26"/>
                <c:pt idx="7" formatCode="0">
                  <c:v>81.484534293523055</c:v>
                </c:pt>
                <c:pt idx="8" formatCode="0">
                  <c:v>82.074530389137138</c:v>
                </c:pt>
                <c:pt idx="9" formatCode="0">
                  <c:v>84.573337382326145</c:v>
                </c:pt>
                <c:pt idx="10" formatCode="0">
                  <c:v>87.345451390395212</c:v>
                </c:pt>
                <c:pt idx="11" formatCode="0">
                  <c:v>87.271701878443452</c:v>
                </c:pt>
                <c:pt idx="12" formatCode="0">
                  <c:v>88.20441629430394</c:v>
                </c:pt>
                <c:pt idx="13" formatCode="0">
                  <c:v>87.731551776495593</c:v>
                </c:pt>
                <c:pt idx="14" formatCode="0">
                  <c:v>85.5624484837968</c:v>
                </c:pt>
                <c:pt idx="15" formatCode="0">
                  <c:v>84.395470912324839</c:v>
                </c:pt>
                <c:pt idx="16" formatCode="0">
                  <c:v>96.039217387531991</c:v>
                </c:pt>
                <c:pt idx="17" formatCode="0">
                  <c:v>94.911283675328619</c:v>
                </c:pt>
                <c:pt idx="18" formatCode="0">
                  <c:v>97.661706650470691</c:v>
                </c:pt>
                <c:pt idx="19" formatCode="0">
                  <c:v>100</c:v>
                </c:pt>
                <c:pt idx="20" formatCode="0">
                  <c:v>101.73528263415903</c:v>
                </c:pt>
                <c:pt idx="21" formatCode="0">
                  <c:v>103.46622706173267</c:v>
                </c:pt>
                <c:pt idx="22" formatCode="0">
                  <c:v>106.22966465663094</c:v>
                </c:pt>
                <c:pt idx="23" formatCode="0">
                  <c:v>110.53316558934536</c:v>
                </c:pt>
                <c:pt idx="24" formatCode="0">
                  <c:v>112.52440241204286</c:v>
                </c:pt>
                <c:pt idx="25" formatCode="0">
                  <c:v>113.30527959741443</c:v>
                </c:pt>
              </c:numCache>
            </c:numRef>
          </c:val>
          <c:smooth val="0"/>
          <c:extLst xmlns:mc="http://schemas.openxmlformats.org/markup-compatibility/2006" xmlns:c14="http://schemas.microsoft.com/office/drawing/2007/8/2/chart" xmlns:c16="http://schemas.microsoft.com/office/drawing/2014/chart">
            <c:ext xmlns:c16="http://schemas.microsoft.com/office/drawing/2014/chart" uri="{C3380CC4-5D6E-409C-BE32-E72D297353CC}">
              <c16:uniqueId val="{00000001-46E7-447B-A5B0-E27F21CAA1EB}"/>
            </c:ext>
          </c:extLst>
        </c:ser>
        <c:ser>
          <c:idx val="2"/>
          <c:order val="2"/>
          <c:tx>
            <c:strRef>
              <c:f>concatenati!$AC$10</c:f>
              <c:strCache>
                <c:ptCount val="1"/>
                <c:pt idx="0">
                  <c:v>Total construction</c:v>
                </c:pt>
              </c:strCache>
            </c:strRef>
          </c:tx>
          <c:spPr>
            <a:ln w="28575" cap="rnd">
              <a:solidFill>
                <a:srgbClr val="40915B"/>
              </a:solidFill>
              <a:round/>
            </a:ln>
            <a:effectLst/>
          </c:spPr>
          <c:marker>
            <c:symbol val="none"/>
          </c:marker>
          <c:cat>
            <c:numRef>
              <c:f>concatenati!$R$11:$R$36</c:f>
              <c:numCache>
                <c:formatCode>dd/mm/yy;@</c:formatCode>
                <c:ptCount val="26"/>
                <c:pt idx="0">
                  <c:v>43555</c:v>
                </c:pt>
                <c:pt idx="1">
                  <c:v>43646</c:v>
                </c:pt>
                <c:pt idx="2">
                  <c:v>43738</c:v>
                </c:pt>
                <c:pt idx="3">
                  <c:v>43830</c:v>
                </c:pt>
                <c:pt idx="4">
                  <c:v>43921</c:v>
                </c:pt>
                <c:pt idx="5">
                  <c:v>44012</c:v>
                </c:pt>
                <c:pt idx="6">
                  <c:v>44104</c:v>
                </c:pt>
                <c:pt idx="7">
                  <c:v>44196</c:v>
                </c:pt>
                <c:pt idx="8">
                  <c:v>44286</c:v>
                </c:pt>
                <c:pt idx="9">
                  <c:v>44377</c:v>
                </c:pt>
                <c:pt idx="10">
                  <c:v>44469</c:v>
                </c:pt>
                <c:pt idx="11">
                  <c:v>44561</c:v>
                </c:pt>
                <c:pt idx="12">
                  <c:v>44651</c:v>
                </c:pt>
                <c:pt idx="13">
                  <c:v>44742</c:v>
                </c:pt>
                <c:pt idx="14">
                  <c:v>44834</c:v>
                </c:pt>
                <c:pt idx="15">
                  <c:v>44926</c:v>
                </c:pt>
                <c:pt idx="16">
                  <c:v>45016</c:v>
                </c:pt>
                <c:pt idx="17">
                  <c:v>45107</c:v>
                </c:pt>
                <c:pt idx="18">
                  <c:v>45199</c:v>
                </c:pt>
                <c:pt idx="19">
                  <c:v>45291</c:v>
                </c:pt>
                <c:pt idx="20">
                  <c:v>45382</c:v>
                </c:pt>
                <c:pt idx="21">
                  <c:v>45473</c:v>
                </c:pt>
                <c:pt idx="22">
                  <c:v>45565</c:v>
                </c:pt>
                <c:pt idx="23">
                  <c:v>45657</c:v>
                </c:pt>
                <c:pt idx="24">
                  <c:v>45747</c:v>
                </c:pt>
                <c:pt idx="25">
                  <c:v>45838</c:v>
                </c:pt>
              </c:numCache>
            </c:numRef>
          </c:cat>
          <c:val>
            <c:numRef>
              <c:f>concatenati!$AC$11:$AC$36</c:f>
              <c:numCache>
                <c:formatCode>General</c:formatCode>
                <c:ptCount val="26"/>
                <c:pt idx="18" formatCode="0">
                  <c:v>98.725286160249738</c:v>
                </c:pt>
                <c:pt idx="19" formatCode="0">
                  <c:v>100</c:v>
                </c:pt>
                <c:pt idx="20" formatCode="0">
                  <c:v>99.365244536940693</c:v>
                </c:pt>
                <c:pt idx="21" formatCode="0">
                  <c:v>98.47207769684357</c:v>
                </c:pt>
                <c:pt idx="22" formatCode="0">
                  <c:v>98.166840097121053</c:v>
                </c:pt>
                <c:pt idx="23" formatCode="0">
                  <c:v>99.105098855359003</c:v>
                </c:pt>
                <c:pt idx="24" formatCode="0">
                  <c:v>100.82379465834201</c:v>
                </c:pt>
                <c:pt idx="25" formatCode="0">
                  <c:v>101.48456468955949</c:v>
                </c:pt>
              </c:numCache>
            </c:numRef>
          </c:val>
          <c:smooth val="0"/>
          <c:extLst xmlns:mc="http://schemas.openxmlformats.org/markup-compatibility/2006" xmlns:c14="http://schemas.microsoft.com/office/drawing/2007/8/2/chart" xmlns:c16="http://schemas.microsoft.com/office/drawing/2014/chart">
            <c:ext xmlns:c16="http://schemas.microsoft.com/office/drawing/2014/chart" uri="{C3380CC4-5D6E-409C-BE32-E72D297353CC}">
              <c16:uniqueId val="{00000002-46E7-447B-A5B0-E27F21CAA1E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7227984"/>
        <c:axId val="487228968"/>
      </c:lineChart>
      <c:dateAx>
        <c:axId val="487227984"/>
        <c:scaling>
          <c:orientation val="minMax"/>
          <c:min val="45291"/>
        </c:scaling>
        <c:delete val="0"/>
        <c:axPos val="b"/>
        <c:numFmt formatCode="[$-409]mmm\-yy;@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87228968"/>
        <c:crosses val="autoZero"/>
        <c:auto val="1"/>
        <c:lblOffset val="100"/>
        <c:baseTimeUnit val="months"/>
        <c:majorUnit val="3"/>
        <c:majorTimeUnit val="months"/>
      </c:dateAx>
      <c:valAx>
        <c:axId val="487228968"/>
        <c:scaling>
          <c:orientation val="minMax"/>
          <c:min val="90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87227984"/>
        <c:crossesAt val="45291"/>
        <c:crossBetween val="midCat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8.1146986513248046E-2"/>
          <c:y val="2.3687628237257757E-2"/>
          <c:w val="0.59508087125670184"/>
          <c:h val="0.25117774578962049"/>
        </c:manualLayout>
      </c:layout>
      <c:overlay val="1"/>
      <c:spPr>
        <a:noFill/>
        <a:ln w="25400"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25400" cap="flat" cmpd="sng" algn="ctr">
      <a:noFill/>
      <a:round/>
    </a:ln>
    <a:effectLst/>
  </c:spPr>
  <c:txPr>
    <a:bodyPr/>
    <a:lstStyle/>
    <a:p>
      <a:pPr>
        <a:defRPr sz="900">
          <a:solidFill>
            <a:schemeClr val="tx1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2533136124016001"/>
          <c:y val="3.7971309232066847E-2"/>
          <c:w val="0.84152361754773819"/>
          <c:h val="0.61879928807515527"/>
        </c:manualLayout>
      </c:layout>
      <c:barChart>
        <c:barDir val="col"/>
        <c:grouping val="stacked"/>
        <c:varyColors val="0"/>
        <c:ser>
          <c:idx val="1"/>
          <c:order val="1"/>
          <c:tx>
            <c:strRef>
              <c:f>Sheet1!$C$6</c:f>
              <c:strCache>
                <c:ptCount val="1"/>
                <c:pt idx="0">
                  <c:v>Bilancio primario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3"/>
              <c:layout>
                <c:manualLayout>
                  <c:x val="0"/>
                  <c:y val="-3.17500000000000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E67-4B29-83DD-AF7563C9B92B}"/>
                </c:ext>
              </c:extLst>
            </c:dLbl>
            <c:dLbl>
              <c:idx val="4"/>
              <c:layout>
                <c:manualLayout>
                  <c:x val="0"/>
                  <c:y val="-5.05317438159955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309-433D-9FEE-2450F997E279}"/>
                </c:ext>
              </c:extLst>
            </c:dLbl>
            <c:dLbl>
              <c:idx val="5"/>
              <c:layout>
                <c:manualLayout>
                  <c:x val="-2.942502572952161E-3"/>
                  <c:y val="-5.05317438159954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309-433D-9FEE-2450F997E279}"/>
                </c:ext>
              </c:extLst>
            </c:dLbl>
            <c:dLbl>
              <c:idx val="6"/>
              <c:layout>
                <c:manualLayout>
                  <c:x val="0"/>
                  <c:y val="-7.15866370726602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309-433D-9FEE-2450F997E279}"/>
                </c:ext>
              </c:extLst>
            </c:dLbl>
            <c:dLbl>
              <c:idx val="7"/>
              <c:layout>
                <c:manualLayout>
                  <c:x val="-1.0789051464781007E-16"/>
                  <c:y val="-7.15866370726602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309-433D-9FEE-2450F997E279}"/>
                </c:ext>
              </c:extLst>
            </c:dLbl>
            <c:dLbl>
              <c:idx val="8"/>
              <c:layout>
                <c:manualLayout>
                  <c:x val="2.942502572952053E-3"/>
                  <c:y val="-9.26415303293250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309-433D-9FEE-2450F997E279}"/>
                </c:ext>
              </c:extLst>
            </c:dLbl>
            <c:dLbl>
              <c:idx val="9"/>
              <c:layout>
                <c:manualLayout>
                  <c:x val="0"/>
                  <c:y val="-8.84305516779921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309-433D-9FEE-2450F997E279}"/>
                </c:ext>
              </c:extLst>
            </c:dLbl>
            <c:dLbl>
              <c:idx val="10"/>
              <c:layout>
                <c:manualLayout>
                  <c:x val="-1.0789051464781007E-16"/>
                  <c:y val="-0.1094854449346568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309-433D-9FEE-2450F997E27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Sheet1!$D$4:$N$4</c:f>
              <c:numCache>
                <c:formatCode>General</c:formatCode>
                <c:ptCount val="11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  <c:pt idx="5">
                  <c:v>2026</c:v>
                </c:pt>
                <c:pt idx="6">
                  <c:v>2027</c:v>
                </c:pt>
                <c:pt idx="7">
                  <c:v>2028</c:v>
                </c:pt>
                <c:pt idx="8">
                  <c:v>2029</c:v>
                </c:pt>
                <c:pt idx="9">
                  <c:v>2030</c:v>
                </c:pt>
                <c:pt idx="10">
                  <c:v>2031</c:v>
                </c:pt>
              </c:numCache>
            </c:numRef>
          </c:cat>
          <c:val>
            <c:numRef>
              <c:f>Sheet1!$D$6:$N$6</c:f>
              <c:numCache>
                <c:formatCode>0.0</c:formatCode>
                <c:ptCount val="11"/>
                <c:pt idx="0">
                  <c:v>-5.4348000000000001</c:v>
                </c:pt>
                <c:pt idx="1">
                  <c:v>-3.9923999999999999</c:v>
                </c:pt>
                <c:pt idx="2">
                  <c:v>-3.5</c:v>
                </c:pt>
                <c:pt idx="3" formatCode="General">
                  <c:v>0.4</c:v>
                </c:pt>
                <c:pt idx="4" formatCode="General">
                  <c:v>0.6</c:v>
                </c:pt>
                <c:pt idx="5" formatCode="General">
                  <c:v>1.1000000000000001</c:v>
                </c:pt>
                <c:pt idx="6" formatCode="General">
                  <c:v>1.5</c:v>
                </c:pt>
                <c:pt idx="7" formatCode="General">
                  <c:v>1.9</c:v>
                </c:pt>
                <c:pt idx="8" formatCode="General">
                  <c:v>2.4</c:v>
                </c:pt>
                <c:pt idx="9" formatCode="General">
                  <c:v>2.6</c:v>
                </c:pt>
                <c:pt idx="10">
                  <c:v>3</c:v>
                </c:pt>
              </c:numCache>
            </c:numRef>
          </c:val>
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<c:ext xmlns:c16="http://schemas.microsoft.com/office/drawing/2014/chart" uri="{C3380CC4-5D6E-409C-BE32-E72D297353CC}">
              <c16:uniqueId val="{00000001-AE67-4B29-83DD-AF7563C9B92B}"/>
            </c:ext>
          </c:extLst>
        </c:ser>
        <c:ser>
          <c:idx val="2"/>
          <c:order val="2"/>
          <c:tx>
            <c:strRef>
              <c:f>Sheet1!$C$7</c:f>
              <c:strCache>
                <c:ptCount val="1"/>
                <c:pt idx="0">
                  <c:v>Spesa per interessi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4"/>
              <c:layout>
                <c:manualLayout>
                  <c:x val="0"/>
                  <c:y val="4.23336111111111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E67-4B29-83DD-AF7563C9B92B}"/>
                </c:ext>
              </c:extLst>
            </c:dLbl>
            <c:dLbl>
              <c:idx val="5"/>
              <c:layout>
                <c:manualLayout>
                  <c:x val="-5.8795617084310512E-17"/>
                  <c:y val="-0.1446388888888888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E67-4B29-83DD-AF7563C9B92B}"/>
                </c:ext>
              </c:extLst>
            </c:dLbl>
            <c:dLbl>
              <c:idx val="6"/>
              <c:layout>
                <c:manualLayout>
                  <c:x val="-1.1759123416862102E-16"/>
                  <c:y val="-0.151694166666666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E67-4B29-83DD-AF7563C9B92B}"/>
                </c:ext>
              </c:extLst>
            </c:dLbl>
            <c:dLbl>
              <c:idx val="7"/>
              <c:layout>
                <c:manualLayout>
                  <c:x val="-6.4141414141414138E-3"/>
                  <c:y val="-0.158749722222222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E67-4B29-83DD-AF7563C9B92B}"/>
                </c:ext>
              </c:extLst>
            </c:dLbl>
            <c:dLbl>
              <c:idx val="8"/>
              <c:layout>
                <c:manualLayout>
                  <c:x val="-3.2070707070708249E-3"/>
                  <c:y val="-0.158749722222222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AE67-4B29-83DD-AF7563C9B92B}"/>
                </c:ext>
              </c:extLst>
            </c:dLbl>
            <c:dLbl>
              <c:idx val="9"/>
              <c:layout>
                <c:manualLayout>
                  <c:x val="-3.2070707070707069E-3"/>
                  <c:y val="-0.151694166666666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E67-4B29-83DD-AF7563C9B92B}"/>
                </c:ext>
              </c:extLst>
            </c:dLbl>
            <c:dLbl>
              <c:idx val="10"/>
              <c:layout>
                <c:manualLayout>
                  <c:x val="0"/>
                  <c:y val="-0.1622774999999999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AE67-4B29-83DD-AF7563C9B92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Sheet1!$D$4:$N$4</c:f>
              <c:numCache>
                <c:formatCode>General</c:formatCode>
                <c:ptCount val="11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  <c:pt idx="5">
                  <c:v>2026</c:v>
                </c:pt>
                <c:pt idx="6">
                  <c:v>2027</c:v>
                </c:pt>
                <c:pt idx="7">
                  <c:v>2028</c:v>
                </c:pt>
                <c:pt idx="8">
                  <c:v>2029</c:v>
                </c:pt>
                <c:pt idx="9">
                  <c:v>2030</c:v>
                </c:pt>
                <c:pt idx="10">
                  <c:v>2031</c:v>
                </c:pt>
              </c:numCache>
            </c:numRef>
          </c:cat>
          <c:val>
            <c:numRef>
              <c:f>Sheet1!$D$7:$N$7</c:f>
              <c:numCache>
                <c:formatCode>0.0</c:formatCode>
                <c:ptCount val="11"/>
                <c:pt idx="0">
                  <c:v>-3.4188999999999998</c:v>
                </c:pt>
                <c:pt idx="1">
                  <c:v>-4.0983000000000001</c:v>
                </c:pt>
                <c:pt idx="2">
                  <c:v>-3.7</c:v>
                </c:pt>
                <c:pt idx="3" formatCode="General">
                  <c:v>-3.9</c:v>
                </c:pt>
                <c:pt idx="4" formatCode="General">
                  <c:v>-3.9</c:v>
                </c:pt>
                <c:pt idx="5" formatCode="General">
                  <c:v>-3.9</c:v>
                </c:pt>
                <c:pt idx="6" formatCode="General">
                  <c:v>-4.0999999999999996</c:v>
                </c:pt>
                <c:pt idx="7" formatCode="General">
                  <c:v>-4.2</c:v>
                </c:pt>
                <c:pt idx="8" formatCode="General">
                  <c:v>-4.2</c:v>
                </c:pt>
                <c:pt idx="9">
                  <c:v>-4.25</c:v>
                </c:pt>
                <c:pt idx="10" formatCode="General">
                  <c:v>-4.5</c:v>
                </c:pt>
              </c:numCache>
            </c:numRef>
          </c:val>
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<c:ext xmlns:c16="http://schemas.microsoft.com/office/drawing/2014/chart" uri="{C3380CC4-5D6E-409C-BE32-E72D297353CC}">
              <c16:uniqueId val="{00000009-AE67-4B29-83DD-AF7563C9B9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010571096"/>
        <c:axId val="1010574704"/>
      </c:barChart>
      <c:lineChart>
        <c:grouping val="standard"/>
        <c:varyColors val="0"/>
        <c:ser>
          <c:idx val="0"/>
          <c:order val="0"/>
          <c:tx>
            <c:strRef>
              <c:f>Sheet1!$C$5</c:f>
              <c:strCache>
                <c:ptCount val="1"/>
                <c:pt idx="0">
                  <c:v>Saldo di bilancio (% PIL)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3"/>
              <c:layout>
                <c:manualLayout>
                  <c:x val="-1.9242424242424241E-2"/>
                  <c:y val="4.23333333333332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AE67-4B29-83DD-AF7563C9B92B}"/>
                </c:ext>
              </c:extLst>
            </c:dLbl>
            <c:dLbl>
              <c:idx val="4"/>
              <c:layout>
                <c:manualLayout>
                  <c:x val="-5.8795617084310512E-17"/>
                  <c:y val="-5.99722222222222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AE67-4B29-83DD-AF7563C9B92B}"/>
                </c:ext>
              </c:extLst>
            </c:dLbl>
            <c:dLbl>
              <c:idx val="5"/>
              <c:layout>
                <c:manualLayout>
                  <c:x val="-9.6212121212121797E-3"/>
                  <c:y val="-4.23333333333333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AE67-4B29-83DD-AF7563C9B92B}"/>
                </c:ext>
              </c:extLst>
            </c:dLbl>
            <c:dLbl>
              <c:idx val="6"/>
              <c:layout>
                <c:manualLayout>
                  <c:x val="0"/>
                  <c:y val="-4.58611111111111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AE67-4B29-83DD-AF7563C9B92B}"/>
                </c:ext>
              </c:extLst>
            </c:dLbl>
            <c:dLbl>
              <c:idx val="7"/>
              <c:layout>
                <c:manualLayout>
                  <c:x val="-9.6212121212122387E-3"/>
                  <c:y val="-5.2916666666666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AE67-4B29-83DD-AF7563C9B92B}"/>
                </c:ext>
              </c:extLst>
            </c:dLbl>
            <c:dLbl>
              <c:idx val="8"/>
              <c:layout>
                <c:manualLayout>
                  <c:x val="0"/>
                  <c:y val="-4.23333333333333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AE67-4B29-83DD-AF7563C9B92B}"/>
                </c:ext>
              </c:extLst>
            </c:dLbl>
            <c:dLbl>
              <c:idx val="9"/>
              <c:layout>
                <c:manualLayout>
                  <c:x val="-6.4141414141414138E-3"/>
                  <c:y val="-3.1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AE67-4B29-83DD-AF7563C9B92B}"/>
                </c:ext>
              </c:extLst>
            </c:dLbl>
            <c:dLbl>
              <c:idx val="10"/>
              <c:layout>
                <c:manualLayout>
                  <c:x val="-1.1759123416862102E-16"/>
                  <c:y val="-3.1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AE67-4B29-83DD-AF7563C9B92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Sheet1!$D$4:$N$4</c:f>
              <c:numCache>
                <c:formatCode>General</c:formatCode>
                <c:ptCount val="11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  <c:pt idx="5">
                  <c:v>2026</c:v>
                </c:pt>
                <c:pt idx="6">
                  <c:v>2027</c:v>
                </c:pt>
                <c:pt idx="7">
                  <c:v>2028</c:v>
                </c:pt>
                <c:pt idx="8">
                  <c:v>2029</c:v>
                </c:pt>
                <c:pt idx="9">
                  <c:v>2030</c:v>
                </c:pt>
                <c:pt idx="10">
                  <c:v>2031</c:v>
                </c:pt>
              </c:numCache>
            </c:numRef>
          </c:cat>
          <c:val>
            <c:numRef>
              <c:f>Sheet1!$D$5:$N$5</c:f>
              <c:numCache>
                <c:formatCode>0.0</c:formatCode>
                <c:ptCount val="11"/>
                <c:pt idx="0">
                  <c:v>-8.8536999999999999</c:v>
                </c:pt>
                <c:pt idx="1">
                  <c:v>-8.0907</c:v>
                </c:pt>
                <c:pt idx="2">
                  <c:v>-7.1677735176339477</c:v>
                </c:pt>
                <c:pt idx="3" formatCode="General">
                  <c:v>-3.4</c:v>
                </c:pt>
                <c:pt idx="4" formatCode="General">
                  <c:v>-3.3</c:v>
                </c:pt>
                <c:pt idx="5" formatCode="General">
                  <c:v>-2.8</c:v>
                </c:pt>
                <c:pt idx="6" formatCode="General">
                  <c:v>-2.5999999999999996</c:v>
                </c:pt>
                <c:pt idx="7" formatCode="General">
                  <c:v>-2.3000000000000003</c:v>
                </c:pt>
                <c:pt idx="8" formatCode="General">
                  <c:v>-1.8000000000000003</c:v>
                </c:pt>
                <c:pt idx="9">
                  <c:v>-1.65</c:v>
                </c:pt>
                <c:pt idx="10" formatCode="General">
                  <c:v>-1.5</c:v>
                </c:pt>
              </c:numCache>
            </c:numRef>
          </c:val>
          <c:smooth val="0"/>
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<c:ext xmlns:c16="http://schemas.microsoft.com/office/drawing/2014/chart" uri="{C3380CC4-5D6E-409C-BE32-E72D297353CC}">
              <c16:uniqueId val="{00000012-AE67-4B29-83DD-AF7563C9B9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10571096"/>
        <c:axId val="1010574704"/>
      </c:lineChart>
      <c:catAx>
        <c:axId val="10105710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10574704"/>
        <c:crosses val="autoZero"/>
        <c:auto val="1"/>
        <c:lblAlgn val="ctr"/>
        <c:lblOffset val="100"/>
        <c:noMultiLvlLbl val="0"/>
      </c:catAx>
      <c:valAx>
        <c:axId val="1010574704"/>
        <c:scaling>
          <c:orientation val="minMax"/>
        </c:scaling>
        <c:delete val="0"/>
        <c:axPos val="l"/>
        <c:numFmt formatCode="0" sourceLinked="0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105710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5.9889890163561443E-2"/>
          <c:y val="0.85168230921337051"/>
          <c:w val="0.91819379460961337"/>
          <c:h val="9.2441311671667664E-2"/>
        </c:manualLayout>
      </c:layout>
      <c:overlay val="0"/>
      <c:spPr>
        <a:noFill/>
        <a:ln w="25400"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/>
  </c:chart>
  <c:spPr>
    <a:noFill/>
    <a:ln w="25400" cap="flat" cmpd="sng" algn="ctr">
      <a:noFill/>
      <a:round/>
    </a:ln>
    <a:effectLst/>
  </c:spPr>
  <c:txPr>
    <a:bodyPr/>
    <a:lstStyle/>
    <a:p>
      <a:pPr>
        <a:defRPr sz="1000">
          <a:solidFill>
            <a:schemeClr val="tx1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Sheet1!$D$37</c:f>
              <c:strCache>
                <c:ptCount val="1"/>
                <c:pt idx="0">
                  <c:v>Public debt (% GDP)</c:v>
                </c:pt>
              </c:strCache>
            </c:strRef>
          </c:tx>
          <c:spPr>
            <a:ln w="28575" cap="rnd">
              <a:solidFill>
                <a:srgbClr val="003A79"/>
              </a:solidFill>
              <a:round/>
            </a:ln>
            <a:effectLst/>
          </c:spPr>
          <c:marker>
            <c:symbol val="none"/>
          </c:marker>
          <c:cat>
            <c:numRef>
              <c:f>Sheet1!$C$38:$C$89</c:f>
              <c:numCache>
                <c:formatCode>m/d/yyyy</c:formatCode>
                <c:ptCount val="52"/>
                <c:pt idx="0">
                  <c:v>33238</c:v>
                </c:pt>
                <c:pt idx="1">
                  <c:v>33603</c:v>
                </c:pt>
                <c:pt idx="2">
                  <c:v>33969</c:v>
                </c:pt>
                <c:pt idx="3">
                  <c:v>34334</c:v>
                </c:pt>
                <c:pt idx="4">
                  <c:v>34699</c:v>
                </c:pt>
                <c:pt idx="5">
                  <c:v>35064</c:v>
                </c:pt>
                <c:pt idx="6">
                  <c:v>35430</c:v>
                </c:pt>
                <c:pt idx="7">
                  <c:v>35795</c:v>
                </c:pt>
                <c:pt idx="8">
                  <c:v>36160</c:v>
                </c:pt>
                <c:pt idx="9">
                  <c:v>36525</c:v>
                </c:pt>
                <c:pt idx="10">
                  <c:v>36891</c:v>
                </c:pt>
                <c:pt idx="11">
                  <c:v>37256</c:v>
                </c:pt>
                <c:pt idx="12">
                  <c:v>37621</c:v>
                </c:pt>
                <c:pt idx="13">
                  <c:v>37986</c:v>
                </c:pt>
                <c:pt idx="14">
                  <c:v>38352</c:v>
                </c:pt>
                <c:pt idx="15">
                  <c:v>38717</c:v>
                </c:pt>
                <c:pt idx="16">
                  <c:v>39082</c:v>
                </c:pt>
                <c:pt idx="17">
                  <c:v>39447</c:v>
                </c:pt>
                <c:pt idx="18">
                  <c:v>39813</c:v>
                </c:pt>
                <c:pt idx="19">
                  <c:v>40178</c:v>
                </c:pt>
                <c:pt idx="20">
                  <c:v>40543</c:v>
                </c:pt>
                <c:pt idx="21">
                  <c:v>40908</c:v>
                </c:pt>
                <c:pt idx="22">
                  <c:v>41274</c:v>
                </c:pt>
                <c:pt idx="23">
                  <c:v>41639</c:v>
                </c:pt>
                <c:pt idx="24">
                  <c:v>42004</c:v>
                </c:pt>
                <c:pt idx="25">
                  <c:v>42369</c:v>
                </c:pt>
                <c:pt idx="26">
                  <c:v>42735</c:v>
                </c:pt>
                <c:pt idx="27">
                  <c:v>43100</c:v>
                </c:pt>
                <c:pt idx="28">
                  <c:v>43465</c:v>
                </c:pt>
                <c:pt idx="29">
                  <c:v>43830</c:v>
                </c:pt>
                <c:pt idx="30">
                  <c:v>44196</c:v>
                </c:pt>
                <c:pt idx="31">
                  <c:v>44561</c:v>
                </c:pt>
                <c:pt idx="32">
                  <c:v>44926</c:v>
                </c:pt>
                <c:pt idx="33">
                  <c:v>45291</c:v>
                </c:pt>
                <c:pt idx="34">
                  <c:v>45657</c:v>
                </c:pt>
                <c:pt idx="35">
                  <c:v>46022</c:v>
                </c:pt>
                <c:pt idx="36">
                  <c:v>46387</c:v>
                </c:pt>
                <c:pt idx="37">
                  <c:v>46752</c:v>
                </c:pt>
                <c:pt idx="38">
                  <c:v>47118</c:v>
                </c:pt>
                <c:pt idx="39">
                  <c:v>47483</c:v>
                </c:pt>
                <c:pt idx="40">
                  <c:v>47848</c:v>
                </c:pt>
                <c:pt idx="41">
                  <c:v>48213</c:v>
                </c:pt>
                <c:pt idx="42">
                  <c:v>48579</c:v>
                </c:pt>
                <c:pt idx="43">
                  <c:v>48944</c:v>
                </c:pt>
                <c:pt idx="44">
                  <c:v>49309</c:v>
                </c:pt>
                <c:pt idx="45">
                  <c:v>49674</c:v>
                </c:pt>
                <c:pt idx="46">
                  <c:v>50040</c:v>
                </c:pt>
                <c:pt idx="47">
                  <c:v>50405</c:v>
                </c:pt>
                <c:pt idx="48">
                  <c:v>50770</c:v>
                </c:pt>
                <c:pt idx="49">
                  <c:v>51135</c:v>
                </c:pt>
                <c:pt idx="50">
                  <c:v>51501</c:v>
                </c:pt>
                <c:pt idx="51">
                  <c:v>51866</c:v>
                </c:pt>
              </c:numCache>
            </c:numRef>
          </c:cat>
          <c:val>
            <c:numRef>
              <c:f>Sheet1!$D$38:$D$89</c:f>
              <c:numCache>
                <c:formatCode>0.0</c:formatCode>
                <c:ptCount val="52"/>
                <c:pt idx="0">
                  <c:v>91.375699999999995</c:v>
                </c:pt>
                <c:pt idx="1">
                  <c:v>94.537899999999993</c:v>
                </c:pt>
                <c:pt idx="2">
                  <c:v>101.0719</c:v>
                </c:pt>
                <c:pt idx="3">
                  <c:v>110.7187</c:v>
                </c:pt>
                <c:pt idx="4">
                  <c:v>116.61750000000001</c:v>
                </c:pt>
                <c:pt idx="5">
                  <c:v>119.0877</c:v>
                </c:pt>
                <c:pt idx="6">
                  <c:v>118.8964</c:v>
                </c:pt>
                <c:pt idx="7">
                  <c:v>116.4905</c:v>
                </c:pt>
                <c:pt idx="8">
                  <c:v>113.88679999999999</c:v>
                </c:pt>
                <c:pt idx="9">
                  <c:v>113.0585</c:v>
                </c:pt>
                <c:pt idx="10">
                  <c:v>108.7428</c:v>
                </c:pt>
                <c:pt idx="11">
                  <c:v>108.51300000000001</c:v>
                </c:pt>
                <c:pt idx="12">
                  <c:v>105.94750000000001</c:v>
                </c:pt>
                <c:pt idx="13">
                  <c:v>105.1408</c:v>
                </c:pt>
                <c:pt idx="14">
                  <c:v>104.7376</c:v>
                </c:pt>
                <c:pt idx="15">
                  <c:v>106.17100000000001</c:v>
                </c:pt>
                <c:pt idx="16">
                  <c:v>106.2486</c:v>
                </c:pt>
                <c:pt idx="17">
                  <c:v>103.44970000000001</c:v>
                </c:pt>
                <c:pt idx="18">
                  <c:v>105.7782</c:v>
                </c:pt>
                <c:pt idx="19">
                  <c:v>116.1112</c:v>
                </c:pt>
                <c:pt idx="20">
                  <c:v>118.7169</c:v>
                </c:pt>
                <c:pt idx="21">
                  <c:v>119.0856</c:v>
                </c:pt>
                <c:pt idx="22">
                  <c:v>125.849</c:v>
                </c:pt>
                <c:pt idx="23">
                  <c:v>131.77950000000001</c:v>
                </c:pt>
                <c:pt idx="24">
                  <c:v>134.68369999999999</c:v>
                </c:pt>
                <c:pt idx="25">
                  <c:v>134.65450000000001</c:v>
                </c:pt>
                <c:pt idx="26">
                  <c:v>134.08690000000001</c:v>
                </c:pt>
                <c:pt idx="27">
                  <c:v>133.5762</c:v>
                </c:pt>
                <c:pt idx="28">
                  <c:v>133.9889</c:v>
                </c:pt>
                <c:pt idx="29">
                  <c:v>133.63919999999999</c:v>
                </c:pt>
                <c:pt idx="30">
                  <c:v>154.28809999999999</c:v>
                </c:pt>
                <c:pt idx="31">
                  <c:v>145.7347</c:v>
                </c:pt>
                <c:pt idx="32">
                  <c:v>138.34909999999999</c:v>
                </c:pt>
                <c:pt idx="33">
                  <c:v>134.7936</c:v>
                </c:pt>
                <c:pt idx="34">
                  <c:v>135.80097181729838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4A9-476E-8BD2-AFB3CB4048EC}"/>
            </c:ext>
          </c:extLst>
        </c:ser>
        <c:ser>
          <c:idx val="1"/>
          <c:order val="1"/>
          <c:tx>
            <c:strRef>
              <c:f>Sheet1!$E$37</c:f>
              <c:strCache>
                <c:ptCount val="1"/>
                <c:pt idx="0">
                  <c:v>f</c:v>
                </c:pt>
              </c:strCache>
            </c:strRef>
          </c:tx>
          <c:spPr>
            <a:ln w="28575" cap="rnd">
              <a:solidFill>
                <a:srgbClr val="003A79"/>
              </a:solidFill>
              <a:prstDash val="sysDash"/>
              <a:round/>
            </a:ln>
            <a:effectLst/>
          </c:spPr>
          <c:marker>
            <c:symbol val="none"/>
          </c:marker>
          <c:cat>
            <c:numRef>
              <c:f>Sheet1!$C$38:$C$89</c:f>
              <c:numCache>
                <c:formatCode>m/d/yyyy</c:formatCode>
                <c:ptCount val="52"/>
                <c:pt idx="0">
                  <c:v>33238</c:v>
                </c:pt>
                <c:pt idx="1">
                  <c:v>33603</c:v>
                </c:pt>
                <c:pt idx="2">
                  <c:v>33969</c:v>
                </c:pt>
                <c:pt idx="3">
                  <c:v>34334</c:v>
                </c:pt>
                <c:pt idx="4">
                  <c:v>34699</c:v>
                </c:pt>
                <c:pt idx="5">
                  <c:v>35064</c:v>
                </c:pt>
                <c:pt idx="6">
                  <c:v>35430</c:v>
                </c:pt>
                <c:pt idx="7">
                  <c:v>35795</c:v>
                </c:pt>
                <c:pt idx="8">
                  <c:v>36160</c:v>
                </c:pt>
                <c:pt idx="9">
                  <c:v>36525</c:v>
                </c:pt>
                <c:pt idx="10">
                  <c:v>36891</c:v>
                </c:pt>
                <c:pt idx="11">
                  <c:v>37256</c:v>
                </c:pt>
                <c:pt idx="12">
                  <c:v>37621</c:v>
                </c:pt>
                <c:pt idx="13">
                  <c:v>37986</c:v>
                </c:pt>
                <c:pt idx="14">
                  <c:v>38352</c:v>
                </c:pt>
                <c:pt idx="15">
                  <c:v>38717</c:v>
                </c:pt>
                <c:pt idx="16">
                  <c:v>39082</c:v>
                </c:pt>
                <c:pt idx="17">
                  <c:v>39447</c:v>
                </c:pt>
                <c:pt idx="18">
                  <c:v>39813</c:v>
                </c:pt>
                <c:pt idx="19">
                  <c:v>40178</c:v>
                </c:pt>
                <c:pt idx="20">
                  <c:v>40543</c:v>
                </c:pt>
                <c:pt idx="21">
                  <c:v>40908</c:v>
                </c:pt>
                <c:pt idx="22">
                  <c:v>41274</c:v>
                </c:pt>
                <c:pt idx="23">
                  <c:v>41639</c:v>
                </c:pt>
                <c:pt idx="24">
                  <c:v>42004</c:v>
                </c:pt>
                <c:pt idx="25">
                  <c:v>42369</c:v>
                </c:pt>
                <c:pt idx="26">
                  <c:v>42735</c:v>
                </c:pt>
                <c:pt idx="27">
                  <c:v>43100</c:v>
                </c:pt>
                <c:pt idx="28">
                  <c:v>43465</c:v>
                </c:pt>
                <c:pt idx="29">
                  <c:v>43830</c:v>
                </c:pt>
                <c:pt idx="30">
                  <c:v>44196</c:v>
                </c:pt>
                <c:pt idx="31">
                  <c:v>44561</c:v>
                </c:pt>
                <c:pt idx="32">
                  <c:v>44926</c:v>
                </c:pt>
                <c:pt idx="33">
                  <c:v>45291</c:v>
                </c:pt>
                <c:pt idx="34">
                  <c:v>45657</c:v>
                </c:pt>
                <c:pt idx="35">
                  <c:v>46022</c:v>
                </c:pt>
                <c:pt idx="36">
                  <c:v>46387</c:v>
                </c:pt>
                <c:pt idx="37">
                  <c:v>46752</c:v>
                </c:pt>
                <c:pt idx="38">
                  <c:v>47118</c:v>
                </c:pt>
                <c:pt idx="39">
                  <c:v>47483</c:v>
                </c:pt>
                <c:pt idx="40">
                  <c:v>47848</c:v>
                </c:pt>
                <c:pt idx="41">
                  <c:v>48213</c:v>
                </c:pt>
                <c:pt idx="42">
                  <c:v>48579</c:v>
                </c:pt>
                <c:pt idx="43">
                  <c:v>48944</c:v>
                </c:pt>
                <c:pt idx="44">
                  <c:v>49309</c:v>
                </c:pt>
                <c:pt idx="45">
                  <c:v>49674</c:v>
                </c:pt>
                <c:pt idx="46">
                  <c:v>50040</c:v>
                </c:pt>
                <c:pt idx="47">
                  <c:v>50405</c:v>
                </c:pt>
                <c:pt idx="48">
                  <c:v>50770</c:v>
                </c:pt>
                <c:pt idx="49">
                  <c:v>51135</c:v>
                </c:pt>
                <c:pt idx="50">
                  <c:v>51501</c:v>
                </c:pt>
                <c:pt idx="51">
                  <c:v>51866</c:v>
                </c:pt>
              </c:numCache>
            </c:numRef>
          </c:cat>
          <c:val>
            <c:numRef>
              <c:f>Sheet1!$E$38:$E$89</c:f>
              <c:numCache>
                <c:formatCode>General</c:formatCode>
                <c:ptCount val="52"/>
                <c:pt idx="34" formatCode="0.0">
                  <c:v>135.80097181729838</c:v>
                </c:pt>
                <c:pt idx="35" formatCode="0.0">
                  <c:v>136.91270263049216</c:v>
                </c:pt>
                <c:pt idx="36" formatCode="0.0">
                  <c:v>137.79602582976932</c:v>
                </c:pt>
                <c:pt idx="37" formatCode="0.0">
                  <c:v>137.50411874246521</c:v>
                </c:pt>
                <c:pt idx="38" formatCode="0.0">
                  <c:v>136.40887037204789</c:v>
                </c:pt>
                <c:pt idx="39" formatCode="0.0">
                  <c:v>134.90211537236632</c:v>
                </c:pt>
                <c:pt idx="40" formatCode="0.0">
                  <c:v>133.90697585526112</c:v>
                </c:pt>
                <c:pt idx="41" formatCode="0.0">
                  <c:v>132.52443821454122</c:v>
                </c:pt>
                <c:pt idx="42" formatCode="0.0">
                  <c:v>130.78034879702162</c:v>
                </c:pt>
                <c:pt idx="43" formatCode="0.0">
                  <c:v>129.24211177898891</c:v>
                </c:pt>
                <c:pt idx="44" formatCode="0.0">
                  <c:v>127.42777842620285</c:v>
                </c:pt>
                <c:pt idx="45" formatCode="0.0">
                  <c:v>125.75628973417751</c:v>
                </c:pt>
                <c:pt idx="46" formatCode="0.0">
                  <c:v>123.95686989745884</c:v>
                </c:pt>
                <c:pt idx="47" formatCode="0.0">
                  <c:v>122.04696989105406</c:v>
                </c:pt>
                <c:pt idx="48" formatCode="0.0">
                  <c:v>120.1338200106906</c:v>
                </c:pt>
                <c:pt idx="49" formatCode="0.0">
                  <c:v>118.02132368182667</c:v>
                </c:pt>
                <c:pt idx="50" formatCode="0.0">
                  <c:v>115.85034106251368</c:v>
                </c:pt>
                <c:pt idx="51" formatCode="0.0">
                  <c:v>113.72465353524485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4A9-476E-8BD2-AFB3CB4048E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7227984"/>
        <c:axId val="487228968"/>
      </c:lineChart>
      <c:dateAx>
        <c:axId val="487227984"/>
        <c:scaling>
          <c:orientation val="minMax"/>
          <c:max val="47849"/>
          <c:min val="34700"/>
        </c:scaling>
        <c:delete val="0"/>
        <c:axPos val="b"/>
        <c:numFmt formatCode="yyyy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n-US"/>
          </a:p>
        </c:txPr>
        <c:crossAx val="487228968"/>
        <c:crosses val="autoZero"/>
        <c:auto val="1"/>
        <c:lblOffset val="100"/>
        <c:baseTimeUnit val="years"/>
      </c:dateAx>
      <c:valAx>
        <c:axId val="487228968"/>
        <c:scaling>
          <c:orientation val="minMax"/>
          <c:min val="100"/>
        </c:scaling>
        <c:delete val="0"/>
        <c:axPos val="l"/>
        <c:numFmt formatCode="0" sourceLinked="0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n-US"/>
          </a:p>
        </c:txPr>
        <c:crossAx val="4872279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25400" cap="flat" cmpd="sng" algn="ctr">
      <a:noFill/>
      <a:round/>
    </a:ln>
    <a:effectLst/>
  </c:spPr>
  <c:txPr>
    <a:bodyPr/>
    <a:lstStyle/>
    <a:p>
      <a:pPr>
        <a:defRPr sz="900">
          <a:solidFill>
            <a:schemeClr val="tx1"/>
          </a:solidFill>
          <a:latin typeface="Century Gothic" panose="020B0502020202020204" pitchFamily="34" charset="0"/>
        </a:defRPr>
      </a:pPr>
      <a:endParaRPr lang="en-US"/>
    </a:p>
  </c:txPr>
  <c:externalData r:id="rId4">
    <c:autoUpdate val="0"/>
  </c:externalData>
  <c:userShapes r:id="rId5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745319728332502E-2"/>
          <c:y val="5.1550414973698402E-2"/>
          <c:w val="0.94239213927966392"/>
          <c:h val="0.65700421796668929"/>
        </c:manualLayout>
      </c:layout>
      <c:lineChart>
        <c:grouping val="standard"/>
        <c:varyColors val="0"/>
        <c:ser>
          <c:idx val="3"/>
          <c:order val="0"/>
          <c:tx>
            <c:strRef>
              <c:f>Grafico!$A$13</c:f>
              <c:strCache>
                <c:ptCount val="1"/>
                <c:pt idx="0">
                  <c:v>giu-24</c:v>
                </c:pt>
              </c:strCache>
            </c:strRef>
          </c:tx>
          <c:spPr>
            <a:ln w="28575" cap="rnd">
              <a:solidFill>
                <a:srgbClr val="002060">
                  <a:alpha val="34000"/>
                </a:srgbClr>
              </a:solidFill>
              <a:round/>
            </a:ln>
            <a:effectLst/>
          </c:spPr>
          <c:marker>
            <c:symbol val="none"/>
          </c:marker>
          <c:cat>
            <c:numRef>
              <c:f>Grafico!$B$2:$AL$2</c:f>
              <c:numCache>
                <c:formatCode>m/d/yyyy</c:formatCode>
                <c:ptCount val="37"/>
                <c:pt idx="0">
                  <c:v>43830</c:v>
                </c:pt>
                <c:pt idx="1">
                  <c:v>43921</c:v>
                </c:pt>
                <c:pt idx="2">
                  <c:v>44012</c:v>
                </c:pt>
                <c:pt idx="3">
                  <c:v>44104</c:v>
                </c:pt>
                <c:pt idx="4">
                  <c:v>44195</c:v>
                </c:pt>
                <c:pt idx="5">
                  <c:v>44285</c:v>
                </c:pt>
                <c:pt idx="6">
                  <c:v>44377</c:v>
                </c:pt>
                <c:pt idx="7">
                  <c:v>44469</c:v>
                </c:pt>
                <c:pt idx="8">
                  <c:v>44560</c:v>
                </c:pt>
                <c:pt idx="9">
                  <c:v>44650</c:v>
                </c:pt>
                <c:pt idx="10">
                  <c:v>44742</c:v>
                </c:pt>
                <c:pt idx="11">
                  <c:v>44834</c:v>
                </c:pt>
                <c:pt idx="12">
                  <c:v>44925</c:v>
                </c:pt>
                <c:pt idx="13">
                  <c:v>45015</c:v>
                </c:pt>
                <c:pt idx="14">
                  <c:v>45107</c:v>
                </c:pt>
                <c:pt idx="15">
                  <c:v>45199</c:v>
                </c:pt>
                <c:pt idx="16">
                  <c:v>45290</c:v>
                </c:pt>
                <c:pt idx="17">
                  <c:v>45381</c:v>
                </c:pt>
                <c:pt idx="18">
                  <c:v>45473</c:v>
                </c:pt>
                <c:pt idx="19">
                  <c:v>45565</c:v>
                </c:pt>
                <c:pt idx="20">
                  <c:v>45656</c:v>
                </c:pt>
                <c:pt idx="21">
                  <c:v>45746</c:v>
                </c:pt>
                <c:pt idx="22">
                  <c:v>45838</c:v>
                </c:pt>
                <c:pt idx="23">
                  <c:v>45930</c:v>
                </c:pt>
                <c:pt idx="24">
                  <c:v>46021</c:v>
                </c:pt>
                <c:pt idx="25">
                  <c:v>46111</c:v>
                </c:pt>
                <c:pt idx="26">
                  <c:v>46203</c:v>
                </c:pt>
                <c:pt idx="27">
                  <c:v>46295</c:v>
                </c:pt>
                <c:pt idx="28">
                  <c:v>46386</c:v>
                </c:pt>
                <c:pt idx="29">
                  <c:v>46476</c:v>
                </c:pt>
                <c:pt idx="30">
                  <c:v>46568</c:v>
                </c:pt>
                <c:pt idx="31">
                  <c:v>46660</c:v>
                </c:pt>
                <c:pt idx="32">
                  <c:v>46751</c:v>
                </c:pt>
                <c:pt idx="33">
                  <c:v>46842</c:v>
                </c:pt>
                <c:pt idx="34">
                  <c:v>46934</c:v>
                </c:pt>
                <c:pt idx="35">
                  <c:v>47026</c:v>
                </c:pt>
                <c:pt idx="36">
                  <c:v>47117</c:v>
                </c:pt>
              </c:numCache>
            </c:numRef>
          </c:cat>
          <c:val>
            <c:numRef>
              <c:f>Grafico!$B$13:$AD$13</c:f>
              <c:numCache>
                <c:formatCode>General</c:formatCode>
                <c:ptCount val="29"/>
                <c:pt idx="19" formatCode="0.00">
                  <c:v>3.53</c:v>
                </c:pt>
                <c:pt idx="20" formatCode="0.00">
                  <c:v>3.2949999999999999</c:v>
                </c:pt>
                <c:pt idx="21" formatCode="0.00">
                  <c:v>3.08</c:v>
                </c:pt>
                <c:pt idx="22" formatCode="0.00">
                  <c:v>2.92</c:v>
                </c:pt>
                <c:pt idx="23" formatCode="0.00">
                  <c:v>2.7949999999999999</c:v>
                </c:pt>
                <c:pt idx="24" formatCode="0.00">
                  <c:v>2.7050000000000001</c:v>
                </c:pt>
                <c:pt idx="25" formatCode="0.00">
                  <c:v>2.65</c:v>
                </c:pt>
                <c:pt idx="26" formatCode="0.00">
                  <c:v>2.62</c:v>
                </c:pt>
                <c:pt idx="27" formatCode="0.00">
                  <c:v>2.5950000000000002</c:v>
                </c:pt>
                <c:pt idx="28" formatCode="0.00">
                  <c:v>2.58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7D7-4AFF-8B9F-4A23BD2C18F1}"/>
            </c:ext>
          </c:extLst>
        </c:ser>
        <c:ser>
          <c:idx val="1"/>
          <c:order val="1"/>
          <c:tx>
            <c:strRef>
              <c:f>Grafico!$A$14</c:f>
              <c:strCache>
                <c:ptCount val="1"/>
                <c:pt idx="0">
                  <c:v>dic-24</c:v>
                </c:pt>
              </c:strCache>
            </c:strRef>
          </c:tx>
          <c:spPr>
            <a:ln w="28575" cap="rnd">
              <a:solidFill>
                <a:srgbClr val="002060">
                  <a:alpha val="50000"/>
                </a:srgbClr>
              </a:solidFill>
              <a:round/>
            </a:ln>
            <a:effectLst/>
          </c:spPr>
          <c:marker>
            <c:symbol val="none"/>
          </c:marker>
          <c:cat>
            <c:numRef>
              <c:f>Grafico!$B$2:$AL$2</c:f>
              <c:numCache>
                <c:formatCode>m/d/yyyy</c:formatCode>
                <c:ptCount val="37"/>
                <c:pt idx="0">
                  <c:v>43830</c:v>
                </c:pt>
                <c:pt idx="1">
                  <c:v>43921</c:v>
                </c:pt>
                <c:pt idx="2">
                  <c:v>44012</c:v>
                </c:pt>
                <c:pt idx="3">
                  <c:v>44104</c:v>
                </c:pt>
                <c:pt idx="4">
                  <c:v>44195</c:v>
                </c:pt>
                <c:pt idx="5">
                  <c:v>44285</c:v>
                </c:pt>
                <c:pt idx="6">
                  <c:v>44377</c:v>
                </c:pt>
                <c:pt idx="7">
                  <c:v>44469</c:v>
                </c:pt>
                <c:pt idx="8">
                  <c:v>44560</c:v>
                </c:pt>
                <c:pt idx="9">
                  <c:v>44650</c:v>
                </c:pt>
                <c:pt idx="10">
                  <c:v>44742</c:v>
                </c:pt>
                <c:pt idx="11">
                  <c:v>44834</c:v>
                </c:pt>
                <c:pt idx="12">
                  <c:v>44925</c:v>
                </c:pt>
                <c:pt idx="13">
                  <c:v>45015</c:v>
                </c:pt>
                <c:pt idx="14">
                  <c:v>45107</c:v>
                </c:pt>
                <c:pt idx="15">
                  <c:v>45199</c:v>
                </c:pt>
                <c:pt idx="16">
                  <c:v>45290</c:v>
                </c:pt>
                <c:pt idx="17">
                  <c:v>45381</c:v>
                </c:pt>
                <c:pt idx="18">
                  <c:v>45473</c:v>
                </c:pt>
                <c:pt idx="19">
                  <c:v>45565</c:v>
                </c:pt>
                <c:pt idx="20">
                  <c:v>45656</c:v>
                </c:pt>
                <c:pt idx="21">
                  <c:v>45746</c:v>
                </c:pt>
                <c:pt idx="22">
                  <c:v>45838</c:v>
                </c:pt>
                <c:pt idx="23">
                  <c:v>45930</c:v>
                </c:pt>
                <c:pt idx="24">
                  <c:v>46021</c:v>
                </c:pt>
                <c:pt idx="25">
                  <c:v>46111</c:v>
                </c:pt>
                <c:pt idx="26">
                  <c:v>46203</c:v>
                </c:pt>
                <c:pt idx="27">
                  <c:v>46295</c:v>
                </c:pt>
                <c:pt idx="28">
                  <c:v>46386</c:v>
                </c:pt>
                <c:pt idx="29">
                  <c:v>46476</c:v>
                </c:pt>
                <c:pt idx="30">
                  <c:v>46568</c:v>
                </c:pt>
                <c:pt idx="31">
                  <c:v>46660</c:v>
                </c:pt>
                <c:pt idx="32">
                  <c:v>46751</c:v>
                </c:pt>
                <c:pt idx="33">
                  <c:v>46842</c:v>
                </c:pt>
                <c:pt idx="34">
                  <c:v>46934</c:v>
                </c:pt>
                <c:pt idx="35">
                  <c:v>47026</c:v>
                </c:pt>
                <c:pt idx="36">
                  <c:v>47117</c:v>
                </c:pt>
              </c:numCache>
            </c:numRef>
          </c:cat>
          <c:val>
            <c:numRef>
              <c:f>Grafico!$B$14:$AH$14</c:f>
              <c:numCache>
                <c:formatCode>General</c:formatCode>
                <c:ptCount val="33"/>
                <c:pt idx="21" formatCode="0.00">
                  <c:v>2.25</c:v>
                </c:pt>
                <c:pt idx="22" formatCode="0.00">
                  <c:v>2.02</c:v>
                </c:pt>
                <c:pt idx="23" formatCode="0.00">
                  <c:v>1.925</c:v>
                </c:pt>
                <c:pt idx="24" formatCode="0.00">
                  <c:v>1.895</c:v>
                </c:pt>
                <c:pt idx="25" formatCode="0.00">
                  <c:v>1.92</c:v>
                </c:pt>
                <c:pt idx="26" formatCode="0.00">
                  <c:v>1.97</c:v>
                </c:pt>
                <c:pt idx="27" formatCode="0.00">
                  <c:v>2.02</c:v>
                </c:pt>
                <c:pt idx="28" formatCode="0.00">
                  <c:v>2.06</c:v>
                </c:pt>
                <c:pt idx="29" formatCode="0.00">
                  <c:v>2.1</c:v>
                </c:pt>
                <c:pt idx="30" formatCode="0.00">
                  <c:v>2.1349999999999998</c:v>
                </c:pt>
                <c:pt idx="31" formatCode="0.00">
                  <c:v>2.165</c:v>
                </c:pt>
                <c:pt idx="32" formatCode="0.00">
                  <c:v>2.1850000000000001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7D7-4AFF-8B9F-4A23BD2C18F1}"/>
            </c:ext>
          </c:extLst>
        </c:ser>
        <c:ser>
          <c:idx val="0"/>
          <c:order val="2"/>
          <c:tx>
            <c:strRef>
              <c:f>Grafico!$A$15</c:f>
              <c:strCache>
                <c:ptCount val="1"/>
                <c:pt idx="0">
                  <c:v>23/08/2025</c:v>
                </c:pt>
              </c:strCache>
            </c:strRef>
          </c:tx>
          <c:spPr>
            <a:ln w="28575" cap="rnd">
              <a:solidFill>
                <a:srgbClr val="002060">
                  <a:alpha val="80000"/>
                </a:srgbClr>
              </a:solidFill>
              <a:round/>
            </a:ln>
            <a:effectLst/>
          </c:spPr>
          <c:marker>
            <c:symbol val="none"/>
          </c:marker>
          <c:cat>
            <c:numRef>
              <c:f>Grafico!$B$2:$AL$2</c:f>
              <c:numCache>
                <c:formatCode>m/d/yyyy</c:formatCode>
                <c:ptCount val="37"/>
                <c:pt idx="0">
                  <c:v>43830</c:v>
                </c:pt>
                <c:pt idx="1">
                  <c:v>43921</c:v>
                </c:pt>
                <c:pt idx="2">
                  <c:v>44012</c:v>
                </c:pt>
                <c:pt idx="3">
                  <c:v>44104</c:v>
                </c:pt>
                <c:pt idx="4">
                  <c:v>44195</c:v>
                </c:pt>
                <c:pt idx="5">
                  <c:v>44285</c:v>
                </c:pt>
                <c:pt idx="6">
                  <c:v>44377</c:v>
                </c:pt>
                <c:pt idx="7">
                  <c:v>44469</c:v>
                </c:pt>
                <c:pt idx="8">
                  <c:v>44560</c:v>
                </c:pt>
                <c:pt idx="9">
                  <c:v>44650</c:v>
                </c:pt>
                <c:pt idx="10">
                  <c:v>44742</c:v>
                </c:pt>
                <c:pt idx="11">
                  <c:v>44834</c:v>
                </c:pt>
                <c:pt idx="12">
                  <c:v>44925</c:v>
                </c:pt>
                <c:pt idx="13">
                  <c:v>45015</c:v>
                </c:pt>
                <c:pt idx="14">
                  <c:v>45107</c:v>
                </c:pt>
                <c:pt idx="15">
                  <c:v>45199</c:v>
                </c:pt>
                <c:pt idx="16">
                  <c:v>45290</c:v>
                </c:pt>
                <c:pt idx="17">
                  <c:v>45381</c:v>
                </c:pt>
                <c:pt idx="18">
                  <c:v>45473</c:v>
                </c:pt>
                <c:pt idx="19">
                  <c:v>45565</c:v>
                </c:pt>
                <c:pt idx="20">
                  <c:v>45656</c:v>
                </c:pt>
                <c:pt idx="21">
                  <c:v>45746</c:v>
                </c:pt>
                <c:pt idx="22">
                  <c:v>45838</c:v>
                </c:pt>
                <c:pt idx="23">
                  <c:v>45930</c:v>
                </c:pt>
                <c:pt idx="24">
                  <c:v>46021</c:v>
                </c:pt>
                <c:pt idx="25">
                  <c:v>46111</c:v>
                </c:pt>
                <c:pt idx="26">
                  <c:v>46203</c:v>
                </c:pt>
                <c:pt idx="27">
                  <c:v>46295</c:v>
                </c:pt>
                <c:pt idx="28">
                  <c:v>46386</c:v>
                </c:pt>
                <c:pt idx="29">
                  <c:v>46476</c:v>
                </c:pt>
                <c:pt idx="30">
                  <c:v>46568</c:v>
                </c:pt>
                <c:pt idx="31">
                  <c:v>46660</c:v>
                </c:pt>
                <c:pt idx="32">
                  <c:v>46751</c:v>
                </c:pt>
                <c:pt idx="33">
                  <c:v>46842</c:v>
                </c:pt>
                <c:pt idx="34">
                  <c:v>46934</c:v>
                </c:pt>
                <c:pt idx="35">
                  <c:v>47026</c:v>
                </c:pt>
                <c:pt idx="36">
                  <c:v>47117</c:v>
                </c:pt>
              </c:numCache>
            </c:numRef>
          </c:cat>
          <c:val>
            <c:numRef>
              <c:f>Grafico!$B$15:$AL$15</c:f>
              <c:numCache>
                <c:formatCode>General</c:formatCode>
                <c:ptCount val="37"/>
                <c:pt idx="23" formatCode="0.00">
                  <c:v>2.0150000000000001</c:v>
                </c:pt>
                <c:pt idx="24" formatCode="0.00">
                  <c:v>1.9450000000000001</c:v>
                </c:pt>
                <c:pt idx="25" formatCode="0.00">
                  <c:v>1.89</c:v>
                </c:pt>
                <c:pt idx="26" formatCode="0.00">
                  <c:v>1.875</c:v>
                </c:pt>
                <c:pt idx="27" formatCode="0.00">
                  <c:v>1.9</c:v>
                </c:pt>
                <c:pt idx="28" formatCode="0.00">
                  <c:v>1.95</c:v>
                </c:pt>
                <c:pt idx="29" formatCode="0.00">
                  <c:v>2.0150000000000001</c:v>
                </c:pt>
                <c:pt idx="30" formatCode="0.00">
                  <c:v>2.08</c:v>
                </c:pt>
                <c:pt idx="31" formatCode="0.00">
                  <c:v>2.15</c:v>
                </c:pt>
                <c:pt idx="32" formatCode="0.00">
                  <c:v>2.2200000000000002</c:v>
                </c:pt>
                <c:pt idx="33" formatCode="0.00">
                  <c:v>2.2799999999999998</c:v>
                </c:pt>
                <c:pt idx="34" formatCode="0.00">
                  <c:v>2.335</c:v>
                </c:pt>
                <c:pt idx="35" formatCode="0.00">
                  <c:v>2.3849999999999998</c:v>
                </c:pt>
                <c:pt idx="36" formatCode="0.00">
                  <c:v>2.4350000000000001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7D7-4AFF-8B9F-4A23BD2C18F1}"/>
            </c:ext>
          </c:extLst>
        </c:ser>
        <c:ser>
          <c:idx val="2"/>
          <c:order val="3"/>
          <c:tx>
            <c:strRef>
              <c:f>Grafico!$A$16</c:f>
              <c:strCache>
                <c:ptCount val="1"/>
                <c:pt idx="0">
                  <c:v>ISP projections</c:v>
                </c:pt>
              </c:strCache>
            </c:strRef>
          </c:tx>
          <c:spPr>
            <a:ln w="28575" cap="rnd">
              <a:solidFill>
                <a:srgbClr val="EC6400"/>
              </a:solidFill>
              <a:round/>
            </a:ln>
            <a:effectLst/>
          </c:spPr>
          <c:marker>
            <c:symbol val="none"/>
          </c:marker>
          <c:cat>
            <c:numRef>
              <c:f>Grafico!$B$2:$AL$2</c:f>
              <c:numCache>
                <c:formatCode>m/d/yyyy</c:formatCode>
                <c:ptCount val="37"/>
                <c:pt idx="0">
                  <c:v>43830</c:v>
                </c:pt>
                <c:pt idx="1">
                  <c:v>43921</c:v>
                </c:pt>
                <c:pt idx="2">
                  <c:v>44012</c:v>
                </c:pt>
                <c:pt idx="3">
                  <c:v>44104</c:v>
                </c:pt>
                <c:pt idx="4">
                  <c:v>44195</c:v>
                </c:pt>
                <c:pt idx="5">
                  <c:v>44285</c:v>
                </c:pt>
                <c:pt idx="6">
                  <c:v>44377</c:v>
                </c:pt>
                <c:pt idx="7">
                  <c:v>44469</c:v>
                </c:pt>
                <c:pt idx="8">
                  <c:v>44560</c:v>
                </c:pt>
                <c:pt idx="9">
                  <c:v>44650</c:v>
                </c:pt>
                <c:pt idx="10">
                  <c:v>44742</c:v>
                </c:pt>
                <c:pt idx="11">
                  <c:v>44834</c:v>
                </c:pt>
                <c:pt idx="12">
                  <c:v>44925</c:v>
                </c:pt>
                <c:pt idx="13">
                  <c:v>45015</c:v>
                </c:pt>
                <c:pt idx="14">
                  <c:v>45107</c:v>
                </c:pt>
                <c:pt idx="15">
                  <c:v>45199</c:v>
                </c:pt>
                <c:pt idx="16">
                  <c:v>45290</c:v>
                </c:pt>
                <c:pt idx="17">
                  <c:v>45381</c:v>
                </c:pt>
                <c:pt idx="18">
                  <c:v>45473</c:v>
                </c:pt>
                <c:pt idx="19">
                  <c:v>45565</c:v>
                </c:pt>
                <c:pt idx="20">
                  <c:v>45656</c:v>
                </c:pt>
                <c:pt idx="21">
                  <c:v>45746</c:v>
                </c:pt>
                <c:pt idx="22">
                  <c:v>45838</c:v>
                </c:pt>
                <c:pt idx="23">
                  <c:v>45930</c:v>
                </c:pt>
                <c:pt idx="24">
                  <c:v>46021</c:v>
                </c:pt>
                <c:pt idx="25">
                  <c:v>46111</c:v>
                </c:pt>
                <c:pt idx="26">
                  <c:v>46203</c:v>
                </c:pt>
                <c:pt idx="27">
                  <c:v>46295</c:v>
                </c:pt>
                <c:pt idx="28">
                  <c:v>46386</c:v>
                </c:pt>
                <c:pt idx="29">
                  <c:v>46476</c:v>
                </c:pt>
                <c:pt idx="30">
                  <c:v>46568</c:v>
                </c:pt>
                <c:pt idx="31">
                  <c:v>46660</c:v>
                </c:pt>
                <c:pt idx="32">
                  <c:v>46751</c:v>
                </c:pt>
                <c:pt idx="33">
                  <c:v>46842</c:v>
                </c:pt>
                <c:pt idx="34">
                  <c:v>46934</c:v>
                </c:pt>
                <c:pt idx="35">
                  <c:v>47026</c:v>
                </c:pt>
                <c:pt idx="36">
                  <c:v>47117</c:v>
                </c:pt>
              </c:numCache>
            </c:numRef>
          </c:cat>
          <c:val>
            <c:numRef>
              <c:f>Grafico!$B$16:$AL$16</c:f>
              <c:numCache>
                <c:formatCode>0.00</c:formatCode>
                <c:ptCount val="37"/>
                <c:pt idx="0">
                  <c:v>#N/A</c:v>
                </c:pt>
                <c:pt idx="1">
                  <c:v>#N/A</c:v>
                </c:pt>
                <c:pt idx="2">
                  <c:v>#N/A</c:v>
                </c:pt>
                <c:pt idx="3">
                  <c:v>#N/A</c:v>
                </c:pt>
                <c:pt idx="4">
                  <c:v>#N/A</c:v>
                </c:pt>
                <c:pt idx="5">
                  <c:v>#N/A</c:v>
                </c:pt>
                <c:pt idx="6">
                  <c:v>#N/A</c:v>
                </c:pt>
                <c:pt idx="7">
                  <c:v>#N/A</c:v>
                </c:pt>
                <c:pt idx="8">
                  <c:v>#N/A</c:v>
                </c:pt>
                <c:pt idx="9">
                  <c:v>#N/A</c:v>
                </c:pt>
                <c:pt idx="10">
                  <c:v>#N/A</c:v>
                </c:pt>
                <c:pt idx="11">
                  <c:v>#N/A</c:v>
                </c:pt>
                <c:pt idx="12">
                  <c:v>#N/A</c:v>
                </c:pt>
                <c:pt idx="13">
                  <c:v>#N/A</c:v>
                </c:pt>
                <c:pt idx="14">
                  <c:v>#N/A</c:v>
                </c:pt>
                <c:pt idx="15">
                  <c:v>#N/A</c:v>
                </c:pt>
                <c:pt idx="16">
                  <c:v>#N/A</c:v>
                </c:pt>
                <c:pt idx="17">
                  <c:v>#N/A</c:v>
                </c:pt>
                <c:pt idx="18">
                  <c:v>#N/A</c:v>
                </c:pt>
                <c:pt idx="19">
                  <c:v>#N/A</c:v>
                </c:pt>
                <c:pt idx="20">
                  <c:v>#N/A</c:v>
                </c:pt>
                <c:pt idx="21">
                  <c:v>#N/A</c:v>
                </c:pt>
                <c:pt idx="22">
                  <c:v>#N/A</c:v>
                </c:pt>
                <c:pt idx="23">
                  <c:v>#N/A</c:v>
                </c:pt>
                <c:pt idx="24">
                  <c:v>1.9141550000000001</c:v>
                </c:pt>
                <c:pt idx="25">
                  <c:v>1.77969</c:v>
                </c:pt>
                <c:pt idx="26">
                  <c:v>1.7829360000000001</c:v>
                </c:pt>
                <c:pt idx="27">
                  <c:v>1.801107</c:v>
                </c:pt>
                <c:pt idx="28">
                  <c:v>1.828514</c:v>
                </c:pt>
                <c:pt idx="29">
                  <c:v>1.966931</c:v>
                </c:pt>
                <c:pt idx="30">
                  <c:v>2.0749080000000002</c:v>
                </c:pt>
                <c:pt idx="31">
                  <c:v>2.1476959999999998</c:v>
                </c:pt>
                <c:pt idx="32">
                  <c:v>2.3026529999999998</c:v>
                </c:pt>
                <c:pt idx="33">
                  <c:v>2.406819</c:v>
                </c:pt>
                <c:pt idx="34">
                  <c:v>2.5920450000000002</c:v>
                </c:pt>
                <c:pt idx="35">
                  <c:v>2.686588</c:v>
                </c:pt>
                <c:pt idx="36">
                  <c:v>2.833955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57D7-4AFF-8B9F-4A23BD2C18F1}"/>
            </c:ext>
          </c:extLst>
        </c:ser>
        <c:ser>
          <c:idx val="4"/>
          <c:order val="4"/>
          <c:tx>
            <c:strRef>
              <c:f>Grafico!$A$17</c:f>
              <c:strCache>
                <c:ptCount val="1"/>
                <c:pt idx="0">
                  <c:v>SMA</c:v>
                </c:pt>
              </c:strCache>
            </c:strRef>
          </c:tx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cat>
            <c:numRef>
              <c:f>Grafico!$B$2:$AL$2</c:f>
              <c:numCache>
                <c:formatCode>m/d/yyyy</c:formatCode>
                <c:ptCount val="37"/>
                <c:pt idx="0">
                  <c:v>43830</c:v>
                </c:pt>
                <c:pt idx="1">
                  <c:v>43921</c:v>
                </c:pt>
                <c:pt idx="2">
                  <c:v>44012</c:v>
                </c:pt>
                <c:pt idx="3">
                  <c:v>44104</c:v>
                </c:pt>
                <c:pt idx="4">
                  <c:v>44195</c:v>
                </c:pt>
                <c:pt idx="5">
                  <c:v>44285</c:v>
                </c:pt>
                <c:pt idx="6">
                  <c:v>44377</c:v>
                </c:pt>
                <c:pt idx="7">
                  <c:v>44469</c:v>
                </c:pt>
                <c:pt idx="8">
                  <c:v>44560</c:v>
                </c:pt>
                <c:pt idx="9">
                  <c:v>44650</c:v>
                </c:pt>
                <c:pt idx="10">
                  <c:v>44742</c:v>
                </c:pt>
                <c:pt idx="11">
                  <c:v>44834</c:v>
                </c:pt>
                <c:pt idx="12">
                  <c:v>44925</c:v>
                </c:pt>
                <c:pt idx="13">
                  <c:v>45015</c:v>
                </c:pt>
                <c:pt idx="14">
                  <c:v>45107</c:v>
                </c:pt>
                <c:pt idx="15">
                  <c:v>45199</c:v>
                </c:pt>
                <c:pt idx="16">
                  <c:v>45290</c:v>
                </c:pt>
                <c:pt idx="17">
                  <c:v>45381</c:v>
                </c:pt>
                <c:pt idx="18">
                  <c:v>45473</c:v>
                </c:pt>
                <c:pt idx="19">
                  <c:v>45565</c:v>
                </c:pt>
                <c:pt idx="20">
                  <c:v>45656</c:v>
                </c:pt>
                <c:pt idx="21">
                  <c:v>45746</c:v>
                </c:pt>
                <c:pt idx="22">
                  <c:v>45838</c:v>
                </c:pt>
                <c:pt idx="23">
                  <c:v>45930</c:v>
                </c:pt>
                <c:pt idx="24">
                  <c:v>46021</c:v>
                </c:pt>
                <c:pt idx="25">
                  <c:v>46111</c:v>
                </c:pt>
                <c:pt idx="26">
                  <c:v>46203</c:v>
                </c:pt>
                <c:pt idx="27">
                  <c:v>46295</c:v>
                </c:pt>
                <c:pt idx="28">
                  <c:v>46386</c:v>
                </c:pt>
                <c:pt idx="29">
                  <c:v>46476</c:v>
                </c:pt>
                <c:pt idx="30">
                  <c:v>46568</c:v>
                </c:pt>
                <c:pt idx="31">
                  <c:v>46660</c:v>
                </c:pt>
                <c:pt idx="32">
                  <c:v>46751</c:v>
                </c:pt>
                <c:pt idx="33">
                  <c:v>46842</c:v>
                </c:pt>
                <c:pt idx="34">
                  <c:v>46934</c:v>
                </c:pt>
                <c:pt idx="35">
                  <c:v>47026</c:v>
                </c:pt>
                <c:pt idx="36">
                  <c:v>47117</c:v>
                </c:pt>
              </c:numCache>
            </c:numRef>
          </c:cat>
          <c:val>
            <c:numRef>
              <c:f>Grafico!$B$17:$AJ$17</c:f>
              <c:numCache>
                <c:formatCode>General</c:formatCode>
                <c:ptCount val="35"/>
                <c:pt idx="21" formatCode="0.00">
                  <c:v>#N/A</c:v>
                </c:pt>
                <c:pt idx="22" formatCode="0.00">
                  <c:v>2.0999998999999998</c:v>
                </c:pt>
                <c:pt idx="23" formatCode="0.00">
                  <c:v>2</c:v>
                </c:pt>
                <c:pt idx="24" formatCode="0.00">
                  <c:v>2</c:v>
                </c:pt>
                <c:pt idx="25" formatCode="0.00">
                  <c:v>2</c:v>
                </c:pt>
                <c:pt idx="26" formatCode="0.00">
                  <c:v>2</c:v>
                </c:pt>
                <c:pt idx="27" formatCode="0.00">
                  <c:v>2.0425999199999998</c:v>
                </c:pt>
                <c:pt idx="28" formatCode="0.00">
                  <c:v>2.0425999199999998</c:v>
                </c:pt>
                <c:pt idx="29" formatCode="0.00">
                  <c:v>2.0750000499999999</c:v>
                </c:pt>
                <c:pt idx="30" formatCode="0.00">
                  <c:v>2.1500001000000002</c:v>
                </c:pt>
                <c:pt idx="31" formatCode="0.00">
                  <c:v>2.1500001000000002</c:v>
                </c:pt>
                <c:pt idx="32" formatCode="0.00">
                  <c:v>2.1500001000000002</c:v>
                </c:pt>
                <c:pt idx="33" formatCode="0.00">
                  <c:v>2.1800000700000002</c:v>
                </c:pt>
                <c:pt idx="34" formatCode="0.00">
                  <c:v>2.25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57D7-4AFF-8B9F-4A23BD2C18F1}"/>
            </c:ext>
          </c:extLst>
        </c:ser>
        <c:ser>
          <c:idx val="5"/>
          <c:order val="5"/>
          <c:tx>
            <c:strRef>
              <c:f>Grafico!$A$18</c:f>
              <c:strCache>
                <c:ptCount val="1"/>
                <c:pt idx="0">
                  <c:v>Actual</c:v>
                </c:pt>
              </c:strCache>
            </c:strRef>
          </c:tx>
          <c:spPr>
            <a:ln w="38100" cap="rnd">
              <a:solidFill>
                <a:srgbClr val="002060"/>
              </a:solidFill>
              <a:round/>
            </a:ln>
            <a:effectLst/>
          </c:spPr>
          <c:marker>
            <c:symbol val="none"/>
          </c:marker>
          <c:cat>
            <c:numRef>
              <c:f>Grafico!$B$2:$AL$2</c:f>
              <c:numCache>
                <c:formatCode>m/d/yyyy</c:formatCode>
                <c:ptCount val="37"/>
                <c:pt idx="0">
                  <c:v>43830</c:v>
                </c:pt>
                <c:pt idx="1">
                  <c:v>43921</c:v>
                </c:pt>
                <c:pt idx="2">
                  <c:v>44012</c:v>
                </c:pt>
                <c:pt idx="3">
                  <c:v>44104</c:v>
                </c:pt>
                <c:pt idx="4">
                  <c:v>44195</c:v>
                </c:pt>
                <c:pt idx="5">
                  <c:v>44285</c:v>
                </c:pt>
                <c:pt idx="6">
                  <c:v>44377</c:v>
                </c:pt>
                <c:pt idx="7">
                  <c:v>44469</c:v>
                </c:pt>
                <c:pt idx="8">
                  <c:v>44560</c:v>
                </c:pt>
                <c:pt idx="9">
                  <c:v>44650</c:v>
                </c:pt>
                <c:pt idx="10">
                  <c:v>44742</c:v>
                </c:pt>
                <c:pt idx="11">
                  <c:v>44834</c:v>
                </c:pt>
                <c:pt idx="12">
                  <c:v>44925</c:v>
                </c:pt>
                <c:pt idx="13">
                  <c:v>45015</c:v>
                </c:pt>
                <c:pt idx="14">
                  <c:v>45107</c:v>
                </c:pt>
                <c:pt idx="15">
                  <c:v>45199</c:v>
                </c:pt>
                <c:pt idx="16">
                  <c:v>45290</c:v>
                </c:pt>
                <c:pt idx="17">
                  <c:v>45381</c:v>
                </c:pt>
                <c:pt idx="18">
                  <c:v>45473</c:v>
                </c:pt>
                <c:pt idx="19">
                  <c:v>45565</c:v>
                </c:pt>
                <c:pt idx="20">
                  <c:v>45656</c:v>
                </c:pt>
                <c:pt idx="21">
                  <c:v>45746</c:v>
                </c:pt>
                <c:pt idx="22">
                  <c:v>45838</c:v>
                </c:pt>
                <c:pt idx="23">
                  <c:v>45930</c:v>
                </c:pt>
                <c:pt idx="24">
                  <c:v>46021</c:v>
                </c:pt>
                <c:pt idx="25">
                  <c:v>46111</c:v>
                </c:pt>
                <c:pt idx="26">
                  <c:v>46203</c:v>
                </c:pt>
                <c:pt idx="27">
                  <c:v>46295</c:v>
                </c:pt>
                <c:pt idx="28">
                  <c:v>46386</c:v>
                </c:pt>
                <c:pt idx="29">
                  <c:v>46476</c:v>
                </c:pt>
                <c:pt idx="30">
                  <c:v>46568</c:v>
                </c:pt>
                <c:pt idx="31">
                  <c:v>46660</c:v>
                </c:pt>
                <c:pt idx="32">
                  <c:v>46751</c:v>
                </c:pt>
                <c:pt idx="33">
                  <c:v>46842</c:v>
                </c:pt>
                <c:pt idx="34">
                  <c:v>46934</c:v>
                </c:pt>
                <c:pt idx="35">
                  <c:v>47026</c:v>
                </c:pt>
                <c:pt idx="36">
                  <c:v>47117</c:v>
                </c:pt>
              </c:numCache>
            </c:numRef>
          </c:cat>
          <c:val>
            <c:numRef>
              <c:f>Grafico!$B$18:$AH$18</c:f>
              <c:numCache>
                <c:formatCode>General</c:formatCode>
                <c:ptCount val="33"/>
                <c:pt idx="0">
                  <c:v>-0.40300000000000002</c:v>
                </c:pt>
                <c:pt idx="1">
                  <c:v>-0.40500000000000003</c:v>
                </c:pt>
                <c:pt idx="2">
                  <c:v>-0.3</c:v>
                </c:pt>
                <c:pt idx="3">
                  <c:v>-0.47099999999999997</c:v>
                </c:pt>
                <c:pt idx="4">
                  <c:v>-0.52300000000000002</c:v>
                </c:pt>
                <c:pt idx="5">
                  <c:v>-0.54200000000000004</c:v>
                </c:pt>
                <c:pt idx="6">
                  <c:v>-0.54</c:v>
                </c:pt>
                <c:pt idx="7">
                  <c:v>-0.54600000000000004</c:v>
                </c:pt>
                <c:pt idx="8">
                  <c:v>-0.56699999999999995</c:v>
                </c:pt>
                <c:pt idx="9">
                  <c:v>-0.52800000000000002</c:v>
                </c:pt>
                <c:pt idx="10">
                  <c:v>-0.35599999999999998</c:v>
                </c:pt>
                <c:pt idx="11">
                  <c:v>0.48599999999999999</c:v>
                </c:pt>
                <c:pt idx="12">
                  <c:v>1.7789999999999999</c:v>
                </c:pt>
                <c:pt idx="13">
                  <c:v>2.6360000000000001</c:v>
                </c:pt>
                <c:pt idx="14">
                  <c:v>3.363</c:v>
                </c:pt>
                <c:pt idx="15">
                  <c:v>3.7770000000000001</c:v>
                </c:pt>
                <c:pt idx="16">
                  <c:v>3.9580000000000002</c:v>
                </c:pt>
                <c:pt idx="17">
                  <c:v>3.923</c:v>
                </c:pt>
                <c:pt idx="18">
                  <c:v>3.81</c:v>
                </c:pt>
                <c:pt idx="19">
                  <c:v>3.5590000000000002</c:v>
                </c:pt>
                <c:pt idx="20" formatCode="0.00">
                  <c:v>2.9980000000000002</c:v>
                </c:pt>
                <c:pt idx="21" formatCode="0.00">
                  <c:v>2.5619999999999998</c:v>
                </c:pt>
                <c:pt idx="22" formatCode="0.00">
                  <c:v>2.1080000000000001</c:v>
                </c:pt>
                <c:pt idx="23" formatCode="0.00">
                  <c:v>1.9990000000000001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57D7-4AFF-8B9F-4A23BD2C18F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7227984"/>
        <c:axId val="487228968"/>
      </c:lineChart>
      <c:dateAx>
        <c:axId val="487227984"/>
        <c:scaling>
          <c:orientation val="minMax"/>
          <c:max val="46752"/>
          <c:min val="45292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rgbClr val="000000"/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r>
                  <a:rPr lang="it-IT"/>
                  <a:t>3-month euribor futures: contratto</a:t>
                </a:r>
              </a:p>
            </c:rich>
          </c:tx>
          <c:layout>
            <c:manualLayout>
              <c:xMode val="edge"/>
              <c:yMode val="edge"/>
              <c:x val="0.33704353944739507"/>
              <c:y val="0.8157466535480433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100" b="0" i="0" u="none" strike="noStrike" kern="1200" baseline="0">
                  <a:solidFill>
                    <a:srgbClr val="000000"/>
                  </a:solidFill>
                  <a:latin typeface="Century Gothic" panose="020B0502020202020204" pitchFamily="34" charset="0"/>
                  <a:ea typeface="+mn-ea"/>
                  <a:cs typeface="+mn-cs"/>
                </a:defRPr>
              </a:pPr>
              <a:endParaRPr lang="en-US"/>
            </a:p>
          </c:txPr>
        </c:title>
        <c:numFmt formatCode="mmm\-yyyy" sourceLinked="0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100" b="0" i="0" u="none" strike="noStrike" kern="1200" baseline="0">
                <a:solidFill>
                  <a:srgbClr val="000000"/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n-US"/>
          </a:p>
        </c:txPr>
        <c:crossAx val="487228968"/>
        <c:crosses val="autoZero"/>
        <c:auto val="1"/>
        <c:lblOffset val="100"/>
        <c:baseTimeUnit val="months"/>
        <c:majorUnit val="12"/>
        <c:majorTimeUnit val="months"/>
        <c:minorUnit val="3"/>
        <c:minorTimeUnit val="months"/>
      </c:dateAx>
      <c:valAx>
        <c:axId val="487228968"/>
        <c:scaling>
          <c:orientation val="minMax"/>
          <c:max val="4.25"/>
          <c:min val="1.5"/>
        </c:scaling>
        <c:delete val="0"/>
        <c:axPos val="l"/>
        <c:numFmt formatCode="#,##0.0" sourceLinked="0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rgbClr val="000000"/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n-US"/>
          </a:p>
        </c:txPr>
        <c:crossAx val="487227984"/>
        <c:crosses val="autoZero"/>
        <c:crossBetween val="between"/>
      </c:valAx>
      <c:spPr>
        <a:noFill/>
        <a:ln>
          <a:solidFill>
            <a:sysClr val="window" lastClr="FFFFFF">
              <a:lumMod val="50000"/>
            </a:sysClr>
          </a:solidFill>
        </a:ln>
        <a:effectLst/>
      </c:spPr>
    </c:plotArea>
    <c:legend>
      <c:legendPos val="t"/>
      <c:layout>
        <c:manualLayout>
          <c:xMode val="edge"/>
          <c:yMode val="edge"/>
          <c:x val="2.5387365638206014E-2"/>
          <c:y val="0.89549657748881417"/>
          <c:w val="0.9746127055750784"/>
          <c:h val="0.1045034225111858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rgbClr val="000000"/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25400" cap="flat" cmpd="sng" algn="ctr">
      <a:noFill/>
      <a:round/>
    </a:ln>
    <a:effectLst/>
  </c:spPr>
  <c:txPr>
    <a:bodyPr/>
    <a:lstStyle/>
    <a:p>
      <a:pPr>
        <a:defRPr sz="1100">
          <a:solidFill>
            <a:srgbClr val="000000"/>
          </a:solidFill>
          <a:latin typeface="Century Gothic" panose="020B0502020202020204" pitchFamily="34" charset="0"/>
        </a:defRPr>
      </a:pPr>
      <a:endParaRPr lang="en-US"/>
    </a:p>
  </c:txPr>
  <c:externalData r:id="rId3">
    <c:autoUpdate val="0"/>
  </c:externalData>
  <c:userShapes r:id="rId4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8.4584014262368126E-2"/>
          <c:y val="0.1213260539090191"/>
          <c:w val="0.84334422819789046"/>
          <c:h val="0.65164739643490788"/>
        </c:manualLayout>
      </c:layout>
      <c:lineChart>
        <c:grouping val="standard"/>
        <c:varyColors val="0"/>
        <c:ser>
          <c:idx val="1"/>
          <c:order val="0"/>
          <c:tx>
            <c:v>Compravendite di case</c:v>
          </c:tx>
          <c:spPr>
            <a:ln w="25400" cap="rnd">
              <a:solidFill>
                <a:srgbClr val="003A79"/>
              </a:solidFill>
              <a:round/>
            </a:ln>
            <a:effectLst/>
          </c:spPr>
          <c:marker>
            <c:symbol val="none"/>
          </c:marker>
          <c:dLbls>
            <c:dLbl>
              <c:idx val="81"/>
              <c:numFmt formatCode="#,##0.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1" i="0" u="none" strike="noStrike" kern="1200" baseline="0">
                      <a:solidFill>
                        <a:schemeClr val="accent1"/>
                      </a:solidFill>
                      <a:latin typeface="Century Gothic" panose="020B0502020202020204" pitchFamily="34" charset="0"/>
                      <a:ea typeface="+mn-ea"/>
                      <a:cs typeface="+mn-cs"/>
                    </a:defRPr>
                  </a:pPr>
                  <a:endParaRPr lang="it-I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7E3-416B-88FC-EB2796C96350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rgbClr val="000000"/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'graf con compravendite'!$I$12:$I$93</c:f>
              <c:numCache>
                <c:formatCode>[$-410]d\-mmm\-yy;@</c:formatCode>
                <c:ptCount val="82"/>
                <c:pt idx="0">
                  <c:v>38412</c:v>
                </c:pt>
                <c:pt idx="1">
                  <c:v>38504</c:v>
                </c:pt>
                <c:pt idx="2">
                  <c:v>38596</c:v>
                </c:pt>
                <c:pt idx="3">
                  <c:v>38687</c:v>
                </c:pt>
                <c:pt idx="4">
                  <c:v>38777</c:v>
                </c:pt>
                <c:pt idx="5">
                  <c:v>38869</c:v>
                </c:pt>
                <c:pt idx="6">
                  <c:v>38961</c:v>
                </c:pt>
                <c:pt idx="7">
                  <c:v>39052</c:v>
                </c:pt>
                <c:pt idx="8">
                  <c:v>39142</c:v>
                </c:pt>
                <c:pt idx="9">
                  <c:v>39234</c:v>
                </c:pt>
                <c:pt idx="10">
                  <c:v>39326</c:v>
                </c:pt>
                <c:pt idx="11">
                  <c:v>39417</c:v>
                </c:pt>
                <c:pt idx="12">
                  <c:v>39508</c:v>
                </c:pt>
                <c:pt idx="13">
                  <c:v>39600</c:v>
                </c:pt>
                <c:pt idx="14">
                  <c:v>39692</c:v>
                </c:pt>
                <c:pt idx="15">
                  <c:v>39783</c:v>
                </c:pt>
                <c:pt idx="16">
                  <c:v>39873</c:v>
                </c:pt>
                <c:pt idx="17">
                  <c:v>39965</c:v>
                </c:pt>
                <c:pt idx="18">
                  <c:v>40057</c:v>
                </c:pt>
                <c:pt idx="19">
                  <c:v>40148</c:v>
                </c:pt>
                <c:pt idx="20">
                  <c:v>40238</c:v>
                </c:pt>
                <c:pt idx="21">
                  <c:v>40330</c:v>
                </c:pt>
                <c:pt idx="22">
                  <c:v>40422</c:v>
                </c:pt>
                <c:pt idx="23">
                  <c:v>40513</c:v>
                </c:pt>
                <c:pt idx="24">
                  <c:v>40603</c:v>
                </c:pt>
                <c:pt idx="25">
                  <c:v>40695</c:v>
                </c:pt>
                <c:pt idx="26">
                  <c:v>40787</c:v>
                </c:pt>
                <c:pt idx="27">
                  <c:v>40878</c:v>
                </c:pt>
                <c:pt idx="28">
                  <c:v>40969</c:v>
                </c:pt>
                <c:pt idx="29">
                  <c:v>41061</c:v>
                </c:pt>
                <c:pt idx="30">
                  <c:v>41153</c:v>
                </c:pt>
                <c:pt idx="31">
                  <c:v>41244</c:v>
                </c:pt>
                <c:pt idx="32">
                  <c:v>41334</c:v>
                </c:pt>
                <c:pt idx="33">
                  <c:v>41426</c:v>
                </c:pt>
                <c:pt idx="34">
                  <c:v>41518</c:v>
                </c:pt>
                <c:pt idx="35">
                  <c:v>41609</c:v>
                </c:pt>
                <c:pt idx="36">
                  <c:v>41699</c:v>
                </c:pt>
                <c:pt idx="37">
                  <c:v>41791</c:v>
                </c:pt>
                <c:pt idx="38">
                  <c:v>41883</c:v>
                </c:pt>
                <c:pt idx="39">
                  <c:v>41974</c:v>
                </c:pt>
                <c:pt idx="40">
                  <c:v>42064</c:v>
                </c:pt>
                <c:pt idx="41">
                  <c:v>42156</c:v>
                </c:pt>
                <c:pt idx="42">
                  <c:v>42248</c:v>
                </c:pt>
                <c:pt idx="43">
                  <c:v>42339</c:v>
                </c:pt>
                <c:pt idx="44">
                  <c:v>42430</c:v>
                </c:pt>
                <c:pt idx="45">
                  <c:v>42522</c:v>
                </c:pt>
                <c:pt idx="46">
                  <c:v>42614</c:v>
                </c:pt>
                <c:pt idx="47">
                  <c:v>42705</c:v>
                </c:pt>
                <c:pt idx="48">
                  <c:v>42795</c:v>
                </c:pt>
                <c:pt idx="49">
                  <c:v>42887</c:v>
                </c:pt>
                <c:pt idx="50">
                  <c:v>42979</c:v>
                </c:pt>
                <c:pt idx="51">
                  <c:v>43070</c:v>
                </c:pt>
                <c:pt idx="52">
                  <c:v>43160</c:v>
                </c:pt>
                <c:pt idx="53">
                  <c:v>43252</c:v>
                </c:pt>
                <c:pt idx="54">
                  <c:v>43344</c:v>
                </c:pt>
                <c:pt idx="55">
                  <c:v>43435</c:v>
                </c:pt>
                <c:pt idx="56">
                  <c:v>43525</c:v>
                </c:pt>
                <c:pt idx="57">
                  <c:v>43617</c:v>
                </c:pt>
                <c:pt idx="58">
                  <c:v>43709</c:v>
                </c:pt>
                <c:pt idx="59">
                  <c:v>43800</c:v>
                </c:pt>
                <c:pt idx="60">
                  <c:v>43891</c:v>
                </c:pt>
                <c:pt idx="61">
                  <c:v>43983</c:v>
                </c:pt>
                <c:pt idx="62">
                  <c:v>44075</c:v>
                </c:pt>
                <c:pt idx="63">
                  <c:v>44166</c:v>
                </c:pt>
                <c:pt idx="64">
                  <c:v>44256</c:v>
                </c:pt>
                <c:pt idx="65">
                  <c:v>44348</c:v>
                </c:pt>
                <c:pt idx="66">
                  <c:v>44440</c:v>
                </c:pt>
                <c:pt idx="67">
                  <c:v>44531</c:v>
                </c:pt>
                <c:pt idx="68">
                  <c:v>44621</c:v>
                </c:pt>
                <c:pt idx="69">
                  <c:v>44713</c:v>
                </c:pt>
                <c:pt idx="70">
                  <c:v>44805</c:v>
                </c:pt>
                <c:pt idx="71">
                  <c:v>44896</c:v>
                </c:pt>
                <c:pt idx="72">
                  <c:v>44986</c:v>
                </c:pt>
                <c:pt idx="73">
                  <c:v>45078</c:v>
                </c:pt>
                <c:pt idx="74">
                  <c:v>45171</c:v>
                </c:pt>
                <c:pt idx="75">
                  <c:v>45263</c:v>
                </c:pt>
                <c:pt idx="76">
                  <c:v>45352</c:v>
                </c:pt>
                <c:pt idx="77">
                  <c:v>45444</c:v>
                </c:pt>
                <c:pt idx="78">
                  <c:v>45537</c:v>
                </c:pt>
                <c:pt idx="79">
                  <c:v>45629</c:v>
                </c:pt>
                <c:pt idx="80">
                  <c:v>45717</c:v>
                </c:pt>
                <c:pt idx="81">
                  <c:v>45809</c:v>
                </c:pt>
              </c:numCache>
            </c:numRef>
          </c:cat>
          <c:val>
            <c:numRef>
              <c:f>'graf con compravendite'!$J$12:$J$93</c:f>
              <c:numCache>
                <c:formatCode>General</c:formatCode>
                <c:ptCount val="82"/>
                <c:pt idx="28" formatCode="0.00">
                  <c:v>-19.799962675074411</c:v>
                </c:pt>
                <c:pt idx="29" formatCode="0.00">
                  <c:v>-25.28728375326299</c:v>
                </c:pt>
                <c:pt idx="30" formatCode="0.00">
                  <c:v>-26.435328332299722</c:v>
                </c:pt>
                <c:pt idx="31" formatCode="0.00">
                  <c:v>-30.427804929029822</c:v>
                </c:pt>
                <c:pt idx="32" formatCode="0.00">
                  <c:v>-13.845879526277916</c:v>
                </c:pt>
                <c:pt idx="33" formatCode="0.00">
                  <c:v>-8.7080972298540278</c:v>
                </c:pt>
                <c:pt idx="34" formatCode="0.00">
                  <c:v>-4.7455372854847022</c:v>
                </c:pt>
                <c:pt idx="35" formatCode="0.00">
                  <c:v>-7.9374752304261715</c:v>
                </c:pt>
                <c:pt idx="36" formatCode="0.00">
                  <c:v>5.0773128159836034</c:v>
                </c:pt>
                <c:pt idx="37" formatCode="0.00">
                  <c:v>-0.57853784928110219</c:v>
                </c:pt>
                <c:pt idx="38" formatCode="0.00">
                  <c:v>4.5464494408883116</c:v>
                </c:pt>
                <c:pt idx="39" formatCode="0.00">
                  <c:v>7.8674372884362631</c:v>
                </c:pt>
                <c:pt idx="40" formatCode="0.00">
                  <c:v>-3.0992641404076537</c:v>
                </c:pt>
                <c:pt idx="41" formatCode="0.00">
                  <c:v>8.6053364009702094</c:v>
                </c:pt>
                <c:pt idx="42" formatCode="0.00">
                  <c:v>11.055978804664313</c:v>
                </c:pt>
                <c:pt idx="43" formatCode="0.00">
                  <c:v>12.352640736876497</c:v>
                </c:pt>
                <c:pt idx="44" formatCode="0.00">
                  <c:v>21.311936612105555</c:v>
                </c:pt>
                <c:pt idx="45" formatCode="0.00">
                  <c:v>23.416033331460561</c:v>
                </c:pt>
                <c:pt idx="46" formatCode="0.00">
                  <c:v>17.937862295589248</c:v>
                </c:pt>
                <c:pt idx="47" formatCode="0.00">
                  <c:v>12.977856824667899</c:v>
                </c:pt>
                <c:pt idx="48" formatCode="0.00">
                  <c:v>8.5653112919273013</c:v>
                </c:pt>
                <c:pt idx="49" formatCode="0.00">
                  <c:v>3.8055971091875751</c:v>
                </c:pt>
                <c:pt idx="50" formatCode="0.00">
                  <c:v>1.4660404104853919</c:v>
                </c:pt>
                <c:pt idx="51" formatCode="0.00">
                  <c:v>6.4463704327775817</c:v>
                </c:pt>
                <c:pt idx="52" formatCode="0.00">
                  <c:v>4.3099534498336034</c:v>
                </c:pt>
                <c:pt idx="53" formatCode="0.00">
                  <c:v>5.5721776952023738</c:v>
                </c:pt>
                <c:pt idx="54" formatCode="0.00">
                  <c:v>6.7254544127784976</c:v>
                </c:pt>
                <c:pt idx="55" formatCode="0.00">
                  <c:v>9.4201799941620923</c:v>
                </c:pt>
                <c:pt idx="56" formatCode="0.00">
                  <c:v>8.8221373284846027</c:v>
                </c:pt>
                <c:pt idx="57" formatCode="0.00">
                  <c:v>3.8768053713857942</c:v>
                </c:pt>
                <c:pt idx="58" formatCode="0.00">
                  <c:v>4.9638011077712818</c:v>
                </c:pt>
                <c:pt idx="59" formatCode="0.00">
                  <c:v>0.75776353761480841</c:v>
                </c:pt>
                <c:pt idx="60" formatCode="0.00">
                  <c:v>-15.355292749742866</c:v>
                </c:pt>
                <c:pt idx="61" formatCode="0.00">
                  <c:v>-27.216284610834009</c:v>
                </c:pt>
                <c:pt idx="62" formatCode="0.00">
                  <c:v>3.0742715179770341</c:v>
                </c:pt>
                <c:pt idx="63" formatCode="0.00">
                  <c:v>8.9694024932673635</c:v>
                </c:pt>
                <c:pt idx="64" formatCode="0.00">
                  <c:v>38.40362915207276</c:v>
                </c:pt>
                <c:pt idx="65" formatCode="0.00">
                  <c:v>73.463908207742861</c:v>
                </c:pt>
                <c:pt idx="66" formatCode="0.00">
                  <c:v>21.923265122385406</c:v>
                </c:pt>
                <c:pt idx="67" formatCode="0.00">
                  <c:v>15.868225739073383</c:v>
                </c:pt>
                <c:pt idx="68" formatCode="0.00">
                  <c:v>12.047217532543675</c:v>
                </c:pt>
                <c:pt idx="69" formatCode="0.00">
                  <c:v>8.7327658888109561</c:v>
                </c:pt>
                <c:pt idx="70" formatCode="0.00">
                  <c:v>1.7361736402078831</c:v>
                </c:pt>
                <c:pt idx="71" formatCode="0.00">
                  <c:v>-1.9622285897312741</c:v>
                </c:pt>
                <c:pt idx="72" formatCode="0.00">
                  <c:v>-8.2283428525459783</c:v>
                </c:pt>
                <c:pt idx="73" formatCode="0.00">
                  <c:v>-15.954220995344581</c:v>
                </c:pt>
                <c:pt idx="74" formatCode="0.00">
                  <c:v>-10.40825674035062</c:v>
                </c:pt>
                <c:pt idx="75" formatCode="0.00">
                  <c:v>-3.1782420182072668</c:v>
                </c:pt>
                <c:pt idx="76" formatCode="0.00">
                  <c:v>-7.3297899526668431</c:v>
                </c:pt>
                <c:pt idx="77" formatCode="0.00">
                  <c:v>1.0645002365164968</c:v>
                </c:pt>
                <c:pt idx="78" formatCode="0.00">
                  <c:v>2.5433317309811798</c:v>
                </c:pt>
                <c:pt idx="79" formatCode="0.00">
                  <c:v>7.5966767587785755</c:v>
                </c:pt>
                <c:pt idx="80" formatCode="0.00">
                  <c:v>11.2</c:v>
                </c:pt>
                <c:pt idx="81" formatCode="0.00">
                  <c:v>8.1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7E3-416B-88FC-EB2796C96350}"/>
            </c:ext>
          </c:extLst>
        </c:ser>
        <c:ser>
          <c:idx val="2"/>
          <c:order val="1"/>
          <c:tx>
            <c:v>Erogazioni per nuovi contratti di mutuo</c:v>
          </c:tx>
          <c:spPr>
            <a:ln w="25400" cap="rnd">
              <a:solidFill>
                <a:srgbClr val="EC6400"/>
              </a:solidFill>
              <a:round/>
            </a:ln>
            <a:effectLst/>
          </c:spPr>
          <c:marker>
            <c:symbol val="none"/>
          </c:marker>
          <c:dLbls>
            <c:dLbl>
              <c:idx val="79"/>
              <c:layout>
                <c:manualLayout>
                  <c:x val="-9.1260684158156385E-2"/>
                  <c:y val="0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7E3-416B-88FC-EB2796C96350}"/>
                </c:ext>
              </c:extLst>
            </c:dLbl>
            <c:dLbl>
              <c:idx val="80"/>
              <c:layout>
                <c:manualLayout>
                  <c:x val="-1.8684936817794359E-2"/>
                  <c:y val="-3.569756126629090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7E3-416B-88FC-EB2796C96350}"/>
                </c:ext>
              </c:extLst>
            </c:dLbl>
            <c:dLbl>
              <c:idx val="81"/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7E3-416B-88FC-EB2796C96350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1" i="0" u="none" strike="noStrike" kern="1200" baseline="0">
                    <a:solidFill>
                      <a:schemeClr val="accent2"/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it-IT"/>
              </a:p>
            </c:txPr>
            <c:dLblPos val="l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'graf con compravendite'!$I$12:$I$93</c:f>
              <c:numCache>
                <c:formatCode>[$-410]d\-mmm\-yy;@</c:formatCode>
                <c:ptCount val="82"/>
                <c:pt idx="0">
                  <c:v>38412</c:v>
                </c:pt>
                <c:pt idx="1">
                  <c:v>38504</c:v>
                </c:pt>
                <c:pt idx="2">
                  <c:v>38596</c:v>
                </c:pt>
                <c:pt idx="3">
                  <c:v>38687</c:v>
                </c:pt>
                <c:pt idx="4">
                  <c:v>38777</c:v>
                </c:pt>
                <c:pt idx="5">
                  <c:v>38869</c:v>
                </c:pt>
                <c:pt idx="6">
                  <c:v>38961</c:v>
                </c:pt>
                <c:pt idx="7">
                  <c:v>39052</c:v>
                </c:pt>
                <c:pt idx="8">
                  <c:v>39142</c:v>
                </c:pt>
                <c:pt idx="9">
                  <c:v>39234</c:v>
                </c:pt>
                <c:pt idx="10">
                  <c:v>39326</c:v>
                </c:pt>
                <c:pt idx="11">
                  <c:v>39417</c:v>
                </c:pt>
                <c:pt idx="12">
                  <c:v>39508</c:v>
                </c:pt>
                <c:pt idx="13">
                  <c:v>39600</c:v>
                </c:pt>
                <c:pt idx="14">
                  <c:v>39692</c:v>
                </c:pt>
                <c:pt idx="15">
                  <c:v>39783</c:v>
                </c:pt>
                <c:pt idx="16">
                  <c:v>39873</c:v>
                </c:pt>
                <c:pt idx="17">
                  <c:v>39965</c:v>
                </c:pt>
                <c:pt idx="18">
                  <c:v>40057</c:v>
                </c:pt>
                <c:pt idx="19">
                  <c:v>40148</c:v>
                </c:pt>
                <c:pt idx="20">
                  <c:v>40238</c:v>
                </c:pt>
                <c:pt idx="21">
                  <c:v>40330</c:v>
                </c:pt>
                <c:pt idx="22">
                  <c:v>40422</c:v>
                </c:pt>
                <c:pt idx="23">
                  <c:v>40513</c:v>
                </c:pt>
                <c:pt idx="24">
                  <c:v>40603</c:v>
                </c:pt>
                <c:pt idx="25">
                  <c:v>40695</c:v>
                </c:pt>
                <c:pt idx="26">
                  <c:v>40787</c:v>
                </c:pt>
                <c:pt idx="27">
                  <c:v>40878</c:v>
                </c:pt>
                <c:pt idx="28">
                  <c:v>40969</c:v>
                </c:pt>
                <c:pt idx="29">
                  <c:v>41061</c:v>
                </c:pt>
                <c:pt idx="30">
                  <c:v>41153</c:v>
                </c:pt>
                <c:pt idx="31">
                  <c:v>41244</c:v>
                </c:pt>
                <c:pt idx="32">
                  <c:v>41334</c:v>
                </c:pt>
                <c:pt idx="33">
                  <c:v>41426</c:v>
                </c:pt>
                <c:pt idx="34">
                  <c:v>41518</c:v>
                </c:pt>
                <c:pt idx="35">
                  <c:v>41609</c:v>
                </c:pt>
                <c:pt idx="36">
                  <c:v>41699</c:v>
                </c:pt>
                <c:pt idx="37">
                  <c:v>41791</c:v>
                </c:pt>
                <c:pt idx="38">
                  <c:v>41883</c:v>
                </c:pt>
                <c:pt idx="39">
                  <c:v>41974</c:v>
                </c:pt>
                <c:pt idx="40">
                  <c:v>42064</c:v>
                </c:pt>
                <c:pt idx="41">
                  <c:v>42156</c:v>
                </c:pt>
                <c:pt idx="42">
                  <c:v>42248</c:v>
                </c:pt>
                <c:pt idx="43">
                  <c:v>42339</c:v>
                </c:pt>
                <c:pt idx="44">
                  <c:v>42430</c:v>
                </c:pt>
                <c:pt idx="45">
                  <c:v>42522</c:v>
                </c:pt>
                <c:pt idx="46">
                  <c:v>42614</c:v>
                </c:pt>
                <c:pt idx="47">
                  <c:v>42705</c:v>
                </c:pt>
                <c:pt idx="48">
                  <c:v>42795</c:v>
                </c:pt>
                <c:pt idx="49">
                  <c:v>42887</c:v>
                </c:pt>
                <c:pt idx="50">
                  <c:v>42979</c:v>
                </c:pt>
                <c:pt idx="51">
                  <c:v>43070</c:v>
                </c:pt>
                <c:pt idx="52">
                  <c:v>43160</c:v>
                </c:pt>
                <c:pt idx="53">
                  <c:v>43252</c:v>
                </c:pt>
                <c:pt idx="54">
                  <c:v>43344</c:v>
                </c:pt>
                <c:pt idx="55">
                  <c:v>43435</c:v>
                </c:pt>
                <c:pt idx="56">
                  <c:v>43525</c:v>
                </c:pt>
                <c:pt idx="57">
                  <c:v>43617</c:v>
                </c:pt>
                <c:pt idx="58">
                  <c:v>43709</c:v>
                </c:pt>
                <c:pt idx="59">
                  <c:v>43800</c:v>
                </c:pt>
                <c:pt idx="60">
                  <c:v>43891</c:v>
                </c:pt>
                <c:pt idx="61">
                  <c:v>43983</c:v>
                </c:pt>
                <c:pt idx="62">
                  <c:v>44075</c:v>
                </c:pt>
                <c:pt idx="63">
                  <c:v>44166</c:v>
                </c:pt>
                <c:pt idx="64">
                  <c:v>44256</c:v>
                </c:pt>
                <c:pt idx="65">
                  <c:v>44348</c:v>
                </c:pt>
                <c:pt idx="66">
                  <c:v>44440</c:v>
                </c:pt>
                <c:pt idx="67">
                  <c:v>44531</c:v>
                </c:pt>
                <c:pt idx="68">
                  <c:v>44621</c:v>
                </c:pt>
                <c:pt idx="69">
                  <c:v>44713</c:v>
                </c:pt>
                <c:pt idx="70">
                  <c:v>44805</c:v>
                </c:pt>
                <c:pt idx="71">
                  <c:v>44896</c:v>
                </c:pt>
                <c:pt idx="72">
                  <c:v>44986</c:v>
                </c:pt>
                <c:pt idx="73">
                  <c:v>45078</c:v>
                </c:pt>
                <c:pt idx="74">
                  <c:v>45171</c:v>
                </c:pt>
                <c:pt idx="75">
                  <c:v>45263</c:v>
                </c:pt>
                <c:pt idx="76">
                  <c:v>45352</c:v>
                </c:pt>
                <c:pt idx="77">
                  <c:v>45444</c:v>
                </c:pt>
                <c:pt idx="78">
                  <c:v>45537</c:v>
                </c:pt>
                <c:pt idx="79">
                  <c:v>45629</c:v>
                </c:pt>
                <c:pt idx="80">
                  <c:v>45717</c:v>
                </c:pt>
                <c:pt idx="81">
                  <c:v>45809</c:v>
                </c:pt>
              </c:numCache>
            </c:numRef>
          </c:cat>
          <c:val>
            <c:numRef>
              <c:f>'graf con compravendite'!$H$12:$H$93</c:f>
              <c:numCache>
                <c:formatCode>General</c:formatCode>
                <c:ptCount val="82"/>
                <c:pt idx="44" formatCode="0.0">
                  <c:v>54.071166265670499</c:v>
                </c:pt>
                <c:pt idx="45" formatCode="0.0">
                  <c:v>29.675122385402751</c:v>
                </c:pt>
                <c:pt idx="46" formatCode="0.0">
                  <c:v>10.53610988037217</c:v>
                </c:pt>
                <c:pt idx="47" formatCode="0.0">
                  <c:v>11.441874666056018</c:v>
                </c:pt>
                <c:pt idx="48" formatCode="0.0">
                  <c:v>8.64633845648064</c:v>
                </c:pt>
                <c:pt idx="49" formatCode="0.0">
                  <c:v>-3.1917084219919012</c:v>
                </c:pt>
                <c:pt idx="50" formatCode="0.0">
                  <c:v>-7.4234407567740917</c:v>
                </c:pt>
                <c:pt idx="51" formatCode="0.0">
                  <c:v>-8.3972602739726057</c:v>
                </c:pt>
                <c:pt idx="52" formatCode="0.0">
                  <c:v>-9.0702776306831101</c:v>
                </c:pt>
                <c:pt idx="53" formatCode="0.0">
                  <c:v>-1.4605785592739617</c:v>
                </c:pt>
                <c:pt idx="54" formatCode="0.0">
                  <c:v>4.9705576723242162</c:v>
                </c:pt>
                <c:pt idx="55" formatCode="0.0">
                  <c:v>7.4996261402721753</c:v>
                </c:pt>
                <c:pt idx="56" formatCode="0.0">
                  <c:v>-2.1214642262895156</c:v>
                </c:pt>
                <c:pt idx="57" formatCode="0.0">
                  <c:v>-9.1380054684127252</c:v>
                </c:pt>
                <c:pt idx="58" formatCode="0.0">
                  <c:v>-8.1009734367266102</c:v>
                </c:pt>
                <c:pt idx="59" formatCode="0.0">
                  <c:v>3.5473325450372073</c:v>
                </c:pt>
                <c:pt idx="60" formatCode="0.0">
                  <c:v>1.6999575010624657</c:v>
                </c:pt>
                <c:pt idx="61" formatCode="0.0">
                  <c:v>-1.2432689261957508</c:v>
                </c:pt>
                <c:pt idx="62" formatCode="0.0">
                  <c:v>12.333931777378826</c:v>
                </c:pt>
                <c:pt idx="63" formatCode="0.0">
                  <c:v>8.0808759320212253</c:v>
                </c:pt>
                <c:pt idx="64" formatCode="0.0">
                  <c:v>26.017551190973663</c:v>
                </c:pt>
                <c:pt idx="65" formatCode="0.0">
                  <c:v>43.492903536203983</c:v>
                </c:pt>
                <c:pt idx="66" formatCode="0.0">
                  <c:v>20.497043311491137</c:v>
                </c:pt>
                <c:pt idx="67" formatCode="0.0">
                  <c:v>3.6793039154754403</c:v>
                </c:pt>
                <c:pt idx="68" formatCode="0.0">
                  <c:v>1.0677808727947991</c:v>
                </c:pt>
                <c:pt idx="69" formatCode="0.0">
                  <c:v>-3.7552388935456871</c:v>
                </c:pt>
                <c:pt idx="70" formatCode="0.0">
                  <c:v>-7.5601830360103488</c:v>
                </c:pt>
                <c:pt idx="71" formatCode="0.0">
                  <c:v>-16.934420333293364</c:v>
                </c:pt>
                <c:pt idx="72" formatCode="0.0">
                  <c:v>-26.327186823282368</c:v>
                </c:pt>
                <c:pt idx="73" formatCode="0.0">
                  <c:v>-31.695987923126058</c:v>
                </c:pt>
                <c:pt idx="74" formatCode="0.0">
                  <c:v>-26.960327139680029</c:v>
                </c:pt>
                <c:pt idx="75" formatCode="0.0">
                  <c:v>-17.326982752399513</c:v>
                </c:pt>
                <c:pt idx="76" formatCode="0.0">
                  <c:v>-18.428787743831833</c:v>
                </c:pt>
                <c:pt idx="77" formatCode="0.0">
                  <c:v>3.085685141108474</c:v>
                </c:pt>
                <c:pt idx="78" formatCode="0.0">
                  <c:v>15.234259895884495</c:v>
                </c:pt>
                <c:pt idx="79" formatCode="0.0">
                  <c:v>27.950418994413418</c:v>
                </c:pt>
                <c:pt idx="80" formatCode="0.0">
                  <c:v>49.017252675256607</c:v>
                </c:pt>
                <c:pt idx="81" formatCode="0.0">
                  <c:v>30.370248206481399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17E3-416B-88FC-EB2796C963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010571096"/>
        <c:axId val="1010574704"/>
      </c:lineChart>
      <c:dateAx>
        <c:axId val="1010571096"/>
        <c:scaling>
          <c:orientation val="minMax"/>
          <c:min val="42887"/>
        </c:scaling>
        <c:delete val="0"/>
        <c:axPos val="b"/>
        <c:numFmt formatCode="[$-410]mmmyy;" sourceLinked="0"/>
        <c:majorTickMark val="out"/>
        <c:minorTickMark val="none"/>
        <c:tickLblPos val="low"/>
        <c:spPr>
          <a:noFill/>
          <a:ln w="9525" cap="flat" cmpd="sng" algn="ctr">
            <a:solidFill>
              <a:sysClr val="windowText" lastClr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rgbClr val="000000"/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it-IT"/>
          </a:p>
        </c:txPr>
        <c:crossAx val="1010574704"/>
        <c:crosses val="autoZero"/>
        <c:auto val="1"/>
        <c:lblOffset val="100"/>
        <c:baseTimeUnit val="months"/>
        <c:majorUnit val="6"/>
        <c:majorTimeUnit val="months"/>
      </c:dateAx>
      <c:valAx>
        <c:axId val="1010574704"/>
        <c:scaling>
          <c:orientation val="minMax"/>
          <c:max val="90"/>
          <c:min val="-40"/>
        </c:scaling>
        <c:delete val="0"/>
        <c:axPos val="l"/>
        <c:numFmt formatCode="0" sourceLinked="0"/>
        <c:majorTickMark val="out"/>
        <c:minorTickMark val="none"/>
        <c:tickLblPos val="nextTo"/>
        <c:spPr>
          <a:noFill/>
          <a:ln>
            <a:solidFill>
              <a:sysClr val="windowText" lastClr="000000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rgbClr val="000000"/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it-IT"/>
          </a:p>
        </c:txPr>
        <c:crossAx val="1010571096"/>
        <c:crosses val="autoZero"/>
        <c:crossBetween val="midCat"/>
        <c:majorUnit val="20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8.1211806071410889E-2"/>
          <c:y val="0"/>
          <c:w val="0.91878819392858913"/>
          <c:h val="0.18266780581321965"/>
        </c:manualLayout>
      </c:layout>
      <c:overlay val="0"/>
      <c:spPr>
        <a:noFill/>
        <a:ln w="25400"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rgbClr val="000000"/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  <c:extLst/>
  </c:chart>
  <c:spPr>
    <a:noFill/>
    <a:ln w="25400" cap="flat" cmpd="sng" algn="ctr">
      <a:noFill/>
      <a:round/>
    </a:ln>
    <a:effectLst/>
  </c:spPr>
  <c:txPr>
    <a:bodyPr/>
    <a:lstStyle/>
    <a:p>
      <a:pPr>
        <a:defRPr sz="1050">
          <a:solidFill>
            <a:srgbClr val="000000"/>
          </a:solidFill>
          <a:latin typeface="Century Gothic" panose="020B0502020202020204" pitchFamily="34" charset="0"/>
        </a:defRPr>
      </a:pPr>
      <a:endParaRPr lang="it-IT"/>
    </a:p>
  </c:txPr>
  <c:externalData r:id="rId4">
    <c:autoUpdate val="0"/>
  </c:externalData>
  <c:userShapes r:id="rId5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5214705882352947E-2"/>
          <c:y val="3.7851183381576704E-2"/>
          <c:w val="0.84957058823529408"/>
          <c:h val="0.85972145311869552"/>
        </c:manualLayout>
      </c:layout>
      <c:lineChart>
        <c:grouping val="standard"/>
        <c:varyColors val="0"/>
        <c:ser>
          <c:idx val="1"/>
          <c:order val="0"/>
          <c:tx>
            <c:v>Società non finanziarie</c:v>
          </c:tx>
          <c:spPr>
            <a:ln w="25400">
              <a:solidFill>
                <a:srgbClr val="EC6400"/>
              </a:solidFill>
            </a:ln>
          </c:spPr>
          <c:marker>
            <c:symbol val="none"/>
          </c:marker>
          <c:dLbls>
            <c:dLbl>
              <c:idx val="245"/>
              <c:layout>
                <c:manualLayout>
                  <c:x val="-6.7042367873087387E-3"/>
                  <c:y val="3.15051420360954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653-4DB8-B714-914D526BC7F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>
                    <a:solidFill>
                      <a:srgbClr val="EC6400"/>
                    </a:solidFill>
                  </a:defRPr>
                </a:pPr>
                <a:endParaRPr lang="it-IT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'TSC40100'!$A$110:$A$360</c:f>
              <c:numCache>
                <c:formatCode>mmm\-yy</c:formatCode>
                <c:ptCount val="251"/>
                <c:pt idx="0">
                  <c:v>38656</c:v>
                </c:pt>
                <c:pt idx="1">
                  <c:v>38686</c:v>
                </c:pt>
                <c:pt idx="2">
                  <c:v>38717</c:v>
                </c:pt>
                <c:pt idx="3">
                  <c:v>38748</c:v>
                </c:pt>
                <c:pt idx="4">
                  <c:v>38776</c:v>
                </c:pt>
                <c:pt idx="5">
                  <c:v>38807</c:v>
                </c:pt>
                <c:pt idx="6">
                  <c:v>38837</c:v>
                </c:pt>
                <c:pt idx="7">
                  <c:v>38868</c:v>
                </c:pt>
                <c:pt idx="8">
                  <c:v>38898</c:v>
                </c:pt>
                <c:pt idx="9">
                  <c:v>38929</c:v>
                </c:pt>
                <c:pt idx="10">
                  <c:v>38960</c:v>
                </c:pt>
                <c:pt idx="11">
                  <c:v>38990</c:v>
                </c:pt>
                <c:pt idx="12">
                  <c:v>39021</c:v>
                </c:pt>
                <c:pt idx="13">
                  <c:v>39051</c:v>
                </c:pt>
                <c:pt idx="14">
                  <c:v>39082</c:v>
                </c:pt>
                <c:pt idx="15">
                  <c:v>39113</c:v>
                </c:pt>
                <c:pt idx="16">
                  <c:v>39141</c:v>
                </c:pt>
                <c:pt idx="17">
                  <c:v>39172</c:v>
                </c:pt>
                <c:pt idx="18">
                  <c:v>39202</c:v>
                </c:pt>
                <c:pt idx="19">
                  <c:v>39233</c:v>
                </c:pt>
                <c:pt idx="20">
                  <c:v>39263</c:v>
                </c:pt>
                <c:pt idx="21">
                  <c:v>39294</c:v>
                </c:pt>
                <c:pt idx="22">
                  <c:v>39325</c:v>
                </c:pt>
                <c:pt idx="23">
                  <c:v>39355</c:v>
                </c:pt>
                <c:pt idx="24">
                  <c:v>39386</c:v>
                </c:pt>
                <c:pt idx="25">
                  <c:v>39416</c:v>
                </c:pt>
                <c:pt idx="26">
                  <c:v>39447</c:v>
                </c:pt>
                <c:pt idx="27">
                  <c:v>39478</c:v>
                </c:pt>
                <c:pt idx="28">
                  <c:v>39507</c:v>
                </c:pt>
                <c:pt idx="29">
                  <c:v>39538</c:v>
                </c:pt>
                <c:pt idx="30">
                  <c:v>39568</c:v>
                </c:pt>
                <c:pt idx="31">
                  <c:v>39599</c:v>
                </c:pt>
                <c:pt idx="32">
                  <c:v>39629</c:v>
                </c:pt>
                <c:pt idx="33">
                  <c:v>39660</c:v>
                </c:pt>
                <c:pt idx="34">
                  <c:v>39691</c:v>
                </c:pt>
                <c:pt idx="35">
                  <c:v>39721</c:v>
                </c:pt>
                <c:pt idx="36">
                  <c:v>39752</c:v>
                </c:pt>
                <c:pt idx="37">
                  <c:v>39782</c:v>
                </c:pt>
                <c:pt idx="38">
                  <c:v>39813</c:v>
                </c:pt>
                <c:pt idx="39">
                  <c:v>39844</c:v>
                </c:pt>
                <c:pt idx="40">
                  <c:v>39872</c:v>
                </c:pt>
                <c:pt idx="41">
                  <c:v>39903</c:v>
                </c:pt>
                <c:pt idx="42">
                  <c:v>39933</c:v>
                </c:pt>
                <c:pt idx="43">
                  <c:v>39964</c:v>
                </c:pt>
                <c:pt idx="44">
                  <c:v>39994</c:v>
                </c:pt>
                <c:pt idx="45">
                  <c:v>40025</c:v>
                </c:pt>
                <c:pt idx="46">
                  <c:v>40056</c:v>
                </c:pt>
                <c:pt idx="47">
                  <c:v>40086</c:v>
                </c:pt>
                <c:pt idx="48">
                  <c:v>40117</c:v>
                </c:pt>
                <c:pt idx="49">
                  <c:v>40147</c:v>
                </c:pt>
                <c:pt idx="50">
                  <c:v>40178</c:v>
                </c:pt>
                <c:pt idx="51">
                  <c:v>40209</c:v>
                </c:pt>
                <c:pt idx="52">
                  <c:v>40237</c:v>
                </c:pt>
                <c:pt idx="53">
                  <c:v>40268</c:v>
                </c:pt>
                <c:pt idx="54">
                  <c:v>40298</c:v>
                </c:pt>
                <c:pt idx="55">
                  <c:v>40329</c:v>
                </c:pt>
                <c:pt idx="56">
                  <c:v>40359</c:v>
                </c:pt>
                <c:pt idx="57">
                  <c:v>40390</c:v>
                </c:pt>
                <c:pt idx="58">
                  <c:v>40421</c:v>
                </c:pt>
                <c:pt idx="59">
                  <c:v>40451</c:v>
                </c:pt>
                <c:pt idx="60">
                  <c:v>40482</c:v>
                </c:pt>
                <c:pt idx="61">
                  <c:v>40512</c:v>
                </c:pt>
                <c:pt idx="62">
                  <c:v>40543</c:v>
                </c:pt>
                <c:pt idx="63">
                  <c:v>40574</c:v>
                </c:pt>
                <c:pt idx="64">
                  <c:v>40602</c:v>
                </c:pt>
                <c:pt idx="65">
                  <c:v>40633</c:v>
                </c:pt>
                <c:pt idx="66">
                  <c:v>40663</c:v>
                </c:pt>
                <c:pt idx="67">
                  <c:v>40694</c:v>
                </c:pt>
                <c:pt idx="68">
                  <c:v>40724</c:v>
                </c:pt>
                <c:pt idx="69">
                  <c:v>40755</c:v>
                </c:pt>
                <c:pt idx="70">
                  <c:v>40786</c:v>
                </c:pt>
                <c:pt idx="71">
                  <c:v>40816</c:v>
                </c:pt>
                <c:pt idx="72">
                  <c:v>40847</c:v>
                </c:pt>
                <c:pt idx="73">
                  <c:v>40877</c:v>
                </c:pt>
                <c:pt idx="74">
                  <c:v>40908</c:v>
                </c:pt>
                <c:pt idx="75">
                  <c:v>40939</c:v>
                </c:pt>
                <c:pt idx="76">
                  <c:v>40968</c:v>
                </c:pt>
                <c:pt idx="77">
                  <c:v>40999</c:v>
                </c:pt>
                <c:pt idx="78">
                  <c:v>41029</c:v>
                </c:pt>
                <c:pt idx="79">
                  <c:v>41060</c:v>
                </c:pt>
                <c:pt idx="80">
                  <c:v>41090</c:v>
                </c:pt>
                <c:pt idx="81">
                  <c:v>41121</c:v>
                </c:pt>
                <c:pt idx="82">
                  <c:v>41152</c:v>
                </c:pt>
                <c:pt idx="83">
                  <c:v>41182</c:v>
                </c:pt>
                <c:pt idx="84">
                  <c:v>41213</c:v>
                </c:pt>
                <c:pt idx="85">
                  <c:v>41243</c:v>
                </c:pt>
                <c:pt idx="86">
                  <c:v>41274</c:v>
                </c:pt>
                <c:pt idx="87">
                  <c:v>41305</c:v>
                </c:pt>
                <c:pt idx="88">
                  <c:v>41333</c:v>
                </c:pt>
                <c:pt idx="89">
                  <c:v>41364</c:v>
                </c:pt>
                <c:pt idx="90">
                  <c:v>41394</c:v>
                </c:pt>
                <c:pt idx="91">
                  <c:v>41425</c:v>
                </c:pt>
                <c:pt idx="92">
                  <c:v>41455</c:v>
                </c:pt>
                <c:pt idx="93">
                  <c:v>41486</c:v>
                </c:pt>
                <c:pt idx="94">
                  <c:v>41517</c:v>
                </c:pt>
                <c:pt idx="95">
                  <c:v>41547</c:v>
                </c:pt>
                <c:pt idx="96">
                  <c:v>41578</c:v>
                </c:pt>
                <c:pt idx="97">
                  <c:v>41608</c:v>
                </c:pt>
                <c:pt idx="98">
                  <c:v>41639</c:v>
                </c:pt>
                <c:pt idx="99">
                  <c:v>41670</c:v>
                </c:pt>
                <c:pt idx="100">
                  <c:v>41698</c:v>
                </c:pt>
                <c:pt idx="101">
                  <c:v>41729</c:v>
                </c:pt>
                <c:pt idx="102">
                  <c:v>41759</c:v>
                </c:pt>
                <c:pt idx="103">
                  <c:v>41790</c:v>
                </c:pt>
                <c:pt idx="104">
                  <c:v>41820</c:v>
                </c:pt>
                <c:pt idx="105">
                  <c:v>41851</c:v>
                </c:pt>
                <c:pt idx="106">
                  <c:v>41882</c:v>
                </c:pt>
                <c:pt idx="107">
                  <c:v>41912</c:v>
                </c:pt>
                <c:pt idx="108">
                  <c:v>41943</c:v>
                </c:pt>
                <c:pt idx="109">
                  <c:v>41973</c:v>
                </c:pt>
                <c:pt idx="110">
                  <c:v>42004</c:v>
                </c:pt>
                <c:pt idx="111">
                  <c:v>42035</c:v>
                </c:pt>
                <c:pt idx="112">
                  <c:v>42063</c:v>
                </c:pt>
                <c:pt idx="113">
                  <c:v>42094</c:v>
                </c:pt>
                <c:pt idx="114">
                  <c:v>42124</c:v>
                </c:pt>
                <c:pt idx="115">
                  <c:v>42155</c:v>
                </c:pt>
                <c:pt idx="116">
                  <c:v>42156</c:v>
                </c:pt>
                <c:pt idx="117">
                  <c:v>42186</c:v>
                </c:pt>
                <c:pt idx="118">
                  <c:v>42217</c:v>
                </c:pt>
                <c:pt idx="119">
                  <c:v>42248</c:v>
                </c:pt>
                <c:pt idx="120">
                  <c:v>42278</c:v>
                </c:pt>
                <c:pt idx="121">
                  <c:v>42309</c:v>
                </c:pt>
                <c:pt idx="122">
                  <c:v>42339</c:v>
                </c:pt>
                <c:pt idx="123">
                  <c:v>42370</c:v>
                </c:pt>
                <c:pt idx="124">
                  <c:v>42401</c:v>
                </c:pt>
                <c:pt idx="125">
                  <c:v>42430</c:v>
                </c:pt>
                <c:pt idx="126">
                  <c:v>42461</c:v>
                </c:pt>
                <c:pt idx="127">
                  <c:v>42491</c:v>
                </c:pt>
                <c:pt idx="128">
                  <c:v>42522</c:v>
                </c:pt>
                <c:pt idx="129">
                  <c:v>42552</c:v>
                </c:pt>
                <c:pt idx="130">
                  <c:v>42583</c:v>
                </c:pt>
                <c:pt idx="131">
                  <c:v>42614</c:v>
                </c:pt>
                <c:pt idx="132">
                  <c:v>42644</c:v>
                </c:pt>
                <c:pt idx="133">
                  <c:v>42675</c:v>
                </c:pt>
                <c:pt idx="134">
                  <c:v>42705</c:v>
                </c:pt>
                <c:pt idx="135">
                  <c:v>42736</c:v>
                </c:pt>
                <c:pt idx="136">
                  <c:v>42767</c:v>
                </c:pt>
                <c:pt idx="137">
                  <c:v>42795</c:v>
                </c:pt>
                <c:pt idx="138">
                  <c:v>42826</c:v>
                </c:pt>
                <c:pt idx="139">
                  <c:v>42856</c:v>
                </c:pt>
                <c:pt idx="140">
                  <c:v>42887</c:v>
                </c:pt>
                <c:pt idx="141">
                  <c:v>42917</c:v>
                </c:pt>
                <c:pt idx="142">
                  <c:v>42948</c:v>
                </c:pt>
                <c:pt idx="143">
                  <c:v>42979</c:v>
                </c:pt>
                <c:pt idx="144">
                  <c:v>43009</c:v>
                </c:pt>
                <c:pt idx="145">
                  <c:v>43040</c:v>
                </c:pt>
                <c:pt idx="146">
                  <c:v>43070</c:v>
                </c:pt>
                <c:pt idx="147">
                  <c:v>43101</c:v>
                </c:pt>
                <c:pt idx="148">
                  <c:v>43132</c:v>
                </c:pt>
                <c:pt idx="149">
                  <c:v>43160</c:v>
                </c:pt>
                <c:pt idx="150">
                  <c:v>43191</c:v>
                </c:pt>
                <c:pt idx="151">
                  <c:v>43221</c:v>
                </c:pt>
                <c:pt idx="152">
                  <c:v>43252</c:v>
                </c:pt>
                <c:pt idx="153">
                  <c:v>43282</c:v>
                </c:pt>
                <c:pt idx="154">
                  <c:v>43313</c:v>
                </c:pt>
                <c:pt idx="155">
                  <c:v>43344</c:v>
                </c:pt>
                <c:pt idx="156">
                  <c:v>43374</c:v>
                </c:pt>
                <c:pt idx="157">
                  <c:v>43405</c:v>
                </c:pt>
                <c:pt idx="158">
                  <c:v>43435</c:v>
                </c:pt>
                <c:pt idx="159">
                  <c:v>43466</c:v>
                </c:pt>
                <c:pt idx="160">
                  <c:v>43497</c:v>
                </c:pt>
                <c:pt idx="161">
                  <c:v>43525</c:v>
                </c:pt>
                <c:pt idx="162">
                  <c:v>43556</c:v>
                </c:pt>
                <c:pt idx="163">
                  <c:v>43586</c:v>
                </c:pt>
                <c:pt idx="164">
                  <c:v>43617</c:v>
                </c:pt>
                <c:pt idx="165">
                  <c:v>43647</c:v>
                </c:pt>
                <c:pt idx="166">
                  <c:v>43678</c:v>
                </c:pt>
                <c:pt idx="167">
                  <c:v>43709</c:v>
                </c:pt>
                <c:pt idx="168">
                  <c:v>43739</c:v>
                </c:pt>
                <c:pt idx="169">
                  <c:v>43770</c:v>
                </c:pt>
                <c:pt idx="170">
                  <c:v>43800</c:v>
                </c:pt>
                <c:pt idx="171">
                  <c:v>43831</c:v>
                </c:pt>
                <c:pt idx="172">
                  <c:v>43862</c:v>
                </c:pt>
                <c:pt idx="173">
                  <c:v>43891</c:v>
                </c:pt>
                <c:pt idx="174">
                  <c:v>43922</c:v>
                </c:pt>
                <c:pt idx="175">
                  <c:v>43952</c:v>
                </c:pt>
                <c:pt idx="176">
                  <c:v>43983</c:v>
                </c:pt>
                <c:pt idx="177">
                  <c:v>44013</c:v>
                </c:pt>
                <c:pt idx="178">
                  <c:v>44044</c:v>
                </c:pt>
                <c:pt idx="179">
                  <c:v>44075</c:v>
                </c:pt>
                <c:pt idx="180">
                  <c:v>44105</c:v>
                </c:pt>
                <c:pt idx="181">
                  <c:v>44136</c:v>
                </c:pt>
                <c:pt idx="182">
                  <c:v>44166</c:v>
                </c:pt>
                <c:pt idx="183">
                  <c:v>44227</c:v>
                </c:pt>
                <c:pt idx="184">
                  <c:v>44255</c:v>
                </c:pt>
                <c:pt idx="185">
                  <c:v>44286</c:v>
                </c:pt>
                <c:pt idx="186">
                  <c:v>44316</c:v>
                </c:pt>
                <c:pt idx="187">
                  <c:v>44347</c:v>
                </c:pt>
                <c:pt idx="188">
                  <c:v>44377</c:v>
                </c:pt>
                <c:pt idx="189">
                  <c:v>44408</c:v>
                </c:pt>
                <c:pt idx="190">
                  <c:v>44439</c:v>
                </c:pt>
                <c:pt idx="191">
                  <c:v>44469</c:v>
                </c:pt>
                <c:pt idx="192">
                  <c:v>44500</c:v>
                </c:pt>
                <c:pt idx="193">
                  <c:v>44530</c:v>
                </c:pt>
                <c:pt idx="194">
                  <c:v>44561</c:v>
                </c:pt>
                <c:pt idx="195">
                  <c:v>44592</c:v>
                </c:pt>
                <c:pt idx="196">
                  <c:v>44620</c:v>
                </c:pt>
                <c:pt idx="197">
                  <c:v>44651</c:v>
                </c:pt>
                <c:pt idx="198">
                  <c:v>44681</c:v>
                </c:pt>
                <c:pt idx="199">
                  <c:v>44712</c:v>
                </c:pt>
                <c:pt idx="200">
                  <c:v>44742</c:v>
                </c:pt>
                <c:pt idx="201">
                  <c:v>44773</c:v>
                </c:pt>
                <c:pt idx="202">
                  <c:v>44804</c:v>
                </c:pt>
                <c:pt idx="203">
                  <c:v>44834</c:v>
                </c:pt>
                <c:pt idx="204">
                  <c:v>44865</c:v>
                </c:pt>
                <c:pt idx="205">
                  <c:v>44895</c:v>
                </c:pt>
                <c:pt idx="206">
                  <c:v>44926</c:v>
                </c:pt>
                <c:pt idx="207">
                  <c:v>44957</c:v>
                </c:pt>
                <c:pt idx="208">
                  <c:v>44985</c:v>
                </c:pt>
                <c:pt idx="209">
                  <c:v>45016</c:v>
                </c:pt>
                <c:pt idx="210">
                  <c:v>45046</c:v>
                </c:pt>
                <c:pt idx="211">
                  <c:v>45077</c:v>
                </c:pt>
                <c:pt idx="212">
                  <c:v>45107</c:v>
                </c:pt>
                <c:pt idx="213">
                  <c:v>45138</c:v>
                </c:pt>
                <c:pt idx="214">
                  <c:v>45169</c:v>
                </c:pt>
                <c:pt idx="215">
                  <c:v>45199</c:v>
                </c:pt>
                <c:pt idx="216">
                  <c:v>45230</c:v>
                </c:pt>
                <c:pt idx="217">
                  <c:v>45260</c:v>
                </c:pt>
                <c:pt idx="218">
                  <c:v>45291</c:v>
                </c:pt>
                <c:pt idx="219">
                  <c:v>45322</c:v>
                </c:pt>
                <c:pt idx="220">
                  <c:v>45351</c:v>
                </c:pt>
                <c:pt idx="221">
                  <c:v>45382</c:v>
                </c:pt>
                <c:pt idx="222">
                  <c:v>45412</c:v>
                </c:pt>
                <c:pt idx="223">
                  <c:v>45443</c:v>
                </c:pt>
                <c:pt idx="224">
                  <c:v>45473</c:v>
                </c:pt>
                <c:pt idx="225">
                  <c:v>45504</c:v>
                </c:pt>
                <c:pt idx="226">
                  <c:v>45535</c:v>
                </c:pt>
                <c:pt idx="227">
                  <c:v>45565</c:v>
                </c:pt>
                <c:pt idx="228">
                  <c:v>45596</c:v>
                </c:pt>
                <c:pt idx="229">
                  <c:v>45626</c:v>
                </c:pt>
                <c:pt idx="230">
                  <c:v>45657</c:v>
                </c:pt>
                <c:pt idx="231">
                  <c:v>45688</c:v>
                </c:pt>
                <c:pt idx="232">
                  <c:v>45716</c:v>
                </c:pt>
                <c:pt idx="233">
                  <c:v>45747</c:v>
                </c:pt>
                <c:pt idx="234">
                  <c:v>45777</c:v>
                </c:pt>
                <c:pt idx="235">
                  <c:v>45808</c:v>
                </c:pt>
                <c:pt idx="236">
                  <c:v>45838</c:v>
                </c:pt>
                <c:pt idx="237">
                  <c:v>45869</c:v>
                </c:pt>
                <c:pt idx="239" formatCode="[$-410]mmm\-yy;@">
                  <c:v>40178</c:v>
                </c:pt>
                <c:pt idx="240" formatCode="[$-410]mmm\-yy;@">
                  <c:v>40543</c:v>
                </c:pt>
                <c:pt idx="241" formatCode="[$-410]mmm\-yy;@">
                  <c:v>40908</c:v>
                </c:pt>
                <c:pt idx="242" formatCode="[$-410]mmm\-yy;@">
                  <c:v>41274</c:v>
                </c:pt>
                <c:pt idx="243" formatCode="[$-410]mmm\-yy;@">
                  <c:v>41639</c:v>
                </c:pt>
                <c:pt idx="244" formatCode="[$-410]mmm\-yy;@">
                  <c:v>42004</c:v>
                </c:pt>
                <c:pt idx="245" formatCode="[$-410]mmm\-yy;@">
                  <c:v>42339</c:v>
                </c:pt>
                <c:pt idx="246" formatCode="[$-410]mmm\-yy;@">
                  <c:v>42705</c:v>
                </c:pt>
              </c:numCache>
            </c:numRef>
          </c:cat>
          <c:val>
            <c:numRef>
              <c:f>'TSC40100'!$E$110:$E$360</c:f>
              <c:numCache>
                <c:formatCode>0.00</c:formatCode>
                <c:ptCount val="251"/>
                <c:pt idx="0">
                  <c:v>7.72</c:v>
                </c:pt>
                <c:pt idx="1">
                  <c:v>7.28</c:v>
                </c:pt>
                <c:pt idx="2">
                  <c:v>7.4</c:v>
                </c:pt>
                <c:pt idx="3">
                  <c:v>6.04</c:v>
                </c:pt>
                <c:pt idx="4">
                  <c:v>6.96</c:v>
                </c:pt>
                <c:pt idx="5">
                  <c:v>7.86</c:v>
                </c:pt>
                <c:pt idx="6">
                  <c:v>8.73</c:v>
                </c:pt>
                <c:pt idx="7">
                  <c:v>9.26</c:v>
                </c:pt>
                <c:pt idx="8">
                  <c:v>8.8800000000000008</c:v>
                </c:pt>
                <c:pt idx="9">
                  <c:v>9.5299999999999994</c:v>
                </c:pt>
                <c:pt idx="10">
                  <c:v>10.02</c:v>
                </c:pt>
                <c:pt idx="11">
                  <c:v>10.67</c:v>
                </c:pt>
                <c:pt idx="12">
                  <c:v>11.3</c:v>
                </c:pt>
                <c:pt idx="13">
                  <c:v>11.9</c:v>
                </c:pt>
                <c:pt idx="14">
                  <c:v>11.79</c:v>
                </c:pt>
                <c:pt idx="15">
                  <c:v>11.81</c:v>
                </c:pt>
                <c:pt idx="16">
                  <c:v>12.22</c:v>
                </c:pt>
                <c:pt idx="17">
                  <c:v>11.92</c:v>
                </c:pt>
                <c:pt idx="18">
                  <c:v>12.38</c:v>
                </c:pt>
                <c:pt idx="19">
                  <c:v>11.69</c:v>
                </c:pt>
                <c:pt idx="20">
                  <c:v>12.02</c:v>
                </c:pt>
                <c:pt idx="21">
                  <c:v>12.7</c:v>
                </c:pt>
                <c:pt idx="22">
                  <c:v>12.62</c:v>
                </c:pt>
                <c:pt idx="23">
                  <c:v>12.62</c:v>
                </c:pt>
                <c:pt idx="24">
                  <c:v>13.94</c:v>
                </c:pt>
                <c:pt idx="25">
                  <c:v>13.61</c:v>
                </c:pt>
                <c:pt idx="26">
                  <c:v>13.12</c:v>
                </c:pt>
                <c:pt idx="27">
                  <c:v>12.89</c:v>
                </c:pt>
                <c:pt idx="28">
                  <c:v>13.1</c:v>
                </c:pt>
                <c:pt idx="29">
                  <c:v>12.99</c:v>
                </c:pt>
                <c:pt idx="30">
                  <c:v>12.97</c:v>
                </c:pt>
                <c:pt idx="31">
                  <c:v>13.15</c:v>
                </c:pt>
                <c:pt idx="32">
                  <c:v>12.58</c:v>
                </c:pt>
                <c:pt idx="33">
                  <c:v>11.96</c:v>
                </c:pt>
                <c:pt idx="34">
                  <c:v>11.6</c:v>
                </c:pt>
                <c:pt idx="35">
                  <c:v>12.11</c:v>
                </c:pt>
                <c:pt idx="36">
                  <c:v>10.27</c:v>
                </c:pt>
                <c:pt idx="37">
                  <c:v>8.56</c:v>
                </c:pt>
                <c:pt idx="38">
                  <c:v>8.5500000000000007</c:v>
                </c:pt>
                <c:pt idx="39">
                  <c:v>7.89</c:v>
                </c:pt>
                <c:pt idx="40">
                  <c:v>6.65</c:v>
                </c:pt>
                <c:pt idx="41">
                  <c:v>5.57</c:v>
                </c:pt>
                <c:pt idx="42">
                  <c:v>4.25</c:v>
                </c:pt>
                <c:pt idx="43">
                  <c:v>3.4</c:v>
                </c:pt>
                <c:pt idx="44">
                  <c:v>2.5</c:v>
                </c:pt>
                <c:pt idx="45">
                  <c:v>1.5</c:v>
                </c:pt>
                <c:pt idx="46">
                  <c:v>1.23</c:v>
                </c:pt>
                <c:pt idx="47">
                  <c:v>0.22</c:v>
                </c:pt>
                <c:pt idx="48">
                  <c:v>-1.19</c:v>
                </c:pt>
                <c:pt idx="49">
                  <c:v>-0.7</c:v>
                </c:pt>
                <c:pt idx="50">
                  <c:v>-1.99</c:v>
                </c:pt>
                <c:pt idx="51">
                  <c:v>-2.6</c:v>
                </c:pt>
                <c:pt idx="52">
                  <c:v>-2.39</c:v>
                </c:pt>
                <c:pt idx="53">
                  <c:v>-1.91</c:v>
                </c:pt>
                <c:pt idx="54">
                  <c:v>-1.87</c:v>
                </c:pt>
                <c:pt idx="55">
                  <c:v>-0.71</c:v>
                </c:pt>
                <c:pt idx="56">
                  <c:v>-0.76</c:v>
                </c:pt>
                <c:pt idx="57">
                  <c:v>-0.84</c:v>
                </c:pt>
                <c:pt idx="58">
                  <c:v>0</c:v>
                </c:pt>
                <c:pt idx="59">
                  <c:v>1.0900000000000001</c:v>
                </c:pt>
                <c:pt idx="60">
                  <c:v>1.27</c:v>
                </c:pt>
                <c:pt idx="61">
                  <c:v>2.08</c:v>
                </c:pt>
                <c:pt idx="62">
                  <c:v>1.99</c:v>
                </c:pt>
                <c:pt idx="63">
                  <c:v>4.3099999999999996</c:v>
                </c:pt>
                <c:pt idx="64">
                  <c:v>4.76</c:v>
                </c:pt>
                <c:pt idx="65">
                  <c:v>4.78</c:v>
                </c:pt>
                <c:pt idx="66">
                  <c:v>4.45</c:v>
                </c:pt>
                <c:pt idx="67">
                  <c:v>4.99</c:v>
                </c:pt>
                <c:pt idx="68">
                  <c:v>5.18</c:v>
                </c:pt>
                <c:pt idx="69">
                  <c:v>4.87</c:v>
                </c:pt>
                <c:pt idx="70">
                  <c:v>4.84</c:v>
                </c:pt>
                <c:pt idx="71">
                  <c:v>4.63</c:v>
                </c:pt>
                <c:pt idx="72">
                  <c:v>5.29</c:v>
                </c:pt>
                <c:pt idx="73">
                  <c:v>4.34</c:v>
                </c:pt>
                <c:pt idx="74">
                  <c:v>2.58</c:v>
                </c:pt>
                <c:pt idx="75" formatCode="0.0">
                  <c:v>1.45</c:v>
                </c:pt>
                <c:pt idx="76" formatCode="0.0">
                  <c:v>0.83</c:v>
                </c:pt>
                <c:pt idx="77" formatCode="0.0">
                  <c:v>0.02</c:v>
                </c:pt>
                <c:pt idx="78" formatCode="0.0">
                  <c:v>1.32</c:v>
                </c:pt>
                <c:pt idx="79" formatCode="0.0">
                  <c:v>-0.36</c:v>
                </c:pt>
                <c:pt idx="80" formatCode="0.0">
                  <c:v>-1.44</c:v>
                </c:pt>
                <c:pt idx="81" formatCode="0.0">
                  <c:v>-0.94</c:v>
                </c:pt>
                <c:pt idx="82" formatCode="0.0">
                  <c:v>-1.87</c:v>
                </c:pt>
                <c:pt idx="83" formatCode="0.0">
                  <c:v>-3.15</c:v>
                </c:pt>
                <c:pt idx="84" formatCode="0.0">
                  <c:v>-2.88</c:v>
                </c:pt>
                <c:pt idx="85" formatCode="0.0">
                  <c:v>-3.36</c:v>
                </c:pt>
                <c:pt idx="86" formatCode="0.0">
                  <c:v>-2.13</c:v>
                </c:pt>
                <c:pt idx="87" formatCode="0.0">
                  <c:v>-2.69</c:v>
                </c:pt>
                <c:pt idx="88" formatCode="0.0">
                  <c:v>-2.59</c:v>
                </c:pt>
                <c:pt idx="89" formatCode="0.0">
                  <c:v>-2.7</c:v>
                </c:pt>
                <c:pt idx="90" formatCode="0.0">
                  <c:v>-3.61</c:v>
                </c:pt>
                <c:pt idx="91" formatCode="0.0">
                  <c:v>-3.73</c:v>
                </c:pt>
                <c:pt idx="92" formatCode="0.0">
                  <c:v>-4.2</c:v>
                </c:pt>
                <c:pt idx="93" formatCode="0.0">
                  <c:v>-4.0599999999999996</c:v>
                </c:pt>
                <c:pt idx="94" formatCode="0.0">
                  <c:v>-4.53</c:v>
                </c:pt>
                <c:pt idx="95" formatCode="0.0">
                  <c:v>-4.16</c:v>
                </c:pt>
                <c:pt idx="96" formatCode="0.0">
                  <c:v>-4.8899999999999997</c:v>
                </c:pt>
                <c:pt idx="97" formatCode="0.0">
                  <c:v>-5.91</c:v>
                </c:pt>
                <c:pt idx="98" formatCode="0.0">
                  <c:v>-5.23</c:v>
                </c:pt>
                <c:pt idx="99" formatCode="0.0">
                  <c:v>-4.93</c:v>
                </c:pt>
                <c:pt idx="100" formatCode="0.0">
                  <c:v>-5.0999999999999996</c:v>
                </c:pt>
                <c:pt idx="101" formatCode="0.0">
                  <c:v>-4.3600000000000003</c:v>
                </c:pt>
                <c:pt idx="102" formatCode="0.0">
                  <c:v>-4.4000000000000004</c:v>
                </c:pt>
                <c:pt idx="103" formatCode="0.0">
                  <c:v>-4.6900000000000004</c:v>
                </c:pt>
                <c:pt idx="104" formatCode="0.0">
                  <c:v>-3.14</c:v>
                </c:pt>
                <c:pt idx="105" formatCode="0.0">
                  <c:v>-3.88</c:v>
                </c:pt>
                <c:pt idx="106" formatCode="0.0">
                  <c:v>-3.8</c:v>
                </c:pt>
                <c:pt idx="107" formatCode="0.0">
                  <c:v>-3.3</c:v>
                </c:pt>
                <c:pt idx="108" formatCode="0.0">
                  <c:v>-3.08</c:v>
                </c:pt>
                <c:pt idx="109" formatCode="0.0">
                  <c:v>-2.61</c:v>
                </c:pt>
                <c:pt idx="110" formatCode="0.0">
                  <c:v>-2.33</c:v>
                </c:pt>
                <c:pt idx="111" formatCode="0.0">
                  <c:v>-2.75</c:v>
                </c:pt>
                <c:pt idx="112" formatCode="0.0">
                  <c:v>-2.99</c:v>
                </c:pt>
                <c:pt idx="113" formatCode="0.0">
                  <c:v>-2.19</c:v>
                </c:pt>
                <c:pt idx="114" formatCode="0.0">
                  <c:v>-2.1800000000000002</c:v>
                </c:pt>
                <c:pt idx="115" formatCode="0.0">
                  <c:v>-1.88</c:v>
                </c:pt>
                <c:pt idx="116" formatCode="0.0">
                  <c:v>-1.56</c:v>
                </c:pt>
                <c:pt idx="117" formatCode="0.0">
                  <c:v>-1.06</c:v>
                </c:pt>
                <c:pt idx="118" formatCode="0.0">
                  <c:v>-0.79</c:v>
                </c:pt>
                <c:pt idx="119" formatCode="0.0">
                  <c:v>-0.88</c:v>
                </c:pt>
                <c:pt idx="120" formatCode="0.0">
                  <c:v>-1.1200000000000001</c:v>
                </c:pt>
                <c:pt idx="121" formatCode="0.0">
                  <c:v>0.3</c:v>
                </c:pt>
                <c:pt idx="122" formatCode="0.0">
                  <c:v>-0.62</c:v>
                </c:pt>
                <c:pt idx="123" formatCode="0.0">
                  <c:v>-0.79</c:v>
                </c:pt>
                <c:pt idx="124" formatCode="0.0">
                  <c:v>0.49</c:v>
                </c:pt>
                <c:pt idx="125" formatCode="0.0">
                  <c:v>-0.14000000000000001</c:v>
                </c:pt>
                <c:pt idx="126" formatCode="0.0">
                  <c:v>-0.39</c:v>
                </c:pt>
                <c:pt idx="127" formatCode="0.0">
                  <c:v>0.57999999999999996</c:v>
                </c:pt>
                <c:pt idx="128" formatCode="0.0">
                  <c:v>0.24</c:v>
                </c:pt>
                <c:pt idx="129" formatCode="0.0">
                  <c:v>-0.2</c:v>
                </c:pt>
                <c:pt idx="130" formatCode="0.0">
                  <c:v>0.19</c:v>
                </c:pt>
                <c:pt idx="131" formatCode="0.0">
                  <c:v>0.15</c:v>
                </c:pt>
                <c:pt idx="132" formatCode="0.0">
                  <c:v>0.89</c:v>
                </c:pt>
                <c:pt idx="133" formatCode="0.0">
                  <c:v>0.09</c:v>
                </c:pt>
                <c:pt idx="134" formatCode="0.0">
                  <c:v>0.31</c:v>
                </c:pt>
                <c:pt idx="135">
                  <c:v>0.9</c:v>
                </c:pt>
                <c:pt idx="136">
                  <c:v>0.09</c:v>
                </c:pt>
                <c:pt idx="137">
                  <c:v>0.21</c:v>
                </c:pt>
                <c:pt idx="138">
                  <c:v>0.18</c:v>
                </c:pt>
                <c:pt idx="139">
                  <c:v>0.28999999999999998</c:v>
                </c:pt>
                <c:pt idx="140" formatCode="0.0">
                  <c:v>-0.09</c:v>
                </c:pt>
                <c:pt idx="141" formatCode="0.0">
                  <c:v>0.35</c:v>
                </c:pt>
                <c:pt idx="142" formatCode="0.0">
                  <c:v>-0.04</c:v>
                </c:pt>
                <c:pt idx="143" formatCode="0.0">
                  <c:v>-0.66</c:v>
                </c:pt>
                <c:pt idx="144">
                  <c:v>-0.5</c:v>
                </c:pt>
                <c:pt idx="145">
                  <c:v>0.37</c:v>
                </c:pt>
                <c:pt idx="146">
                  <c:v>0.15</c:v>
                </c:pt>
                <c:pt idx="147">
                  <c:v>1.87</c:v>
                </c:pt>
                <c:pt idx="148">
                  <c:v>1.1200000000000001</c:v>
                </c:pt>
                <c:pt idx="149">
                  <c:v>1.05</c:v>
                </c:pt>
                <c:pt idx="150">
                  <c:v>2.11</c:v>
                </c:pt>
                <c:pt idx="151">
                  <c:v>1.1000000000000001</c:v>
                </c:pt>
                <c:pt idx="152">
                  <c:v>0.5</c:v>
                </c:pt>
                <c:pt idx="153">
                  <c:v>1.1000000000000001</c:v>
                </c:pt>
                <c:pt idx="154">
                  <c:v>1.1599999999999999</c:v>
                </c:pt>
                <c:pt idx="155">
                  <c:v>1.72</c:v>
                </c:pt>
                <c:pt idx="156">
                  <c:v>1.6</c:v>
                </c:pt>
                <c:pt idx="157">
                  <c:v>1.03</c:v>
                </c:pt>
                <c:pt idx="158">
                  <c:v>1.42</c:v>
                </c:pt>
                <c:pt idx="159" formatCode="0.0">
                  <c:v>-0.49</c:v>
                </c:pt>
                <c:pt idx="160" formatCode="0.0">
                  <c:v>0.08</c:v>
                </c:pt>
                <c:pt idx="161" formatCode="0.0">
                  <c:v>-0.37</c:v>
                </c:pt>
                <c:pt idx="162" formatCode="0.0">
                  <c:v>-0.37</c:v>
                </c:pt>
                <c:pt idx="163" formatCode="0.0">
                  <c:v>-0.02</c:v>
                </c:pt>
                <c:pt idx="164" formatCode="0.0">
                  <c:v>-0.46</c:v>
                </c:pt>
                <c:pt idx="165" formatCode="0.0">
                  <c:v>-0.33</c:v>
                </c:pt>
                <c:pt idx="166" formatCode="0.0">
                  <c:v>-0.57999999999999996</c:v>
                </c:pt>
                <c:pt idx="167" formatCode="0.0">
                  <c:v>-0.82</c:v>
                </c:pt>
                <c:pt idx="168" formatCode="0.0">
                  <c:v>-1.31</c:v>
                </c:pt>
                <c:pt idx="169">
                  <c:v>-1.78</c:v>
                </c:pt>
                <c:pt idx="170">
                  <c:v>-1.87</c:v>
                </c:pt>
                <c:pt idx="171">
                  <c:v>-1.03</c:v>
                </c:pt>
                <c:pt idx="172">
                  <c:v>-1.18</c:v>
                </c:pt>
                <c:pt idx="173">
                  <c:v>1.54</c:v>
                </c:pt>
                <c:pt idx="174">
                  <c:v>1.84</c:v>
                </c:pt>
                <c:pt idx="175">
                  <c:v>2</c:v>
                </c:pt>
                <c:pt idx="176">
                  <c:v>3.7</c:v>
                </c:pt>
                <c:pt idx="177">
                  <c:v>4.53</c:v>
                </c:pt>
                <c:pt idx="178">
                  <c:v>6.02</c:v>
                </c:pt>
                <c:pt idx="179">
                  <c:v>6.84</c:v>
                </c:pt>
                <c:pt idx="180">
                  <c:v>7.38</c:v>
                </c:pt>
                <c:pt idx="181">
                  <c:v>8.07</c:v>
                </c:pt>
                <c:pt idx="182">
                  <c:v>8.35</c:v>
                </c:pt>
                <c:pt idx="183">
                  <c:v>7.34</c:v>
                </c:pt>
                <c:pt idx="184">
                  <c:v>7.64</c:v>
                </c:pt>
                <c:pt idx="185">
                  <c:v>5.76</c:v>
                </c:pt>
                <c:pt idx="186">
                  <c:v>4.59</c:v>
                </c:pt>
                <c:pt idx="187">
                  <c:v>4.79</c:v>
                </c:pt>
                <c:pt idx="188">
                  <c:v>3.92</c:v>
                </c:pt>
                <c:pt idx="189">
                  <c:v>1.9</c:v>
                </c:pt>
                <c:pt idx="190">
                  <c:v>1.33</c:v>
                </c:pt>
                <c:pt idx="191">
                  <c:v>0.78</c:v>
                </c:pt>
                <c:pt idx="192">
                  <c:v>0.69</c:v>
                </c:pt>
                <c:pt idx="193">
                  <c:v>0.56000000000000005</c:v>
                </c:pt>
                <c:pt idx="194">
                  <c:v>1.67</c:v>
                </c:pt>
                <c:pt idx="195">
                  <c:v>0.86</c:v>
                </c:pt>
                <c:pt idx="196">
                  <c:v>1.22</c:v>
                </c:pt>
                <c:pt idx="197">
                  <c:v>1.36</c:v>
                </c:pt>
                <c:pt idx="198">
                  <c:v>1.74</c:v>
                </c:pt>
                <c:pt idx="199">
                  <c:v>2.35</c:v>
                </c:pt>
                <c:pt idx="200">
                  <c:v>2.58</c:v>
                </c:pt>
                <c:pt idx="201">
                  <c:v>3.76</c:v>
                </c:pt>
                <c:pt idx="202">
                  <c:v>4.8</c:v>
                </c:pt>
                <c:pt idx="203">
                  <c:v>4.3600000000000003</c:v>
                </c:pt>
                <c:pt idx="204">
                  <c:v>3.1</c:v>
                </c:pt>
                <c:pt idx="205">
                  <c:v>2.5499999999999998</c:v>
                </c:pt>
                <c:pt idx="206">
                  <c:v>-0.23</c:v>
                </c:pt>
                <c:pt idx="207">
                  <c:v>0.18</c:v>
                </c:pt>
                <c:pt idx="208">
                  <c:v>-0.35</c:v>
                </c:pt>
                <c:pt idx="209">
                  <c:v>-0.87</c:v>
                </c:pt>
                <c:pt idx="210">
                  <c:v>-1.73</c:v>
                </c:pt>
                <c:pt idx="211">
                  <c:v>-2.68</c:v>
                </c:pt>
                <c:pt idx="212">
                  <c:v>-3.09</c:v>
                </c:pt>
                <c:pt idx="213">
                  <c:v>-3.85</c:v>
                </c:pt>
                <c:pt idx="214">
                  <c:v>-6.07</c:v>
                </c:pt>
                <c:pt idx="215">
                  <c:v>-6.6</c:v>
                </c:pt>
                <c:pt idx="216">
                  <c:v>-5.29</c:v>
                </c:pt>
                <c:pt idx="217">
                  <c:v>-4.7300000000000004</c:v>
                </c:pt>
                <c:pt idx="218">
                  <c:v>-3.65</c:v>
                </c:pt>
                <c:pt idx="219">
                  <c:v>-3.94</c:v>
                </c:pt>
                <c:pt idx="220">
                  <c:v>-3.74</c:v>
                </c:pt>
                <c:pt idx="221">
                  <c:v>-3.85</c:v>
                </c:pt>
                <c:pt idx="222">
                  <c:v>-3.31</c:v>
                </c:pt>
                <c:pt idx="223">
                  <c:v>-3.03</c:v>
                </c:pt>
                <c:pt idx="224">
                  <c:v>-3.33</c:v>
                </c:pt>
                <c:pt idx="225">
                  <c:v>-3.86</c:v>
                </c:pt>
                <c:pt idx="226">
                  <c:v>-3.42</c:v>
                </c:pt>
                <c:pt idx="227">
                  <c:v>-2.36</c:v>
                </c:pt>
                <c:pt idx="228">
                  <c:v>-3.06</c:v>
                </c:pt>
                <c:pt idx="229">
                  <c:v>-3.6</c:v>
                </c:pt>
                <c:pt idx="230">
                  <c:v>-2.2799999999999998</c:v>
                </c:pt>
                <c:pt idx="231">
                  <c:v>-2.06</c:v>
                </c:pt>
                <c:pt idx="232">
                  <c:v>-2.0699999999999998</c:v>
                </c:pt>
                <c:pt idx="233">
                  <c:v>-1.1499999999999999</c:v>
                </c:pt>
                <c:pt idx="234">
                  <c:v>-0.84</c:v>
                </c:pt>
                <c:pt idx="235">
                  <c:v>-1.42</c:v>
                </c:pt>
                <c:pt idx="236">
                  <c:v>0.26</c:v>
                </c:pt>
                <c:pt idx="237">
                  <c:v>0.68</c:v>
                </c:pt>
                <c:pt idx="239" formatCode="0.0">
                  <c:v>-1.99</c:v>
                </c:pt>
                <c:pt idx="240" formatCode="0.0">
                  <c:v>1.99</c:v>
                </c:pt>
                <c:pt idx="241" formatCode="0.0">
                  <c:v>2.58</c:v>
                </c:pt>
                <c:pt idx="242" formatCode="0.0">
                  <c:v>-2.13</c:v>
                </c:pt>
                <c:pt idx="243" formatCode="0.0">
                  <c:v>-5.23</c:v>
                </c:pt>
                <c:pt idx="244" formatCode="0.0">
                  <c:v>-2.33</c:v>
                </c:pt>
                <c:pt idx="245" formatCode="0.0">
                  <c:v>-0.62</c:v>
                </c:pt>
                <c:pt idx="246" formatCode="0.0">
                  <c:v>0.31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653-4DB8-B714-914D526BC7F9}"/>
            </c:ext>
          </c:extLst>
        </c:ser>
        <c:ser>
          <c:idx val="0"/>
          <c:order val="1"/>
          <c:tx>
            <c:v>Famiglie</c:v>
          </c:tx>
          <c:spPr>
            <a:ln w="25400">
              <a:solidFill>
                <a:srgbClr val="003A79"/>
              </a:solidFill>
              <a:prstDash val="solid"/>
            </a:ln>
          </c:spPr>
          <c:marker>
            <c:symbol val="none"/>
          </c:marker>
          <c:dLbls>
            <c:dLbl>
              <c:idx val="245"/>
              <c:layout>
                <c:manualLayout>
                  <c:x val="0"/>
                  <c:y val="-6.20189884219843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653-4DB8-B714-914D526BC7F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>
                    <a:solidFill>
                      <a:srgbClr val="003A79"/>
                    </a:solidFill>
                  </a:defRPr>
                </a:pPr>
                <a:endParaRPr lang="it-IT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'TSC40100'!$A$110:$A$360</c:f>
              <c:numCache>
                <c:formatCode>mmm\-yy</c:formatCode>
                <c:ptCount val="251"/>
                <c:pt idx="0">
                  <c:v>38656</c:v>
                </c:pt>
                <c:pt idx="1">
                  <c:v>38686</c:v>
                </c:pt>
                <c:pt idx="2">
                  <c:v>38717</c:v>
                </c:pt>
                <c:pt idx="3">
                  <c:v>38748</c:v>
                </c:pt>
                <c:pt idx="4">
                  <c:v>38776</c:v>
                </c:pt>
                <c:pt idx="5">
                  <c:v>38807</c:v>
                </c:pt>
                <c:pt idx="6">
                  <c:v>38837</c:v>
                </c:pt>
                <c:pt idx="7">
                  <c:v>38868</c:v>
                </c:pt>
                <c:pt idx="8">
                  <c:v>38898</c:v>
                </c:pt>
                <c:pt idx="9">
                  <c:v>38929</c:v>
                </c:pt>
                <c:pt idx="10">
                  <c:v>38960</c:v>
                </c:pt>
                <c:pt idx="11">
                  <c:v>38990</c:v>
                </c:pt>
                <c:pt idx="12">
                  <c:v>39021</c:v>
                </c:pt>
                <c:pt idx="13">
                  <c:v>39051</c:v>
                </c:pt>
                <c:pt idx="14">
                  <c:v>39082</c:v>
                </c:pt>
                <c:pt idx="15">
                  <c:v>39113</c:v>
                </c:pt>
                <c:pt idx="16">
                  <c:v>39141</c:v>
                </c:pt>
                <c:pt idx="17">
                  <c:v>39172</c:v>
                </c:pt>
                <c:pt idx="18">
                  <c:v>39202</c:v>
                </c:pt>
                <c:pt idx="19">
                  <c:v>39233</c:v>
                </c:pt>
                <c:pt idx="20">
                  <c:v>39263</c:v>
                </c:pt>
                <c:pt idx="21">
                  <c:v>39294</c:v>
                </c:pt>
                <c:pt idx="22">
                  <c:v>39325</c:v>
                </c:pt>
                <c:pt idx="23">
                  <c:v>39355</c:v>
                </c:pt>
                <c:pt idx="24">
                  <c:v>39386</c:v>
                </c:pt>
                <c:pt idx="25">
                  <c:v>39416</c:v>
                </c:pt>
                <c:pt idx="26">
                  <c:v>39447</c:v>
                </c:pt>
                <c:pt idx="27">
                  <c:v>39478</c:v>
                </c:pt>
                <c:pt idx="28">
                  <c:v>39507</c:v>
                </c:pt>
                <c:pt idx="29">
                  <c:v>39538</c:v>
                </c:pt>
                <c:pt idx="30">
                  <c:v>39568</c:v>
                </c:pt>
                <c:pt idx="31">
                  <c:v>39599</c:v>
                </c:pt>
                <c:pt idx="32">
                  <c:v>39629</c:v>
                </c:pt>
                <c:pt idx="33">
                  <c:v>39660</c:v>
                </c:pt>
                <c:pt idx="34">
                  <c:v>39691</c:v>
                </c:pt>
                <c:pt idx="35">
                  <c:v>39721</c:v>
                </c:pt>
                <c:pt idx="36">
                  <c:v>39752</c:v>
                </c:pt>
                <c:pt idx="37">
                  <c:v>39782</c:v>
                </c:pt>
                <c:pt idx="38">
                  <c:v>39813</c:v>
                </c:pt>
                <c:pt idx="39">
                  <c:v>39844</c:v>
                </c:pt>
                <c:pt idx="40">
                  <c:v>39872</c:v>
                </c:pt>
                <c:pt idx="41">
                  <c:v>39903</c:v>
                </c:pt>
                <c:pt idx="42">
                  <c:v>39933</c:v>
                </c:pt>
                <c:pt idx="43">
                  <c:v>39964</c:v>
                </c:pt>
                <c:pt idx="44">
                  <c:v>39994</c:v>
                </c:pt>
                <c:pt idx="45">
                  <c:v>40025</c:v>
                </c:pt>
                <c:pt idx="46">
                  <c:v>40056</c:v>
                </c:pt>
                <c:pt idx="47">
                  <c:v>40086</c:v>
                </c:pt>
                <c:pt idx="48">
                  <c:v>40117</c:v>
                </c:pt>
                <c:pt idx="49">
                  <c:v>40147</c:v>
                </c:pt>
                <c:pt idx="50">
                  <c:v>40178</c:v>
                </c:pt>
                <c:pt idx="51">
                  <c:v>40209</c:v>
                </c:pt>
                <c:pt idx="52">
                  <c:v>40237</c:v>
                </c:pt>
                <c:pt idx="53">
                  <c:v>40268</c:v>
                </c:pt>
                <c:pt idx="54">
                  <c:v>40298</c:v>
                </c:pt>
                <c:pt idx="55">
                  <c:v>40329</c:v>
                </c:pt>
                <c:pt idx="56">
                  <c:v>40359</c:v>
                </c:pt>
                <c:pt idx="57">
                  <c:v>40390</c:v>
                </c:pt>
                <c:pt idx="58">
                  <c:v>40421</c:v>
                </c:pt>
                <c:pt idx="59">
                  <c:v>40451</c:v>
                </c:pt>
                <c:pt idx="60">
                  <c:v>40482</c:v>
                </c:pt>
                <c:pt idx="61">
                  <c:v>40512</c:v>
                </c:pt>
                <c:pt idx="62">
                  <c:v>40543</c:v>
                </c:pt>
                <c:pt idx="63">
                  <c:v>40574</c:v>
                </c:pt>
                <c:pt idx="64">
                  <c:v>40602</c:v>
                </c:pt>
                <c:pt idx="65">
                  <c:v>40633</c:v>
                </c:pt>
                <c:pt idx="66">
                  <c:v>40663</c:v>
                </c:pt>
                <c:pt idx="67">
                  <c:v>40694</c:v>
                </c:pt>
                <c:pt idx="68">
                  <c:v>40724</c:v>
                </c:pt>
                <c:pt idx="69">
                  <c:v>40755</c:v>
                </c:pt>
                <c:pt idx="70">
                  <c:v>40786</c:v>
                </c:pt>
                <c:pt idx="71">
                  <c:v>40816</c:v>
                </c:pt>
                <c:pt idx="72">
                  <c:v>40847</c:v>
                </c:pt>
                <c:pt idx="73">
                  <c:v>40877</c:v>
                </c:pt>
                <c:pt idx="74">
                  <c:v>40908</c:v>
                </c:pt>
                <c:pt idx="75">
                  <c:v>40939</c:v>
                </c:pt>
                <c:pt idx="76">
                  <c:v>40968</c:v>
                </c:pt>
                <c:pt idx="77">
                  <c:v>40999</c:v>
                </c:pt>
                <c:pt idx="78">
                  <c:v>41029</c:v>
                </c:pt>
                <c:pt idx="79">
                  <c:v>41060</c:v>
                </c:pt>
                <c:pt idx="80">
                  <c:v>41090</c:v>
                </c:pt>
                <c:pt idx="81">
                  <c:v>41121</c:v>
                </c:pt>
                <c:pt idx="82">
                  <c:v>41152</c:v>
                </c:pt>
                <c:pt idx="83">
                  <c:v>41182</c:v>
                </c:pt>
                <c:pt idx="84">
                  <c:v>41213</c:v>
                </c:pt>
                <c:pt idx="85">
                  <c:v>41243</c:v>
                </c:pt>
                <c:pt idx="86">
                  <c:v>41274</c:v>
                </c:pt>
                <c:pt idx="87">
                  <c:v>41305</c:v>
                </c:pt>
                <c:pt idx="88">
                  <c:v>41333</c:v>
                </c:pt>
                <c:pt idx="89">
                  <c:v>41364</c:v>
                </c:pt>
                <c:pt idx="90">
                  <c:v>41394</c:v>
                </c:pt>
                <c:pt idx="91">
                  <c:v>41425</c:v>
                </c:pt>
                <c:pt idx="92">
                  <c:v>41455</c:v>
                </c:pt>
                <c:pt idx="93">
                  <c:v>41486</c:v>
                </c:pt>
                <c:pt idx="94">
                  <c:v>41517</c:v>
                </c:pt>
                <c:pt idx="95">
                  <c:v>41547</c:v>
                </c:pt>
                <c:pt idx="96">
                  <c:v>41578</c:v>
                </c:pt>
                <c:pt idx="97">
                  <c:v>41608</c:v>
                </c:pt>
                <c:pt idx="98">
                  <c:v>41639</c:v>
                </c:pt>
                <c:pt idx="99">
                  <c:v>41670</c:v>
                </c:pt>
                <c:pt idx="100">
                  <c:v>41698</c:v>
                </c:pt>
                <c:pt idx="101">
                  <c:v>41729</c:v>
                </c:pt>
                <c:pt idx="102">
                  <c:v>41759</c:v>
                </c:pt>
                <c:pt idx="103">
                  <c:v>41790</c:v>
                </c:pt>
                <c:pt idx="104">
                  <c:v>41820</c:v>
                </c:pt>
                <c:pt idx="105">
                  <c:v>41851</c:v>
                </c:pt>
                <c:pt idx="106">
                  <c:v>41882</c:v>
                </c:pt>
                <c:pt idx="107">
                  <c:v>41912</c:v>
                </c:pt>
                <c:pt idx="108">
                  <c:v>41943</c:v>
                </c:pt>
                <c:pt idx="109">
                  <c:v>41973</c:v>
                </c:pt>
                <c:pt idx="110">
                  <c:v>42004</c:v>
                </c:pt>
                <c:pt idx="111">
                  <c:v>42035</c:v>
                </c:pt>
                <c:pt idx="112">
                  <c:v>42063</c:v>
                </c:pt>
                <c:pt idx="113">
                  <c:v>42094</c:v>
                </c:pt>
                <c:pt idx="114">
                  <c:v>42124</c:v>
                </c:pt>
                <c:pt idx="115">
                  <c:v>42155</c:v>
                </c:pt>
                <c:pt idx="116">
                  <c:v>42156</c:v>
                </c:pt>
                <c:pt idx="117">
                  <c:v>42186</c:v>
                </c:pt>
                <c:pt idx="118">
                  <c:v>42217</c:v>
                </c:pt>
                <c:pt idx="119">
                  <c:v>42248</c:v>
                </c:pt>
                <c:pt idx="120">
                  <c:v>42278</c:v>
                </c:pt>
                <c:pt idx="121">
                  <c:v>42309</c:v>
                </c:pt>
                <c:pt idx="122">
                  <c:v>42339</c:v>
                </c:pt>
                <c:pt idx="123">
                  <c:v>42370</c:v>
                </c:pt>
                <c:pt idx="124">
                  <c:v>42401</c:v>
                </c:pt>
                <c:pt idx="125">
                  <c:v>42430</c:v>
                </c:pt>
                <c:pt idx="126">
                  <c:v>42461</c:v>
                </c:pt>
                <c:pt idx="127">
                  <c:v>42491</c:v>
                </c:pt>
                <c:pt idx="128">
                  <c:v>42522</c:v>
                </c:pt>
                <c:pt idx="129">
                  <c:v>42552</c:v>
                </c:pt>
                <c:pt idx="130">
                  <c:v>42583</c:v>
                </c:pt>
                <c:pt idx="131">
                  <c:v>42614</c:v>
                </c:pt>
                <c:pt idx="132">
                  <c:v>42644</c:v>
                </c:pt>
                <c:pt idx="133">
                  <c:v>42675</c:v>
                </c:pt>
                <c:pt idx="134">
                  <c:v>42705</c:v>
                </c:pt>
                <c:pt idx="135">
                  <c:v>42736</c:v>
                </c:pt>
                <c:pt idx="136">
                  <c:v>42767</c:v>
                </c:pt>
                <c:pt idx="137">
                  <c:v>42795</c:v>
                </c:pt>
                <c:pt idx="138">
                  <c:v>42826</c:v>
                </c:pt>
                <c:pt idx="139">
                  <c:v>42856</c:v>
                </c:pt>
                <c:pt idx="140">
                  <c:v>42887</c:v>
                </c:pt>
                <c:pt idx="141">
                  <c:v>42917</c:v>
                </c:pt>
                <c:pt idx="142">
                  <c:v>42948</c:v>
                </c:pt>
                <c:pt idx="143">
                  <c:v>42979</c:v>
                </c:pt>
                <c:pt idx="144">
                  <c:v>43009</c:v>
                </c:pt>
                <c:pt idx="145">
                  <c:v>43040</c:v>
                </c:pt>
                <c:pt idx="146">
                  <c:v>43070</c:v>
                </c:pt>
                <c:pt idx="147">
                  <c:v>43101</c:v>
                </c:pt>
                <c:pt idx="148">
                  <c:v>43132</c:v>
                </c:pt>
                <c:pt idx="149">
                  <c:v>43160</c:v>
                </c:pt>
                <c:pt idx="150">
                  <c:v>43191</c:v>
                </c:pt>
                <c:pt idx="151">
                  <c:v>43221</c:v>
                </c:pt>
                <c:pt idx="152">
                  <c:v>43252</c:v>
                </c:pt>
                <c:pt idx="153">
                  <c:v>43282</c:v>
                </c:pt>
                <c:pt idx="154">
                  <c:v>43313</c:v>
                </c:pt>
                <c:pt idx="155">
                  <c:v>43344</c:v>
                </c:pt>
                <c:pt idx="156">
                  <c:v>43374</c:v>
                </c:pt>
                <c:pt idx="157">
                  <c:v>43405</c:v>
                </c:pt>
                <c:pt idx="158">
                  <c:v>43435</c:v>
                </c:pt>
                <c:pt idx="159">
                  <c:v>43466</c:v>
                </c:pt>
                <c:pt idx="160">
                  <c:v>43497</c:v>
                </c:pt>
                <c:pt idx="161">
                  <c:v>43525</c:v>
                </c:pt>
                <c:pt idx="162">
                  <c:v>43556</c:v>
                </c:pt>
                <c:pt idx="163">
                  <c:v>43586</c:v>
                </c:pt>
                <c:pt idx="164">
                  <c:v>43617</c:v>
                </c:pt>
                <c:pt idx="165">
                  <c:v>43647</c:v>
                </c:pt>
                <c:pt idx="166">
                  <c:v>43678</c:v>
                </c:pt>
                <c:pt idx="167">
                  <c:v>43709</c:v>
                </c:pt>
                <c:pt idx="168">
                  <c:v>43739</c:v>
                </c:pt>
                <c:pt idx="169">
                  <c:v>43770</c:v>
                </c:pt>
                <c:pt idx="170">
                  <c:v>43800</c:v>
                </c:pt>
                <c:pt idx="171">
                  <c:v>43831</c:v>
                </c:pt>
                <c:pt idx="172">
                  <c:v>43862</c:v>
                </c:pt>
                <c:pt idx="173">
                  <c:v>43891</c:v>
                </c:pt>
                <c:pt idx="174">
                  <c:v>43922</c:v>
                </c:pt>
                <c:pt idx="175">
                  <c:v>43952</c:v>
                </c:pt>
                <c:pt idx="176">
                  <c:v>43983</c:v>
                </c:pt>
                <c:pt idx="177">
                  <c:v>44013</c:v>
                </c:pt>
                <c:pt idx="178">
                  <c:v>44044</c:v>
                </c:pt>
                <c:pt idx="179">
                  <c:v>44075</c:v>
                </c:pt>
                <c:pt idx="180">
                  <c:v>44105</c:v>
                </c:pt>
                <c:pt idx="181">
                  <c:v>44136</c:v>
                </c:pt>
                <c:pt idx="182">
                  <c:v>44166</c:v>
                </c:pt>
                <c:pt idx="183">
                  <c:v>44227</c:v>
                </c:pt>
                <c:pt idx="184">
                  <c:v>44255</c:v>
                </c:pt>
                <c:pt idx="185">
                  <c:v>44286</c:v>
                </c:pt>
                <c:pt idx="186">
                  <c:v>44316</c:v>
                </c:pt>
                <c:pt idx="187">
                  <c:v>44347</c:v>
                </c:pt>
                <c:pt idx="188">
                  <c:v>44377</c:v>
                </c:pt>
                <c:pt idx="189">
                  <c:v>44408</c:v>
                </c:pt>
                <c:pt idx="190">
                  <c:v>44439</c:v>
                </c:pt>
                <c:pt idx="191">
                  <c:v>44469</c:v>
                </c:pt>
                <c:pt idx="192">
                  <c:v>44500</c:v>
                </c:pt>
                <c:pt idx="193">
                  <c:v>44530</c:v>
                </c:pt>
                <c:pt idx="194">
                  <c:v>44561</c:v>
                </c:pt>
                <c:pt idx="195">
                  <c:v>44592</c:v>
                </c:pt>
                <c:pt idx="196">
                  <c:v>44620</c:v>
                </c:pt>
                <c:pt idx="197">
                  <c:v>44651</c:v>
                </c:pt>
                <c:pt idx="198">
                  <c:v>44681</c:v>
                </c:pt>
                <c:pt idx="199">
                  <c:v>44712</c:v>
                </c:pt>
                <c:pt idx="200">
                  <c:v>44742</c:v>
                </c:pt>
                <c:pt idx="201">
                  <c:v>44773</c:v>
                </c:pt>
                <c:pt idx="202">
                  <c:v>44804</c:v>
                </c:pt>
                <c:pt idx="203">
                  <c:v>44834</c:v>
                </c:pt>
                <c:pt idx="204">
                  <c:v>44865</c:v>
                </c:pt>
                <c:pt idx="205">
                  <c:v>44895</c:v>
                </c:pt>
                <c:pt idx="206">
                  <c:v>44926</c:v>
                </c:pt>
                <c:pt idx="207">
                  <c:v>44957</c:v>
                </c:pt>
                <c:pt idx="208">
                  <c:v>44985</c:v>
                </c:pt>
                <c:pt idx="209">
                  <c:v>45016</c:v>
                </c:pt>
                <c:pt idx="210">
                  <c:v>45046</c:v>
                </c:pt>
                <c:pt idx="211">
                  <c:v>45077</c:v>
                </c:pt>
                <c:pt idx="212">
                  <c:v>45107</c:v>
                </c:pt>
                <c:pt idx="213">
                  <c:v>45138</c:v>
                </c:pt>
                <c:pt idx="214">
                  <c:v>45169</c:v>
                </c:pt>
                <c:pt idx="215">
                  <c:v>45199</c:v>
                </c:pt>
                <c:pt idx="216">
                  <c:v>45230</c:v>
                </c:pt>
                <c:pt idx="217">
                  <c:v>45260</c:v>
                </c:pt>
                <c:pt idx="218">
                  <c:v>45291</c:v>
                </c:pt>
                <c:pt idx="219">
                  <c:v>45322</c:v>
                </c:pt>
                <c:pt idx="220">
                  <c:v>45351</c:v>
                </c:pt>
                <c:pt idx="221">
                  <c:v>45382</c:v>
                </c:pt>
                <c:pt idx="222">
                  <c:v>45412</c:v>
                </c:pt>
                <c:pt idx="223">
                  <c:v>45443</c:v>
                </c:pt>
                <c:pt idx="224">
                  <c:v>45473</c:v>
                </c:pt>
                <c:pt idx="225">
                  <c:v>45504</c:v>
                </c:pt>
                <c:pt idx="226">
                  <c:v>45535</c:v>
                </c:pt>
                <c:pt idx="227">
                  <c:v>45565</c:v>
                </c:pt>
                <c:pt idx="228">
                  <c:v>45596</c:v>
                </c:pt>
                <c:pt idx="229">
                  <c:v>45626</c:v>
                </c:pt>
                <c:pt idx="230">
                  <c:v>45657</c:v>
                </c:pt>
                <c:pt idx="231">
                  <c:v>45688</c:v>
                </c:pt>
                <c:pt idx="232">
                  <c:v>45716</c:v>
                </c:pt>
                <c:pt idx="233">
                  <c:v>45747</c:v>
                </c:pt>
                <c:pt idx="234">
                  <c:v>45777</c:v>
                </c:pt>
                <c:pt idx="235">
                  <c:v>45808</c:v>
                </c:pt>
                <c:pt idx="236">
                  <c:v>45838</c:v>
                </c:pt>
                <c:pt idx="237">
                  <c:v>45869</c:v>
                </c:pt>
                <c:pt idx="239" formatCode="[$-410]mmm\-yy;@">
                  <c:v>40178</c:v>
                </c:pt>
                <c:pt idx="240" formatCode="[$-410]mmm\-yy;@">
                  <c:v>40543</c:v>
                </c:pt>
                <c:pt idx="241" formatCode="[$-410]mmm\-yy;@">
                  <c:v>40908</c:v>
                </c:pt>
                <c:pt idx="242" formatCode="[$-410]mmm\-yy;@">
                  <c:v>41274</c:v>
                </c:pt>
                <c:pt idx="243" formatCode="[$-410]mmm\-yy;@">
                  <c:v>41639</c:v>
                </c:pt>
                <c:pt idx="244" formatCode="[$-410]mmm\-yy;@">
                  <c:v>42004</c:v>
                </c:pt>
                <c:pt idx="245" formatCode="[$-410]mmm\-yy;@">
                  <c:v>42339</c:v>
                </c:pt>
                <c:pt idx="246" formatCode="[$-410]mmm\-yy;@">
                  <c:v>42705</c:v>
                </c:pt>
              </c:numCache>
            </c:numRef>
          </c:cat>
          <c:val>
            <c:numRef>
              <c:f>'TSC40100'!$G$110:$G$360</c:f>
              <c:numCache>
                <c:formatCode>0.00</c:formatCode>
                <c:ptCount val="251"/>
                <c:pt idx="0">
                  <c:v>13.49</c:v>
                </c:pt>
                <c:pt idx="1">
                  <c:v>13.58</c:v>
                </c:pt>
                <c:pt idx="2">
                  <c:v>14.33</c:v>
                </c:pt>
                <c:pt idx="3">
                  <c:v>14.41</c:v>
                </c:pt>
                <c:pt idx="4">
                  <c:v>14.36</c:v>
                </c:pt>
                <c:pt idx="5">
                  <c:v>14.56</c:v>
                </c:pt>
                <c:pt idx="6">
                  <c:v>14.57</c:v>
                </c:pt>
                <c:pt idx="7">
                  <c:v>14.48</c:v>
                </c:pt>
                <c:pt idx="8">
                  <c:v>13.9</c:v>
                </c:pt>
                <c:pt idx="9">
                  <c:v>13.76</c:v>
                </c:pt>
                <c:pt idx="10">
                  <c:v>13.66</c:v>
                </c:pt>
                <c:pt idx="11">
                  <c:v>13.44</c:v>
                </c:pt>
                <c:pt idx="12">
                  <c:v>13.44</c:v>
                </c:pt>
                <c:pt idx="13">
                  <c:v>13.18</c:v>
                </c:pt>
                <c:pt idx="14">
                  <c:v>12.1</c:v>
                </c:pt>
                <c:pt idx="15">
                  <c:v>11.91</c:v>
                </c:pt>
                <c:pt idx="16">
                  <c:v>11.81</c:v>
                </c:pt>
                <c:pt idx="17">
                  <c:v>11.49</c:v>
                </c:pt>
                <c:pt idx="18">
                  <c:v>11.49</c:v>
                </c:pt>
                <c:pt idx="19">
                  <c:v>11.22</c:v>
                </c:pt>
                <c:pt idx="20">
                  <c:v>11.21</c:v>
                </c:pt>
                <c:pt idx="21">
                  <c:v>11.11</c:v>
                </c:pt>
                <c:pt idx="22">
                  <c:v>11.24</c:v>
                </c:pt>
                <c:pt idx="23">
                  <c:v>11.1</c:v>
                </c:pt>
                <c:pt idx="24">
                  <c:v>11.04</c:v>
                </c:pt>
                <c:pt idx="25">
                  <c:v>10.65</c:v>
                </c:pt>
                <c:pt idx="26">
                  <c:v>10.37</c:v>
                </c:pt>
                <c:pt idx="27">
                  <c:v>10.09</c:v>
                </c:pt>
                <c:pt idx="28">
                  <c:v>9.6999999999999993</c:v>
                </c:pt>
                <c:pt idx="29">
                  <c:v>9.08</c:v>
                </c:pt>
                <c:pt idx="30">
                  <c:v>8.9600000000000009</c:v>
                </c:pt>
                <c:pt idx="31">
                  <c:v>8.4700000000000006</c:v>
                </c:pt>
                <c:pt idx="32">
                  <c:v>8.15</c:v>
                </c:pt>
                <c:pt idx="33">
                  <c:v>7.68</c:v>
                </c:pt>
                <c:pt idx="34">
                  <c:v>7.31</c:v>
                </c:pt>
                <c:pt idx="35">
                  <c:v>7</c:v>
                </c:pt>
                <c:pt idx="36">
                  <c:v>6.39</c:v>
                </c:pt>
                <c:pt idx="37">
                  <c:v>5.93</c:v>
                </c:pt>
                <c:pt idx="38">
                  <c:v>5.79</c:v>
                </c:pt>
                <c:pt idx="39">
                  <c:v>5.41</c:v>
                </c:pt>
                <c:pt idx="40">
                  <c:v>5.09</c:v>
                </c:pt>
                <c:pt idx="41">
                  <c:v>4.92</c:v>
                </c:pt>
                <c:pt idx="42">
                  <c:v>4.47</c:v>
                </c:pt>
                <c:pt idx="43">
                  <c:v>4.1500000000000004</c:v>
                </c:pt>
                <c:pt idx="44">
                  <c:v>3.89</c:v>
                </c:pt>
                <c:pt idx="45">
                  <c:v>3.61</c:v>
                </c:pt>
                <c:pt idx="46">
                  <c:v>3.51</c:v>
                </c:pt>
                <c:pt idx="47">
                  <c:v>3.59</c:v>
                </c:pt>
                <c:pt idx="48">
                  <c:v>3.59</c:v>
                </c:pt>
                <c:pt idx="49">
                  <c:v>3.71</c:v>
                </c:pt>
                <c:pt idx="50">
                  <c:v>3.52</c:v>
                </c:pt>
                <c:pt idx="51">
                  <c:v>3.85</c:v>
                </c:pt>
                <c:pt idx="52">
                  <c:v>3.94</c:v>
                </c:pt>
                <c:pt idx="53">
                  <c:v>4.09</c:v>
                </c:pt>
                <c:pt idx="54">
                  <c:v>3.97</c:v>
                </c:pt>
                <c:pt idx="55">
                  <c:v>4.26</c:v>
                </c:pt>
                <c:pt idx="56">
                  <c:v>4.26</c:v>
                </c:pt>
                <c:pt idx="57">
                  <c:v>4.4400000000000004</c:v>
                </c:pt>
                <c:pt idx="58">
                  <c:v>4.74</c:v>
                </c:pt>
                <c:pt idx="59">
                  <c:v>4.72</c:v>
                </c:pt>
                <c:pt idx="60">
                  <c:v>4.7699999999999996</c:v>
                </c:pt>
                <c:pt idx="61">
                  <c:v>5</c:v>
                </c:pt>
                <c:pt idx="62">
                  <c:v>4.93</c:v>
                </c:pt>
                <c:pt idx="63">
                  <c:v>4.95</c:v>
                </c:pt>
                <c:pt idx="64">
                  <c:v>5.03</c:v>
                </c:pt>
                <c:pt idx="65">
                  <c:v>5.07</c:v>
                </c:pt>
                <c:pt idx="66">
                  <c:v>5.27</c:v>
                </c:pt>
                <c:pt idx="67">
                  <c:v>5.21</c:v>
                </c:pt>
                <c:pt idx="68">
                  <c:v>5.01</c:v>
                </c:pt>
                <c:pt idx="69">
                  <c:v>4.71</c:v>
                </c:pt>
                <c:pt idx="70">
                  <c:v>4.67</c:v>
                </c:pt>
                <c:pt idx="71">
                  <c:v>4.49</c:v>
                </c:pt>
                <c:pt idx="72">
                  <c:v>4.32</c:v>
                </c:pt>
                <c:pt idx="73">
                  <c:v>3.85</c:v>
                </c:pt>
                <c:pt idx="74">
                  <c:v>3.45</c:v>
                </c:pt>
                <c:pt idx="75">
                  <c:v>3.15</c:v>
                </c:pt>
                <c:pt idx="76">
                  <c:v>2.68</c:v>
                </c:pt>
                <c:pt idx="77">
                  <c:v>2.1800000000000002</c:v>
                </c:pt>
                <c:pt idx="78">
                  <c:v>1.76</c:v>
                </c:pt>
                <c:pt idx="79">
                  <c:v>1.29</c:v>
                </c:pt>
                <c:pt idx="80">
                  <c:v>0.82</c:v>
                </c:pt>
                <c:pt idx="81">
                  <c:v>0.63</c:v>
                </c:pt>
                <c:pt idx="82">
                  <c:v>0.38</c:v>
                </c:pt>
                <c:pt idx="83">
                  <c:v>0.01</c:v>
                </c:pt>
                <c:pt idx="84">
                  <c:v>-0.12</c:v>
                </c:pt>
                <c:pt idx="85">
                  <c:v>-0.35</c:v>
                </c:pt>
                <c:pt idx="86">
                  <c:v>-0.53</c:v>
                </c:pt>
                <c:pt idx="87">
                  <c:v>-0.66</c:v>
                </c:pt>
                <c:pt idx="88">
                  <c:v>-0.72</c:v>
                </c:pt>
                <c:pt idx="89">
                  <c:v>-0.82</c:v>
                </c:pt>
                <c:pt idx="90">
                  <c:v>-0.82</c:v>
                </c:pt>
                <c:pt idx="91">
                  <c:v>-0.99</c:v>
                </c:pt>
                <c:pt idx="92">
                  <c:v>-1</c:v>
                </c:pt>
                <c:pt idx="93">
                  <c:v>-1.1000000000000001</c:v>
                </c:pt>
                <c:pt idx="94">
                  <c:v>-1.18</c:v>
                </c:pt>
                <c:pt idx="95">
                  <c:v>-1.1000000000000001</c:v>
                </c:pt>
                <c:pt idx="96">
                  <c:v>-1.26</c:v>
                </c:pt>
                <c:pt idx="97">
                  <c:v>-1.53</c:v>
                </c:pt>
                <c:pt idx="98">
                  <c:v>-1.28</c:v>
                </c:pt>
                <c:pt idx="99">
                  <c:v>-1.27</c:v>
                </c:pt>
                <c:pt idx="100">
                  <c:v>-1.21</c:v>
                </c:pt>
                <c:pt idx="101">
                  <c:v>-1.0900000000000001</c:v>
                </c:pt>
                <c:pt idx="102">
                  <c:v>-1.07</c:v>
                </c:pt>
                <c:pt idx="103">
                  <c:v>-1</c:v>
                </c:pt>
                <c:pt idx="104">
                  <c:v>-0.89</c:v>
                </c:pt>
                <c:pt idx="105">
                  <c:v>-0.84</c:v>
                </c:pt>
                <c:pt idx="106">
                  <c:v>-0.84</c:v>
                </c:pt>
                <c:pt idx="107">
                  <c:v>-0.75</c:v>
                </c:pt>
                <c:pt idx="108">
                  <c:v>-0.7</c:v>
                </c:pt>
                <c:pt idx="109">
                  <c:v>-0.6</c:v>
                </c:pt>
                <c:pt idx="110">
                  <c:v>-0.55000000000000004</c:v>
                </c:pt>
                <c:pt idx="111">
                  <c:v>-0.59</c:v>
                </c:pt>
                <c:pt idx="112">
                  <c:v>-0.55000000000000004</c:v>
                </c:pt>
                <c:pt idx="113">
                  <c:v>-0.38</c:v>
                </c:pt>
                <c:pt idx="114">
                  <c:v>-0.27</c:v>
                </c:pt>
                <c:pt idx="115">
                  <c:v>-0.19</c:v>
                </c:pt>
                <c:pt idx="116">
                  <c:v>0.02</c:v>
                </c:pt>
                <c:pt idx="117">
                  <c:v>0.18</c:v>
                </c:pt>
                <c:pt idx="118">
                  <c:v>0.25</c:v>
                </c:pt>
                <c:pt idx="119">
                  <c:v>0.35</c:v>
                </c:pt>
                <c:pt idx="120">
                  <c:v>0.5</c:v>
                </c:pt>
                <c:pt idx="121">
                  <c:v>0.8</c:v>
                </c:pt>
                <c:pt idx="122">
                  <c:v>0.72</c:v>
                </c:pt>
                <c:pt idx="123">
                  <c:v>0.81</c:v>
                </c:pt>
                <c:pt idx="124">
                  <c:v>1.02</c:v>
                </c:pt>
                <c:pt idx="125">
                  <c:v>1.1000000000000001</c:v>
                </c:pt>
                <c:pt idx="126">
                  <c:v>1.1399999999999999</c:v>
                </c:pt>
                <c:pt idx="127">
                  <c:v>1.46</c:v>
                </c:pt>
                <c:pt idx="128">
                  <c:v>1.48</c:v>
                </c:pt>
                <c:pt idx="129">
                  <c:v>1.48</c:v>
                </c:pt>
                <c:pt idx="130">
                  <c:v>1.61</c:v>
                </c:pt>
                <c:pt idx="131">
                  <c:v>1.67</c:v>
                </c:pt>
                <c:pt idx="132">
                  <c:v>1.73</c:v>
                </c:pt>
                <c:pt idx="133">
                  <c:v>1.83</c:v>
                </c:pt>
                <c:pt idx="134">
                  <c:v>1.88</c:v>
                </c:pt>
                <c:pt idx="135">
                  <c:v>2.16</c:v>
                </c:pt>
                <c:pt idx="136">
                  <c:v>2.19</c:v>
                </c:pt>
                <c:pt idx="137">
                  <c:v>2.35</c:v>
                </c:pt>
                <c:pt idx="138">
                  <c:v>2.35</c:v>
                </c:pt>
                <c:pt idx="139">
                  <c:v>2.4700000000000002</c:v>
                </c:pt>
                <c:pt idx="140">
                  <c:v>2.57</c:v>
                </c:pt>
                <c:pt idx="141">
                  <c:v>2.69</c:v>
                </c:pt>
                <c:pt idx="142">
                  <c:v>2.7</c:v>
                </c:pt>
                <c:pt idx="143">
                  <c:v>2.64</c:v>
                </c:pt>
                <c:pt idx="144">
                  <c:v>2.77</c:v>
                </c:pt>
                <c:pt idx="145">
                  <c:v>2.84</c:v>
                </c:pt>
                <c:pt idx="146">
                  <c:v>2.77</c:v>
                </c:pt>
                <c:pt idx="147">
                  <c:v>2.78</c:v>
                </c:pt>
                <c:pt idx="148">
                  <c:v>2.76</c:v>
                </c:pt>
                <c:pt idx="149">
                  <c:v>2.79</c:v>
                </c:pt>
                <c:pt idx="150">
                  <c:v>2.87</c:v>
                </c:pt>
                <c:pt idx="151">
                  <c:v>2.78</c:v>
                </c:pt>
                <c:pt idx="152">
                  <c:v>2.76</c:v>
                </c:pt>
                <c:pt idx="153">
                  <c:v>2.9</c:v>
                </c:pt>
                <c:pt idx="154">
                  <c:v>2.84</c:v>
                </c:pt>
                <c:pt idx="155">
                  <c:v>2.76</c:v>
                </c:pt>
                <c:pt idx="156">
                  <c:v>2.85</c:v>
                </c:pt>
                <c:pt idx="157">
                  <c:v>2.74</c:v>
                </c:pt>
                <c:pt idx="158">
                  <c:v>2.77</c:v>
                </c:pt>
                <c:pt idx="159">
                  <c:v>2.74</c:v>
                </c:pt>
                <c:pt idx="160">
                  <c:v>2.76</c:v>
                </c:pt>
                <c:pt idx="161">
                  <c:v>2.7</c:v>
                </c:pt>
                <c:pt idx="162">
                  <c:v>2.71</c:v>
                </c:pt>
                <c:pt idx="163" formatCode="0.0">
                  <c:v>2.68</c:v>
                </c:pt>
                <c:pt idx="164" formatCode="0.0">
                  <c:v>2.5299999999999998</c:v>
                </c:pt>
                <c:pt idx="165" formatCode="0.0">
                  <c:v>2.4900000000000002</c:v>
                </c:pt>
                <c:pt idx="166" formatCode="0.0">
                  <c:v>2.4300000000000002</c:v>
                </c:pt>
                <c:pt idx="167" formatCode="0.0">
                  <c:v>2.5099999999999998</c:v>
                </c:pt>
                <c:pt idx="168" formatCode="0.0">
                  <c:v>2.4500000000000002</c:v>
                </c:pt>
                <c:pt idx="169">
                  <c:v>2.38</c:v>
                </c:pt>
                <c:pt idx="170">
                  <c:v>2.57</c:v>
                </c:pt>
                <c:pt idx="171">
                  <c:v>2.5499999999999998</c:v>
                </c:pt>
                <c:pt idx="172">
                  <c:v>2.5499999999999998</c:v>
                </c:pt>
                <c:pt idx="173">
                  <c:v>1.8</c:v>
                </c:pt>
                <c:pt idx="174">
                  <c:v>1.23</c:v>
                </c:pt>
                <c:pt idx="175">
                  <c:v>1.35</c:v>
                </c:pt>
                <c:pt idx="176">
                  <c:v>1.72</c:v>
                </c:pt>
                <c:pt idx="177">
                  <c:v>1.8</c:v>
                </c:pt>
                <c:pt idx="178">
                  <c:v>2</c:v>
                </c:pt>
                <c:pt idx="179">
                  <c:v>2.17</c:v>
                </c:pt>
                <c:pt idx="180">
                  <c:v>2.2000000000000002</c:v>
                </c:pt>
                <c:pt idx="181">
                  <c:v>2.29</c:v>
                </c:pt>
                <c:pt idx="182">
                  <c:v>2.33</c:v>
                </c:pt>
                <c:pt idx="183">
                  <c:v>2.23</c:v>
                </c:pt>
                <c:pt idx="184">
                  <c:v>2.4</c:v>
                </c:pt>
                <c:pt idx="185">
                  <c:v>3.24</c:v>
                </c:pt>
                <c:pt idx="186">
                  <c:v>4.03</c:v>
                </c:pt>
                <c:pt idx="187">
                  <c:v>3.95</c:v>
                </c:pt>
                <c:pt idx="188">
                  <c:v>3.84</c:v>
                </c:pt>
                <c:pt idx="189">
                  <c:v>3.8</c:v>
                </c:pt>
                <c:pt idx="190">
                  <c:v>3.67</c:v>
                </c:pt>
                <c:pt idx="191">
                  <c:v>3.62</c:v>
                </c:pt>
                <c:pt idx="192">
                  <c:v>3.57</c:v>
                </c:pt>
                <c:pt idx="193">
                  <c:v>3.7</c:v>
                </c:pt>
                <c:pt idx="194">
                  <c:v>3.73</c:v>
                </c:pt>
                <c:pt idx="195">
                  <c:v>3.71</c:v>
                </c:pt>
                <c:pt idx="196">
                  <c:v>3.79</c:v>
                </c:pt>
                <c:pt idx="197" formatCode="_(* #,##0.00_);_(* \(#,##0.00\);_(* &quot;-&quot;??_);_(@_)">
                  <c:v>3.93</c:v>
                </c:pt>
                <c:pt idx="198" formatCode="_(* #,##0.00_);_(* \(#,##0.00\);_(* &quot;-&quot;??_);_(@_)">
                  <c:v>3.8</c:v>
                </c:pt>
                <c:pt idx="199" formatCode="_(* #,##0.00_);_(* \(#,##0.00\);_(* &quot;-&quot;??_);_(@_)">
                  <c:v>3.93</c:v>
                </c:pt>
                <c:pt idx="200" formatCode="_(* #,##0.00_);_(* \(#,##0.00\);_(* &quot;-&quot;??_);_(@_)">
                  <c:v>4</c:v>
                </c:pt>
                <c:pt idx="201" formatCode="_(* #,##0.00_);_(* \(#,##0.00\);_(* &quot;-&quot;??_);_(@_)">
                  <c:v>3.91</c:v>
                </c:pt>
                <c:pt idx="202" formatCode="_(* #,##0.00_);_(* \(#,##0.00\);_(* &quot;-&quot;??_);_(@_)">
                  <c:v>4.03</c:v>
                </c:pt>
                <c:pt idx="203" formatCode="_(* #,##0.00_);_(* \(#,##0.00\);_(* &quot;-&quot;??_);_(@_)">
                  <c:v>4.07</c:v>
                </c:pt>
                <c:pt idx="204" formatCode="_(* #,##0.00_);_(* \(#,##0.00\);_(* &quot;-&quot;??_);_(@_)">
                  <c:v>3.9</c:v>
                </c:pt>
                <c:pt idx="205" formatCode="_(* #,##0.00_);_(* \(#,##0.00\);_(* &quot;-&quot;??_);_(@_)">
                  <c:v>3.69</c:v>
                </c:pt>
                <c:pt idx="206" formatCode="_(* #,##0.00_);_(* \(#,##0.00\);_(* &quot;-&quot;??_);_(@_)">
                  <c:v>3.29</c:v>
                </c:pt>
                <c:pt idx="207" formatCode="_(* #,##0.00_);_(* \(#,##0.00\);_(* &quot;-&quot;??_);_(@_)">
                  <c:v>3.05</c:v>
                </c:pt>
                <c:pt idx="208" formatCode="_(* #,##0.00_);_(* \(#,##0.00\);_(* &quot;-&quot;??_);_(@_)">
                  <c:v>2.5499999999999998</c:v>
                </c:pt>
                <c:pt idx="209" formatCode="_(* #,##0.00_);_(* \(#,##0.00\);_(* &quot;-&quot;??_);_(@_)">
                  <c:v>1.99</c:v>
                </c:pt>
                <c:pt idx="210" formatCode="_(* #,##0.00_);_(* \(#,##0.00\);_(* &quot;-&quot;??_);_(@_)">
                  <c:v>1.48</c:v>
                </c:pt>
                <c:pt idx="211" formatCode="_(* #,##0.00_);_(* \(#,##0.00\);_(* &quot;-&quot;??_);_(@_)">
                  <c:v>0.9</c:v>
                </c:pt>
                <c:pt idx="212" formatCode="_(* #,##0.00_);_(* \(#,##0.00\);_(* &quot;-&quot;??_);_(@_)">
                  <c:v>0.28999999999999998</c:v>
                </c:pt>
                <c:pt idx="213">
                  <c:v>-0.16</c:v>
                </c:pt>
                <c:pt idx="214">
                  <c:v>-0.5</c:v>
                </c:pt>
                <c:pt idx="215">
                  <c:v>-0.85</c:v>
                </c:pt>
                <c:pt idx="216">
                  <c:v>-1.01</c:v>
                </c:pt>
                <c:pt idx="217" formatCode="0.0000">
                  <c:v>-1.2</c:v>
                </c:pt>
                <c:pt idx="218" formatCode="0.0000">
                  <c:v>-1.32</c:v>
                </c:pt>
                <c:pt idx="219" formatCode="0.0000">
                  <c:v>-1.34</c:v>
                </c:pt>
                <c:pt idx="220" formatCode="0.0000">
                  <c:v>-1.41</c:v>
                </c:pt>
                <c:pt idx="221" formatCode="0.0000">
                  <c:v>-1.46</c:v>
                </c:pt>
                <c:pt idx="222" formatCode="0.0000">
                  <c:v>-1.3</c:v>
                </c:pt>
                <c:pt idx="223" formatCode="0.0000">
                  <c:v>-1.1100000000000001</c:v>
                </c:pt>
                <c:pt idx="224" formatCode="0.0000">
                  <c:v>-1.03</c:v>
                </c:pt>
                <c:pt idx="225" formatCode="0.0000">
                  <c:v>-0.67</c:v>
                </c:pt>
                <c:pt idx="226" formatCode="0.0000">
                  <c:v>-0.66</c:v>
                </c:pt>
                <c:pt idx="227" formatCode="0.0000">
                  <c:v>-0.46</c:v>
                </c:pt>
                <c:pt idx="228" formatCode="0.0000">
                  <c:v>-0.2</c:v>
                </c:pt>
                <c:pt idx="229">
                  <c:v>-0.09</c:v>
                </c:pt>
                <c:pt idx="230" formatCode="0.0000">
                  <c:v>0.19</c:v>
                </c:pt>
                <c:pt idx="231" formatCode="0.0000">
                  <c:v>0.43</c:v>
                </c:pt>
                <c:pt idx="232" formatCode="0.0000">
                  <c:v>0.72</c:v>
                </c:pt>
                <c:pt idx="233" formatCode="0.0000">
                  <c:v>1.08</c:v>
                </c:pt>
                <c:pt idx="234" formatCode="0.0000">
                  <c:v>1.35</c:v>
                </c:pt>
                <c:pt idx="235" formatCode="0.0000">
                  <c:v>1.5</c:v>
                </c:pt>
                <c:pt idx="236" formatCode="0.0000">
                  <c:v>1.78</c:v>
                </c:pt>
                <c:pt idx="237" formatCode="0.0000">
                  <c:v>1.97</c:v>
                </c:pt>
                <c:pt idx="239" formatCode="0.0">
                  <c:v>3.52</c:v>
                </c:pt>
                <c:pt idx="240" formatCode="0.0">
                  <c:v>4.93</c:v>
                </c:pt>
                <c:pt idx="241" formatCode="0.0">
                  <c:v>3.45</c:v>
                </c:pt>
                <c:pt idx="242" formatCode="0.0">
                  <c:v>-0.53</c:v>
                </c:pt>
                <c:pt idx="243" formatCode="0.0">
                  <c:v>-1.28</c:v>
                </c:pt>
                <c:pt idx="244" formatCode="0.0">
                  <c:v>-0.55000000000000004</c:v>
                </c:pt>
                <c:pt idx="245" formatCode="0.0">
                  <c:v>0.72</c:v>
                </c:pt>
                <c:pt idx="246" formatCode="0.0">
                  <c:v>1.88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0653-4DB8-B714-914D526BC7F9}"/>
            </c:ext>
          </c:extLst>
        </c:ser>
        <c:ser>
          <c:idx val="2"/>
          <c:order val="2"/>
          <c:tx>
            <c:v>Settore privato</c:v>
          </c:tx>
          <c:spPr>
            <a:ln w="25400">
              <a:solidFill>
                <a:srgbClr val="ECBD00"/>
              </a:solidFill>
            </a:ln>
          </c:spPr>
          <c:marker>
            <c:symbol val="none"/>
          </c:marker>
          <c:dLbls>
            <c:dLbl>
              <c:idx val="245"/>
              <c:layout>
                <c:manualLayout>
                  <c:x val="0"/>
                  <c:y val="-1.1758939880645218E-2"/>
                </c:manualLayout>
              </c:layout>
              <c:numFmt formatCode="#,##0.0" sourceLinked="0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b="1">
                      <a:solidFill>
                        <a:srgbClr val="ECBD00"/>
                      </a:solidFill>
                    </a:defRPr>
                  </a:pPr>
                  <a:endParaRPr lang="it-I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653-4DB8-B714-914D526BC7F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>
                    <a:solidFill>
                      <a:srgbClr val="ECBD00"/>
                    </a:solidFill>
                  </a:defRPr>
                </a:pPr>
                <a:endParaRPr lang="it-IT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'TSC40100'!$A$110:$A$360</c:f>
              <c:numCache>
                <c:formatCode>mmm\-yy</c:formatCode>
                <c:ptCount val="251"/>
                <c:pt idx="0">
                  <c:v>38656</c:v>
                </c:pt>
                <c:pt idx="1">
                  <c:v>38686</c:v>
                </c:pt>
                <c:pt idx="2">
                  <c:v>38717</c:v>
                </c:pt>
                <c:pt idx="3">
                  <c:v>38748</c:v>
                </c:pt>
                <c:pt idx="4">
                  <c:v>38776</c:v>
                </c:pt>
                <c:pt idx="5">
                  <c:v>38807</c:v>
                </c:pt>
                <c:pt idx="6">
                  <c:v>38837</c:v>
                </c:pt>
                <c:pt idx="7">
                  <c:v>38868</c:v>
                </c:pt>
                <c:pt idx="8">
                  <c:v>38898</c:v>
                </c:pt>
                <c:pt idx="9">
                  <c:v>38929</c:v>
                </c:pt>
                <c:pt idx="10">
                  <c:v>38960</c:v>
                </c:pt>
                <c:pt idx="11">
                  <c:v>38990</c:v>
                </c:pt>
                <c:pt idx="12">
                  <c:v>39021</c:v>
                </c:pt>
                <c:pt idx="13">
                  <c:v>39051</c:v>
                </c:pt>
                <c:pt idx="14">
                  <c:v>39082</c:v>
                </c:pt>
                <c:pt idx="15">
                  <c:v>39113</c:v>
                </c:pt>
                <c:pt idx="16">
                  <c:v>39141</c:v>
                </c:pt>
                <c:pt idx="17">
                  <c:v>39172</c:v>
                </c:pt>
                <c:pt idx="18">
                  <c:v>39202</c:v>
                </c:pt>
                <c:pt idx="19">
                  <c:v>39233</c:v>
                </c:pt>
                <c:pt idx="20">
                  <c:v>39263</c:v>
                </c:pt>
                <c:pt idx="21">
                  <c:v>39294</c:v>
                </c:pt>
                <c:pt idx="22">
                  <c:v>39325</c:v>
                </c:pt>
                <c:pt idx="23">
                  <c:v>39355</c:v>
                </c:pt>
                <c:pt idx="24">
                  <c:v>39386</c:v>
                </c:pt>
                <c:pt idx="25">
                  <c:v>39416</c:v>
                </c:pt>
                <c:pt idx="26">
                  <c:v>39447</c:v>
                </c:pt>
                <c:pt idx="27">
                  <c:v>39478</c:v>
                </c:pt>
                <c:pt idx="28">
                  <c:v>39507</c:v>
                </c:pt>
                <c:pt idx="29">
                  <c:v>39538</c:v>
                </c:pt>
                <c:pt idx="30">
                  <c:v>39568</c:v>
                </c:pt>
                <c:pt idx="31">
                  <c:v>39599</c:v>
                </c:pt>
                <c:pt idx="32">
                  <c:v>39629</c:v>
                </c:pt>
                <c:pt idx="33">
                  <c:v>39660</c:v>
                </c:pt>
                <c:pt idx="34">
                  <c:v>39691</c:v>
                </c:pt>
                <c:pt idx="35">
                  <c:v>39721</c:v>
                </c:pt>
                <c:pt idx="36">
                  <c:v>39752</c:v>
                </c:pt>
                <c:pt idx="37">
                  <c:v>39782</c:v>
                </c:pt>
                <c:pt idx="38">
                  <c:v>39813</c:v>
                </c:pt>
                <c:pt idx="39">
                  <c:v>39844</c:v>
                </c:pt>
                <c:pt idx="40">
                  <c:v>39872</c:v>
                </c:pt>
                <c:pt idx="41">
                  <c:v>39903</c:v>
                </c:pt>
                <c:pt idx="42">
                  <c:v>39933</c:v>
                </c:pt>
                <c:pt idx="43">
                  <c:v>39964</c:v>
                </c:pt>
                <c:pt idx="44">
                  <c:v>39994</c:v>
                </c:pt>
                <c:pt idx="45">
                  <c:v>40025</c:v>
                </c:pt>
                <c:pt idx="46">
                  <c:v>40056</c:v>
                </c:pt>
                <c:pt idx="47">
                  <c:v>40086</c:v>
                </c:pt>
                <c:pt idx="48">
                  <c:v>40117</c:v>
                </c:pt>
                <c:pt idx="49">
                  <c:v>40147</c:v>
                </c:pt>
                <c:pt idx="50">
                  <c:v>40178</c:v>
                </c:pt>
                <c:pt idx="51">
                  <c:v>40209</c:v>
                </c:pt>
                <c:pt idx="52">
                  <c:v>40237</c:v>
                </c:pt>
                <c:pt idx="53">
                  <c:v>40268</c:v>
                </c:pt>
                <c:pt idx="54">
                  <c:v>40298</c:v>
                </c:pt>
                <c:pt idx="55">
                  <c:v>40329</c:v>
                </c:pt>
                <c:pt idx="56">
                  <c:v>40359</c:v>
                </c:pt>
                <c:pt idx="57">
                  <c:v>40390</c:v>
                </c:pt>
                <c:pt idx="58">
                  <c:v>40421</c:v>
                </c:pt>
                <c:pt idx="59">
                  <c:v>40451</c:v>
                </c:pt>
                <c:pt idx="60">
                  <c:v>40482</c:v>
                </c:pt>
                <c:pt idx="61">
                  <c:v>40512</c:v>
                </c:pt>
                <c:pt idx="62">
                  <c:v>40543</c:v>
                </c:pt>
                <c:pt idx="63">
                  <c:v>40574</c:v>
                </c:pt>
                <c:pt idx="64">
                  <c:v>40602</c:v>
                </c:pt>
                <c:pt idx="65">
                  <c:v>40633</c:v>
                </c:pt>
                <c:pt idx="66">
                  <c:v>40663</c:v>
                </c:pt>
                <c:pt idx="67">
                  <c:v>40694</c:v>
                </c:pt>
                <c:pt idx="68">
                  <c:v>40724</c:v>
                </c:pt>
                <c:pt idx="69">
                  <c:v>40755</c:v>
                </c:pt>
                <c:pt idx="70">
                  <c:v>40786</c:v>
                </c:pt>
                <c:pt idx="71">
                  <c:v>40816</c:v>
                </c:pt>
                <c:pt idx="72">
                  <c:v>40847</c:v>
                </c:pt>
                <c:pt idx="73">
                  <c:v>40877</c:v>
                </c:pt>
                <c:pt idx="74">
                  <c:v>40908</c:v>
                </c:pt>
                <c:pt idx="75">
                  <c:v>40939</c:v>
                </c:pt>
                <c:pt idx="76">
                  <c:v>40968</c:v>
                </c:pt>
                <c:pt idx="77">
                  <c:v>40999</c:v>
                </c:pt>
                <c:pt idx="78">
                  <c:v>41029</c:v>
                </c:pt>
                <c:pt idx="79">
                  <c:v>41060</c:v>
                </c:pt>
                <c:pt idx="80">
                  <c:v>41090</c:v>
                </c:pt>
                <c:pt idx="81">
                  <c:v>41121</c:v>
                </c:pt>
                <c:pt idx="82">
                  <c:v>41152</c:v>
                </c:pt>
                <c:pt idx="83">
                  <c:v>41182</c:v>
                </c:pt>
                <c:pt idx="84">
                  <c:v>41213</c:v>
                </c:pt>
                <c:pt idx="85">
                  <c:v>41243</c:v>
                </c:pt>
                <c:pt idx="86">
                  <c:v>41274</c:v>
                </c:pt>
                <c:pt idx="87">
                  <c:v>41305</c:v>
                </c:pt>
                <c:pt idx="88">
                  <c:v>41333</c:v>
                </c:pt>
                <c:pt idx="89">
                  <c:v>41364</c:v>
                </c:pt>
                <c:pt idx="90">
                  <c:v>41394</c:v>
                </c:pt>
                <c:pt idx="91">
                  <c:v>41425</c:v>
                </c:pt>
                <c:pt idx="92">
                  <c:v>41455</c:v>
                </c:pt>
                <c:pt idx="93">
                  <c:v>41486</c:v>
                </c:pt>
                <c:pt idx="94">
                  <c:v>41517</c:v>
                </c:pt>
                <c:pt idx="95">
                  <c:v>41547</c:v>
                </c:pt>
                <c:pt idx="96">
                  <c:v>41578</c:v>
                </c:pt>
                <c:pt idx="97">
                  <c:v>41608</c:v>
                </c:pt>
                <c:pt idx="98">
                  <c:v>41639</c:v>
                </c:pt>
                <c:pt idx="99">
                  <c:v>41670</c:v>
                </c:pt>
                <c:pt idx="100">
                  <c:v>41698</c:v>
                </c:pt>
                <c:pt idx="101">
                  <c:v>41729</c:v>
                </c:pt>
                <c:pt idx="102">
                  <c:v>41759</c:v>
                </c:pt>
                <c:pt idx="103">
                  <c:v>41790</c:v>
                </c:pt>
                <c:pt idx="104">
                  <c:v>41820</c:v>
                </c:pt>
                <c:pt idx="105">
                  <c:v>41851</c:v>
                </c:pt>
                <c:pt idx="106">
                  <c:v>41882</c:v>
                </c:pt>
                <c:pt idx="107">
                  <c:v>41912</c:v>
                </c:pt>
                <c:pt idx="108">
                  <c:v>41943</c:v>
                </c:pt>
                <c:pt idx="109">
                  <c:v>41973</c:v>
                </c:pt>
                <c:pt idx="110">
                  <c:v>42004</c:v>
                </c:pt>
                <c:pt idx="111">
                  <c:v>42035</c:v>
                </c:pt>
                <c:pt idx="112">
                  <c:v>42063</c:v>
                </c:pt>
                <c:pt idx="113">
                  <c:v>42094</c:v>
                </c:pt>
                <c:pt idx="114">
                  <c:v>42124</c:v>
                </c:pt>
                <c:pt idx="115">
                  <c:v>42155</c:v>
                </c:pt>
                <c:pt idx="116">
                  <c:v>42156</c:v>
                </c:pt>
                <c:pt idx="117">
                  <c:v>42186</c:v>
                </c:pt>
                <c:pt idx="118">
                  <c:v>42217</c:v>
                </c:pt>
                <c:pt idx="119">
                  <c:v>42248</c:v>
                </c:pt>
                <c:pt idx="120">
                  <c:v>42278</c:v>
                </c:pt>
                <c:pt idx="121">
                  <c:v>42309</c:v>
                </c:pt>
                <c:pt idx="122">
                  <c:v>42339</c:v>
                </c:pt>
                <c:pt idx="123">
                  <c:v>42370</c:v>
                </c:pt>
                <c:pt idx="124">
                  <c:v>42401</c:v>
                </c:pt>
                <c:pt idx="125">
                  <c:v>42430</c:v>
                </c:pt>
                <c:pt idx="126">
                  <c:v>42461</c:v>
                </c:pt>
                <c:pt idx="127">
                  <c:v>42491</c:v>
                </c:pt>
                <c:pt idx="128">
                  <c:v>42522</c:v>
                </c:pt>
                <c:pt idx="129">
                  <c:v>42552</c:v>
                </c:pt>
                <c:pt idx="130">
                  <c:v>42583</c:v>
                </c:pt>
                <c:pt idx="131">
                  <c:v>42614</c:v>
                </c:pt>
                <c:pt idx="132">
                  <c:v>42644</c:v>
                </c:pt>
                <c:pt idx="133">
                  <c:v>42675</c:v>
                </c:pt>
                <c:pt idx="134">
                  <c:v>42705</c:v>
                </c:pt>
                <c:pt idx="135">
                  <c:v>42736</c:v>
                </c:pt>
                <c:pt idx="136">
                  <c:v>42767</c:v>
                </c:pt>
                <c:pt idx="137">
                  <c:v>42795</c:v>
                </c:pt>
                <c:pt idx="138">
                  <c:v>42826</c:v>
                </c:pt>
                <c:pt idx="139">
                  <c:v>42856</c:v>
                </c:pt>
                <c:pt idx="140">
                  <c:v>42887</c:v>
                </c:pt>
                <c:pt idx="141">
                  <c:v>42917</c:v>
                </c:pt>
                <c:pt idx="142">
                  <c:v>42948</c:v>
                </c:pt>
                <c:pt idx="143">
                  <c:v>42979</c:v>
                </c:pt>
                <c:pt idx="144">
                  <c:v>43009</c:v>
                </c:pt>
                <c:pt idx="145">
                  <c:v>43040</c:v>
                </c:pt>
                <c:pt idx="146">
                  <c:v>43070</c:v>
                </c:pt>
                <c:pt idx="147">
                  <c:v>43101</c:v>
                </c:pt>
                <c:pt idx="148">
                  <c:v>43132</c:v>
                </c:pt>
                <c:pt idx="149">
                  <c:v>43160</c:v>
                </c:pt>
                <c:pt idx="150">
                  <c:v>43191</c:v>
                </c:pt>
                <c:pt idx="151">
                  <c:v>43221</c:v>
                </c:pt>
                <c:pt idx="152">
                  <c:v>43252</c:v>
                </c:pt>
                <c:pt idx="153">
                  <c:v>43282</c:v>
                </c:pt>
                <c:pt idx="154">
                  <c:v>43313</c:v>
                </c:pt>
                <c:pt idx="155">
                  <c:v>43344</c:v>
                </c:pt>
                <c:pt idx="156">
                  <c:v>43374</c:v>
                </c:pt>
                <c:pt idx="157">
                  <c:v>43405</c:v>
                </c:pt>
                <c:pt idx="158">
                  <c:v>43435</c:v>
                </c:pt>
                <c:pt idx="159">
                  <c:v>43466</c:v>
                </c:pt>
                <c:pt idx="160">
                  <c:v>43497</c:v>
                </c:pt>
                <c:pt idx="161">
                  <c:v>43525</c:v>
                </c:pt>
                <c:pt idx="162">
                  <c:v>43556</c:v>
                </c:pt>
                <c:pt idx="163">
                  <c:v>43586</c:v>
                </c:pt>
                <c:pt idx="164">
                  <c:v>43617</c:v>
                </c:pt>
                <c:pt idx="165">
                  <c:v>43647</c:v>
                </c:pt>
                <c:pt idx="166">
                  <c:v>43678</c:v>
                </c:pt>
                <c:pt idx="167">
                  <c:v>43709</c:v>
                </c:pt>
                <c:pt idx="168">
                  <c:v>43739</c:v>
                </c:pt>
                <c:pt idx="169">
                  <c:v>43770</c:v>
                </c:pt>
                <c:pt idx="170">
                  <c:v>43800</c:v>
                </c:pt>
                <c:pt idx="171">
                  <c:v>43831</c:v>
                </c:pt>
                <c:pt idx="172">
                  <c:v>43862</c:v>
                </c:pt>
                <c:pt idx="173">
                  <c:v>43891</c:v>
                </c:pt>
                <c:pt idx="174">
                  <c:v>43922</c:v>
                </c:pt>
                <c:pt idx="175">
                  <c:v>43952</c:v>
                </c:pt>
                <c:pt idx="176">
                  <c:v>43983</c:v>
                </c:pt>
                <c:pt idx="177">
                  <c:v>44013</c:v>
                </c:pt>
                <c:pt idx="178">
                  <c:v>44044</c:v>
                </c:pt>
                <c:pt idx="179">
                  <c:v>44075</c:v>
                </c:pt>
                <c:pt idx="180">
                  <c:v>44105</c:v>
                </c:pt>
                <c:pt idx="181">
                  <c:v>44136</c:v>
                </c:pt>
                <c:pt idx="182">
                  <c:v>44166</c:v>
                </c:pt>
                <c:pt idx="183">
                  <c:v>44227</c:v>
                </c:pt>
                <c:pt idx="184">
                  <c:v>44255</c:v>
                </c:pt>
                <c:pt idx="185">
                  <c:v>44286</c:v>
                </c:pt>
                <c:pt idx="186">
                  <c:v>44316</c:v>
                </c:pt>
                <c:pt idx="187">
                  <c:v>44347</c:v>
                </c:pt>
                <c:pt idx="188">
                  <c:v>44377</c:v>
                </c:pt>
                <c:pt idx="189">
                  <c:v>44408</c:v>
                </c:pt>
                <c:pt idx="190">
                  <c:v>44439</c:v>
                </c:pt>
                <c:pt idx="191">
                  <c:v>44469</c:v>
                </c:pt>
                <c:pt idx="192">
                  <c:v>44500</c:v>
                </c:pt>
                <c:pt idx="193">
                  <c:v>44530</c:v>
                </c:pt>
                <c:pt idx="194">
                  <c:v>44561</c:v>
                </c:pt>
                <c:pt idx="195">
                  <c:v>44592</c:v>
                </c:pt>
                <c:pt idx="196">
                  <c:v>44620</c:v>
                </c:pt>
                <c:pt idx="197">
                  <c:v>44651</c:v>
                </c:pt>
                <c:pt idx="198">
                  <c:v>44681</c:v>
                </c:pt>
                <c:pt idx="199">
                  <c:v>44712</c:v>
                </c:pt>
                <c:pt idx="200">
                  <c:v>44742</c:v>
                </c:pt>
                <c:pt idx="201">
                  <c:v>44773</c:v>
                </c:pt>
                <c:pt idx="202">
                  <c:v>44804</c:v>
                </c:pt>
                <c:pt idx="203">
                  <c:v>44834</c:v>
                </c:pt>
                <c:pt idx="204">
                  <c:v>44865</c:v>
                </c:pt>
                <c:pt idx="205">
                  <c:v>44895</c:v>
                </c:pt>
                <c:pt idx="206">
                  <c:v>44926</c:v>
                </c:pt>
                <c:pt idx="207">
                  <c:v>44957</c:v>
                </c:pt>
                <c:pt idx="208">
                  <c:v>44985</c:v>
                </c:pt>
                <c:pt idx="209">
                  <c:v>45016</c:v>
                </c:pt>
                <c:pt idx="210">
                  <c:v>45046</c:v>
                </c:pt>
                <c:pt idx="211">
                  <c:v>45077</c:v>
                </c:pt>
                <c:pt idx="212">
                  <c:v>45107</c:v>
                </c:pt>
                <c:pt idx="213">
                  <c:v>45138</c:v>
                </c:pt>
                <c:pt idx="214">
                  <c:v>45169</c:v>
                </c:pt>
                <c:pt idx="215">
                  <c:v>45199</c:v>
                </c:pt>
                <c:pt idx="216">
                  <c:v>45230</c:v>
                </c:pt>
                <c:pt idx="217">
                  <c:v>45260</c:v>
                </c:pt>
                <c:pt idx="218">
                  <c:v>45291</c:v>
                </c:pt>
                <c:pt idx="219">
                  <c:v>45322</c:v>
                </c:pt>
                <c:pt idx="220">
                  <c:v>45351</c:v>
                </c:pt>
                <c:pt idx="221">
                  <c:v>45382</c:v>
                </c:pt>
                <c:pt idx="222">
                  <c:v>45412</c:v>
                </c:pt>
                <c:pt idx="223">
                  <c:v>45443</c:v>
                </c:pt>
                <c:pt idx="224">
                  <c:v>45473</c:v>
                </c:pt>
                <c:pt idx="225">
                  <c:v>45504</c:v>
                </c:pt>
                <c:pt idx="226">
                  <c:v>45535</c:v>
                </c:pt>
                <c:pt idx="227">
                  <c:v>45565</c:v>
                </c:pt>
                <c:pt idx="228">
                  <c:v>45596</c:v>
                </c:pt>
                <c:pt idx="229">
                  <c:v>45626</c:v>
                </c:pt>
                <c:pt idx="230">
                  <c:v>45657</c:v>
                </c:pt>
                <c:pt idx="231">
                  <c:v>45688</c:v>
                </c:pt>
                <c:pt idx="232">
                  <c:v>45716</c:v>
                </c:pt>
                <c:pt idx="233">
                  <c:v>45747</c:v>
                </c:pt>
                <c:pt idx="234">
                  <c:v>45777</c:v>
                </c:pt>
                <c:pt idx="235">
                  <c:v>45808</c:v>
                </c:pt>
                <c:pt idx="236">
                  <c:v>45838</c:v>
                </c:pt>
                <c:pt idx="237">
                  <c:v>45869</c:v>
                </c:pt>
                <c:pt idx="239" formatCode="[$-410]mmm\-yy;@">
                  <c:v>40178</c:v>
                </c:pt>
                <c:pt idx="240" formatCode="[$-410]mmm\-yy;@">
                  <c:v>40543</c:v>
                </c:pt>
                <c:pt idx="241" formatCode="[$-410]mmm\-yy;@">
                  <c:v>40908</c:v>
                </c:pt>
                <c:pt idx="242" formatCode="[$-410]mmm\-yy;@">
                  <c:v>41274</c:v>
                </c:pt>
                <c:pt idx="243" formatCode="[$-410]mmm\-yy;@">
                  <c:v>41639</c:v>
                </c:pt>
                <c:pt idx="244" formatCode="[$-410]mmm\-yy;@">
                  <c:v>42004</c:v>
                </c:pt>
                <c:pt idx="245" formatCode="[$-410]mmm\-yy;@">
                  <c:v>42339</c:v>
                </c:pt>
                <c:pt idx="246" formatCode="[$-410]mmm\-yy;@">
                  <c:v>42705</c:v>
                </c:pt>
              </c:numCache>
            </c:numRef>
          </c:cat>
          <c:val>
            <c:numRef>
              <c:f>'TSC40100'!$B$110:$B$360</c:f>
              <c:numCache>
                <c:formatCode>0.00_ ;[Red]\-0.00\ </c:formatCode>
                <c:ptCount val="251"/>
                <c:pt idx="0">
                  <c:v>9.59</c:v>
                </c:pt>
                <c:pt idx="1">
                  <c:v>9.1</c:v>
                </c:pt>
                <c:pt idx="2">
                  <c:v>9.76</c:v>
                </c:pt>
                <c:pt idx="3">
                  <c:v>9.11</c:v>
                </c:pt>
                <c:pt idx="4">
                  <c:v>9.48</c:v>
                </c:pt>
                <c:pt idx="5">
                  <c:v>9.7100000000000009</c:v>
                </c:pt>
                <c:pt idx="6">
                  <c:v>10.45</c:v>
                </c:pt>
                <c:pt idx="7">
                  <c:v>11.02</c:v>
                </c:pt>
                <c:pt idx="8">
                  <c:v>11.15</c:v>
                </c:pt>
                <c:pt idx="9">
                  <c:v>11.18</c:v>
                </c:pt>
                <c:pt idx="10">
                  <c:v>11.87</c:v>
                </c:pt>
                <c:pt idx="11">
                  <c:v>12.03</c:v>
                </c:pt>
                <c:pt idx="12">
                  <c:v>12.2</c:v>
                </c:pt>
                <c:pt idx="13">
                  <c:v>12.68</c:v>
                </c:pt>
                <c:pt idx="14">
                  <c:v>12.01</c:v>
                </c:pt>
                <c:pt idx="15">
                  <c:v>11.8</c:v>
                </c:pt>
                <c:pt idx="16">
                  <c:v>12</c:v>
                </c:pt>
                <c:pt idx="17">
                  <c:v>11.85</c:v>
                </c:pt>
                <c:pt idx="18">
                  <c:v>12.37</c:v>
                </c:pt>
                <c:pt idx="19">
                  <c:v>11.66</c:v>
                </c:pt>
                <c:pt idx="20">
                  <c:v>11.5</c:v>
                </c:pt>
                <c:pt idx="21">
                  <c:v>11.73</c:v>
                </c:pt>
                <c:pt idx="22">
                  <c:v>11.59</c:v>
                </c:pt>
                <c:pt idx="23">
                  <c:v>11.45</c:v>
                </c:pt>
                <c:pt idx="24">
                  <c:v>12.29</c:v>
                </c:pt>
                <c:pt idx="25">
                  <c:v>11.99</c:v>
                </c:pt>
                <c:pt idx="26">
                  <c:v>11.38</c:v>
                </c:pt>
                <c:pt idx="27">
                  <c:v>11.47</c:v>
                </c:pt>
                <c:pt idx="28">
                  <c:v>11.43</c:v>
                </c:pt>
                <c:pt idx="29">
                  <c:v>11.81</c:v>
                </c:pt>
                <c:pt idx="30">
                  <c:v>11.37</c:v>
                </c:pt>
                <c:pt idx="31">
                  <c:v>11</c:v>
                </c:pt>
                <c:pt idx="32">
                  <c:v>10.39</c:v>
                </c:pt>
                <c:pt idx="33">
                  <c:v>10.58</c:v>
                </c:pt>
                <c:pt idx="34">
                  <c:v>9.6199999999999992</c:v>
                </c:pt>
                <c:pt idx="35">
                  <c:v>9.7899999999999991</c:v>
                </c:pt>
                <c:pt idx="36">
                  <c:v>8.48</c:v>
                </c:pt>
                <c:pt idx="37">
                  <c:v>7.13</c:v>
                </c:pt>
                <c:pt idx="38">
                  <c:v>7.07</c:v>
                </c:pt>
                <c:pt idx="39">
                  <c:v>6.12</c:v>
                </c:pt>
                <c:pt idx="40">
                  <c:v>5.65</c:v>
                </c:pt>
                <c:pt idx="41">
                  <c:v>4.05</c:v>
                </c:pt>
                <c:pt idx="42">
                  <c:v>2.79</c:v>
                </c:pt>
                <c:pt idx="43">
                  <c:v>2.42</c:v>
                </c:pt>
                <c:pt idx="44">
                  <c:v>2.0099999999999998</c:v>
                </c:pt>
                <c:pt idx="45">
                  <c:v>1.1499999999999999</c:v>
                </c:pt>
                <c:pt idx="46">
                  <c:v>1.39</c:v>
                </c:pt>
                <c:pt idx="47">
                  <c:v>0.72</c:v>
                </c:pt>
                <c:pt idx="48">
                  <c:v>-0.3</c:v>
                </c:pt>
                <c:pt idx="49">
                  <c:v>0.21</c:v>
                </c:pt>
                <c:pt idx="50">
                  <c:v>-0.46</c:v>
                </c:pt>
                <c:pt idx="51">
                  <c:v>-0.57999999999999996</c:v>
                </c:pt>
                <c:pt idx="52">
                  <c:v>-0.59</c:v>
                </c:pt>
                <c:pt idx="53">
                  <c:v>0.12</c:v>
                </c:pt>
                <c:pt idx="54">
                  <c:v>0.39</c:v>
                </c:pt>
                <c:pt idx="55">
                  <c:v>1.34</c:v>
                </c:pt>
                <c:pt idx="56">
                  <c:v>1.21</c:v>
                </c:pt>
                <c:pt idx="57">
                  <c:v>1.23</c:v>
                </c:pt>
                <c:pt idx="58">
                  <c:v>1.92</c:v>
                </c:pt>
                <c:pt idx="59">
                  <c:v>2.71</c:v>
                </c:pt>
                <c:pt idx="60">
                  <c:v>2.99</c:v>
                </c:pt>
                <c:pt idx="61">
                  <c:v>3.46</c:v>
                </c:pt>
                <c:pt idx="62">
                  <c:v>3.62</c:v>
                </c:pt>
                <c:pt idx="63">
                  <c:v>4.8</c:v>
                </c:pt>
                <c:pt idx="64">
                  <c:v>4.88</c:v>
                </c:pt>
                <c:pt idx="65">
                  <c:v>4.62</c:v>
                </c:pt>
                <c:pt idx="66">
                  <c:v>4.22</c:v>
                </c:pt>
                <c:pt idx="67">
                  <c:v>4.3499999999999996</c:v>
                </c:pt>
                <c:pt idx="68">
                  <c:v>4.53</c:v>
                </c:pt>
                <c:pt idx="69">
                  <c:v>4.24</c:v>
                </c:pt>
                <c:pt idx="70">
                  <c:v>4.16</c:v>
                </c:pt>
                <c:pt idx="71">
                  <c:v>3.98</c:v>
                </c:pt>
                <c:pt idx="72">
                  <c:v>4.21</c:v>
                </c:pt>
                <c:pt idx="73">
                  <c:v>3.49</c:v>
                </c:pt>
                <c:pt idx="74">
                  <c:v>2.33</c:v>
                </c:pt>
                <c:pt idx="75">
                  <c:v>1.76</c:v>
                </c:pt>
                <c:pt idx="76">
                  <c:v>1.33</c:v>
                </c:pt>
                <c:pt idx="77">
                  <c:v>1.28</c:v>
                </c:pt>
                <c:pt idx="78">
                  <c:v>1.68</c:v>
                </c:pt>
                <c:pt idx="79">
                  <c:v>0.73</c:v>
                </c:pt>
                <c:pt idx="80">
                  <c:v>0.18</c:v>
                </c:pt>
                <c:pt idx="81">
                  <c:v>0.5</c:v>
                </c:pt>
                <c:pt idx="82">
                  <c:v>-0.12</c:v>
                </c:pt>
                <c:pt idx="83">
                  <c:v>-0.81</c:v>
                </c:pt>
                <c:pt idx="84">
                  <c:v>-0.97</c:v>
                </c:pt>
                <c:pt idx="85">
                  <c:v>-1.42</c:v>
                </c:pt>
                <c:pt idx="86">
                  <c:v>-0.87</c:v>
                </c:pt>
                <c:pt idx="87">
                  <c:v>-1.57</c:v>
                </c:pt>
                <c:pt idx="88">
                  <c:v>-1.33</c:v>
                </c:pt>
                <c:pt idx="89">
                  <c:v>-1.61</c:v>
                </c:pt>
                <c:pt idx="90">
                  <c:v>-2.2799999999999998</c:v>
                </c:pt>
                <c:pt idx="91">
                  <c:v>-2.5099999999999998</c:v>
                </c:pt>
                <c:pt idx="92">
                  <c:v>-3.02</c:v>
                </c:pt>
                <c:pt idx="93">
                  <c:v>-3.32</c:v>
                </c:pt>
                <c:pt idx="94">
                  <c:v>-3.5</c:v>
                </c:pt>
                <c:pt idx="95">
                  <c:v>-3.51</c:v>
                </c:pt>
                <c:pt idx="96">
                  <c:v>-3.68</c:v>
                </c:pt>
                <c:pt idx="97">
                  <c:v>-4.3</c:v>
                </c:pt>
                <c:pt idx="98">
                  <c:v>-3.74</c:v>
                </c:pt>
                <c:pt idx="99">
                  <c:v>-3.52</c:v>
                </c:pt>
                <c:pt idx="100">
                  <c:v>-3.57</c:v>
                </c:pt>
                <c:pt idx="101">
                  <c:v>-3.3</c:v>
                </c:pt>
                <c:pt idx="102">
                  <c:v>-3.15</c:v>
                </c:pt>
                <c:pt idx="103">
                  <c:v>-3.19</c:v>
                </c:pt>
                <c:pt idx="104">
                  <c:v>-2.33</c:v>
                </c:pt>
                <c:pt idx="105">
                  <c:v>-2.64</c:v>
                </c:pt>
                <c:pt idx="106">
                  <c:v>-2.5499999999999998</c:v>
                </c:pt>
                <c:pt idx="107">
                  <c:v>-2.31</c:v>
                </c:pt>
                <c:pt idx="108">
                  <c:v>-2.1</c:v>
                </c:pt>
                <c:pt idx="109">
                  <c:v>-1.66</c:v>
                </c:pt>
                <c:pt idx="110">
                  <c:v>-1.56</c:v>
                </c:pt>
                <c:pt idx="111">
                  <c:v>-1.77</c:v>
                </c:pt>
                <c:pt idx="112">
                  <c:v>-2.0099999999999998</c:v>
                </c:pt>
                <c:pt idx="113">
                  <c:v>-1.43</c:v>
                </c:pt>
                <c:pt idx="114">
                  <c:v>-1.39</c:v>
                </c:pt>
                <c:pt idx="115">
                  <c:v>-1.18</c:v>
                </c:pt>
                <c:pt idx="116">
                  <c:v>-1</c:v>
                </c:pt>
                <c:pt idx="117">
                  <c:v>-0.62</c:v>
                </c:pt>
                <c:pt idx="118">
                  <c:v>-0.48</c:v>
                </c:pt>
                <c:pt idx="119">
                  <c:v>-0.45</c:v>
                </c:pt>
                <c:pt idx="120">
                  <c:v>-0.51</c:v>
                </c:pt>
                <c:pt idx="121">
                  <c:v>0.55000000000000004</c:v>
                </c:pt>
                <c:pt idx="122">
                  <c:v>-0.35</c:v>
                </c:pt>
                <c:pt idx="123">
                  <c:v>-0.15</c:v>
                </c:pt>
                <c:pt idx="124">
                  <c:v>0.69</c:v>
                </c:pt>
                <c:pt idx="125">
                  <c:v>0.34</c:v>
                </c:pt>
                <c:pt idx="126">
                  <c:v>0.44</c:v>
                </c:pt>
                <c:pt idx="127">
                  <c:v>0.86</c:v>
                </c:pt>
                <c:pt idx="128">
                  <c:v>0.74</c:v>
                </c:pt>
                <c:pt idx="129">
                  <c:v>0.56999999999999995</c:v>
                </c:pt>
                <c:pt idx="130">
                  <c:v>0.84</c:v>
                </c:pt>
                <c:pt idx="131">
                  <c:v>1.04</c:v>
                </c:pt>
                <c:pt idx="132">
                  <c:v>1.2</c:v>
                </c:pt>
                <c:pt idx="133">
                  <c:v>0.55000000000000004</c:v>
                </c:pt>
                <c:pt idx="134">
                  <c:v>1.1100000000000001</c:v>
                </c:pt>
                <c:pt idx="135">
                  <c:v>1.19</c:v>
                </c:pt>
                <c:pt idx="136">
                  <c:v>0.81</c:v>
                </c:pt>
                <c:pt idx="137">
                  <c:v>0.93</c:v>
                </c:pt>
                <c:pt idx="138">
                  <c:v>0.76</c:v>
                </c:pt>
                <c:pt idx="139">
                  <c:v>1.01</c:v>
                </c:pt>
                <c:pt idx="140">
                  <c:v>1.1100000000000001</c:v>
                </c:pt>
                <c:pt idx="141">
                  <c:v>1.4</c:v>
                </c:pt>
                <c:pt idx="142">
                  <c:v>1.0900000000000001</c:v>
                </c:pt>
                <c:pt idx="143">
                  <c:v>0.74</c:v>
                </c:pt>
                <c:pt idx="144">
                  <c:v>0.97</c:v>
                </c:pt>
                <c:pt idx="145">
                  <c:v>1.42</c:v>
                </c:pt>
                <c:pt idx="146">
                  <c:v>1.79</c:v>
                </c:pt>
                <c:pt idx="147">
                  <c:v>2.67</c:v>
                </c:pt>
                <c:pt idx="148">
                  <c:v>2.29</c:v>
                </c:pt>
                <c:pt idx="149">
                  <c:v>2.29</c:v>
                </c:pt>
                <c:pt idx="150">
                  <c:v>2.93</c:v>
                </c:pt>
                <c:pt idx="151">
                  <c:v>2.4</c:v>
                </c:pt>
                <c:pt idx="152">
                  <c:v>2.39</c:v>
                </c:pt>
                <c:pt idx="153">
                  <c:v>2.5299999999999998</c:v>
                </c:pt>
                <c:pt idx="154">
                  <c:v>2.62</c:v>
                </c:pt>
                <c:pt idx="155">
                  <c:v>2.82</c:v>
                </c:pt>
                <c:pt idx="156">
                  <c:v>2.7</c:v>
                </c:pt>
                <c:pt idx="157">
                  <c:v>2.2999999999999998</c:v>
                </c:pt>
                <c:pt idx="158">
                  <c:v>2.06</c:v>
                </c:pt>
                <c:pt idx="159">
                  <c:v>1.1100000000000001</c:v>
                </c:pt>
                <c:pt idx="160">
                  <c:v>1.37</c:v>
                </c:pt>
                <c:pt idx="161">
                  <c:v>1.04</c:v>
                </c:pt>
                <c:pt idx="162">
                  <c:v>0.97</c:v>
                </c:pt>
                <c:pt idx="163">
                  <c:v>1.1399999999999999</c:v>
                </c:pt>
                <c:pt idx="164">
                  <c:v>0.57999999999999996</c:v>
                </c:pt>
                <c:pt idx="165">
                  <c:v>0.8</c:v>
                </c:pt>
                <c:pt idx="166">
                  <c:v>0.61</c:v>
                </c:pt>
                <c:pt idx="167">
                  <c:v>0.61</c:v>
                </c:pt>
                <c:pt idx="168">
                  <c:v>0.42</c:v>
                </c:pt>
                <c:pt idx="169">
                  <c:v>0.22</c:v>
                </c:pt>
                <c:pt idx="170">
                  <c:v>0.17</c:v>
                </c:pt>
                <c:pt idx="171">
                  <c:v>0.62</c:v>
                </c:pt>
                <c:pt idx="172">
                  <c:v>0.4</c:v>
                </c:pt>
                <c:pt idx="173">
                  <c:v>1.47</c:v>
                </c:pt>
                <c:pt idx="174">
                  <c:v>1.46</c:v>
                </c:pt>
                <c:pt idx="175">
                  <c:v>1.55</c:v>
                </c:pt>
                <c:pt idx="176">
                  <c:v>2.33</c:v>
                </c:pt>
                <c:pt idx="177">
                  <c:v>2.89</c:v>
                </c:pt>
                <c:pt idx="178">
                  <c:v>3.68</c:v>
                </c:pt>
                <c:pt idx="179">
                  <c:v>3.88</c:v>
                </c:pt>
                <c:pt idx="180">
                  <c:v>4.28</c:v>
                </c:pt>
                <c:pt idx="181">
                  <c:v>4.63</c:v>
                </c:pt>
                <c:pt idx="182">
                  <c:v>4.71</c:v>
                </c:pt>
                <c:pt idx="183">
                  <c:v>4.32</c:v>
                </c:pt>
                <c:pt idx="184">
                  <c:v>4.57</c:v>
                </c:pt>
                <c:pt idx="185">
                  <c:v>3.89</c:v>
                </c:pt>
                <c:pt idx="186">
                  <c:v>3.74</c:v>
                </c:pt>
                <c:pt idx="187">
                  <c:v>3.82</c:v>
                </c:pt>
                <c:pt idx="188">
                  <c:v>3.46</c:v>
                </c:pt>
                <c:pt idx="189">
                  <c:v>2.16</c:v>
                </c:pt>
                <c:pt idx="190">
                  <c:v>1.81</c:v>
                </c:pt>
                <c:pt idx="191">
                  <c:v>1.74</c:v>
                </c:pt>
                <c:pt idx="192">
                  <c:v>1.56</c:v>
                </c:pt>
                <c:pt idx="193">
                  <c:v>1.5</c:v>
                </c:pt>
                <c:pt idx="194">
                  <c:v>2.13</c:v>
                </c:pt>
                <c:pt idx="195">
                  <c:v>1.82</c:v>
                </c:pt>
                <c:pt idx="196">
                  <c:v>2.04</c:v>
                </c:pt>
                <c:pt idx="197">
                  <c:v>2.4700000000000002</c:v>
                </c:pt>
                <c:pt idx="198">
                  <c:v>2.69</c:v>
                </c:pt>
                <c:pt idx="199">
                  <c:v>3.07</c:v>
                </c:pt>
                <c:pt idx="200">
                  <c:v>3.14</c:v>
                </c:pt>
                <c:pt idx="201">
                  <c:v>3.79</c:v>
                </c:pt>
                <c:pt idx="202">
                  <c:v>4.41</c:v>
                </c:pt>
                <c:pt idx="203">
                  <c:v>3.95</c:v>
                </c:pt>
                <c:pt idx="204">
                  <c:v>3.34</c:v>
                </c:pt>
                <c:pt idx="205">
                  <c:v>3.43</c:v>
                </c:pt>
                <c:pt idx="206">
                  <c:v>2.12</c:v>
                </c:pt>
                <c:pt idx="207">
                  <c:v>1.69</c:v>
                </c:pt>
                <c:pt idx="208">
                  <c:v>1.19</c:v>
                </c:pt>
                <c:pt idx="209">
                  <c:v>0.44</c:v>
                </c:pt>
                <c:pt idx="210">
                  <c:v>-0.35</c:v>
                </c:pt>
                <c:pt idx="211">
                  <c:v>-1.04</c:v>
                </c:pt>
                <c:pt idx="212">
                  <c:v>-1.57</c:v>
                </c:pt>
                <c:pt idx="213">
                  <c:v>-2.15</c:v>
                </c:pt>
                <c:pt idx="214">
                  <c:v>-3.33</c:v>
                </c:pt>
                <c:pt idx="215">
                  <c:v>-3.53</c:v>
                </c:pt>
                <c:pt idx="216">
                  <c:v>-3.1</c:v>
                </c:pt>
                <c:pt idx="217">
                  <c:v>-3.21</c:v>
                </c:pt>
                <c:pt idx="218">
                  <c:v>-2.83</c:v>
                </c:pt>
                <c:pt idx="219">
                  <c:v>-2.61</c:v>
                </c:pt>
                <c:pt idx="220">
                  <c:v>-2.54</c:v>
                </c:pt>
                <c:pt idx="221">
                  <c:v>-2.4300000000000002</c:v>
                </c:pt>
                <c:pt idx="222">
                  <c:v>-2.16</c:v>
                </c:pt>
                <c:pt idx="223">
                  <c:v>-2.04</c:v>
                </c:pt>
                <c:pt idx="224">
                  <c:v>-1.59</c:v>
                </c:pt>
                <c:pt idx="225">
                  <c:v>-1.56</c:v>
                </c:pt>
                <c:pt idx="226">
                  <c:v>-1.48</c:v>
                </c:pt>
                <c:pt idx="227">
                  <c:v>-0.87</c:v>
                </c:pt>
                <c:pt idx="228">
                  <c:v>-1.01</c:v>
                </c:pt>
                <c:pt idx="229" formatCode="0.00">
                  <c:v>-1.1200000000000001</c:v>
                </c:pt>
                <c:pt idx="230">
                  <c:v>-0.28999999999999998</c:v>
                </c:pt>
                <c:pt idx="231">
                  <c:v>-0.28000000000000003</c:v>
                </c:pt>
                <c:pt idx="232">
                  <c:v>-0.04</c:v>
                </c:pt>
                <c:pt idx="233">
                  <c:v>0.53</c:v>
                </c:pt>
                <c:pt idx="234">
                  <c:v>0.98</c:v>
                </c:pt>
                <c:pt idx="235">
                  <c:v>0.7</c:v>
                </c:pt>
                <c:pt idx="236">
                  <c:v>1.1299999999999999</c:v>
                </c:pt>
                <c:pt idx="237">
                  <c:v>1.34</c:v>
                </c:pt>
                <c:pt idx="239">
                  <c:v>-0.46</c:v>
                </c:pt>
                <c:pt idx="240">
                  <c:v>3.62</c:v>
                </c:pt>
                <c:pt idx="241">
                  <c:v>2.33</c:v>
                </c:pt>
                <c:pt idx="242">
                  <c:v>-0.87</c:v>
                </c:pt>
                <c:pt idx="243">
                  <c:v>-3.74</c:v>
                </c:pt>
                <c:pt idx="244">
                  <c:v>-1.56</c:v>
                </c:pt>
                <c:pt idx="245">
                  <c:v>-0.35</c:v>
                </c:pt>
                <c:pt idx="246">
                  <c:v>1.1100000000000001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0653-4DB8-B714-914D526BC7F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22893952"/>
        <c:axId val="522908032"/>
      </c:lineChart>
      <c:dateAx>
        <c:axId val="522893952"/>
        <c:scaling>
          <c:orientation val="minMax"/>
          <c:min val="43647"/>
        </c:scaling>
        <c:delete val="0"/>
        <c:axPos val="b"/>
        <c:numFmt formatCode="[$-410]mmmyy;@" sourceLinked="0"/>
        <c:majorTickMark val="out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it-IT"/>
          </a:p>
        </c:txPr>
        <c:crossAx val="522908032"/>
        <c:crosses val="autoZero"/>
        <c:auto val="1"/>
        <c:lblOffset val="0"/>
        <c:baseTimeUnit val="months"/>
        <c:majorUnit val="12"/>
        <c:majorTimeUnit val="months"/>
        <c:minorUnit val="3"/>
        <c:minorTimeUnit val="months"/>
      </c:dateAx>
      <c:valAx>
        <c:axId val="522908032"/>
        <c:scaling>
          <c:orientation val="minMax"/>
          <c:max val="10"/>
          <c:min val="-8"/>
        </c:scaling>
        <c:delete val="0"/>
        <c:axPos val="l"/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it-IT"/>
          </a:p>
        </c:txPr>
        <c:crossAx val="522893952"/>
        <c:crosses val="autoZero"/>
        <c:crossBetween val="midCat"/>
        <c:majorUnit val="2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.47301572922243446"/>
          <c:y val="1.6152463057120068E-2"/>
          <c:w val="0.51813039215686274"/>
          <c:h val="0.2264539995157635"/>
        </c:manualLayout>
      </c:layout>
      <c:overlay val="0"/>
      <c:spPr>
        <a:noFill/>
      </c:spPr>
    </c:legend>
    <c:plotVisOnly val="1"/>
    <c:dispBlanksAs val="gap"/>
    <c:showDLblsOverMax val="0"/>
  </c:chart>
  <c:spPr>
    <a:noFill/>
    <a:ln w="9525">
      <a:noFill/>
    </a:ln>
    <a:extLst>
      <a:ext uri="{909E8E84-426E-40DD-AFC4-6F175D3DCCD1}">
        <a14:hiddenFill xmlns:a14="http://schemas.microsoft.com/office/drawing/2010/main">
          <a:solidFill>
            <a:srgbClr val="FFFFFF"/>
          </a:solidFill>
        </a14:hiddenFill>
      </a:ext>
    </a:extLst>
  </c:spPr>
  <c:txPr>
    <a:bodyPr/>
    <a:lstStyle/>
    <a:p>
      <a:pPr>
        <a:defRPr sz="1050" b="0" i="0" u="none" strike="noStrike" baseline="0">
          <a:solidFill>
            <a:srgbClr val="000000"/>
          </a:solidFill>
          <a:latin typeface="Century Gothic" panose="020B0502020202020204" pitchFamily="34" charset="0"/>
          <a:ea typeface="FrutigerLight"/>
          <a:cs typeface="Arial" panose="020B0604020202020204" pitchFamily="34" charset="0"/>
        </a:defRPr>
      </a:pPr>
      <a:endParaRPr lang="it-IT"/>
    </a:p>
  </c:txPr>
  <c:externalData r:id="rId1">
    <c:autoUpdate val="0"/>
  </c:externalData>
  <c:userShapes r:id="rId2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2597712418300657E-2"/>
          <c:y val="4.3056666666666667E-2"/>
          <c:w val="0.59004607843137258"/>
          <c:h val="0.6276889146901915"/>
        </c:manualLayout>
      </c:layout>
      <c:barChart>
        <c:barDir val="col"/>
        <c:grouping val="stacked"/>
        <c:varyColors val="0"/>
        <c:ser>
          <c:idx val="3"/>
          <c:order val="1"/>
          <c:tx>
            <c:strRef>
              <c:f>'depositi famiglie'!$O$284</c:f>
              <c:strCache>
                <c:ptCount val="1"/>
                <c:pt idx="0">
                  <c:v>pct</c:v>
                </c:pt>
              </c:strCache>
            </c:strRef>
          </c:tx>
          <c:spPr>
            <a:solidFill>
              <a:srgbClr val="006C24"/>
            </a:solidFill>
          </c:spPr>
          <c:invertIfNegative val="0"/>
          <c:cat>
            <c:strRef>
              <c:f>'depositi famiglie'!$A$320:$A$334</c:f>
              <c:strCache>
                <c:ptCount val="1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3">
                  <c:v>YTD-2024</c:v>
                </c:pt>
                <c:pt idx="14">
                  <c:v>YTD-2025</c:v>
                </c:pt>
              </c:strCache>
              <c:extLst/>
            </c:strRef>
          </c:cat>
          <c:val>
            <c:numRef>
              <c:f>'depositi famiglie'!$O$320:$O$334</c:f>
              <c:numCache>
                <c:formatCode>0.000</c:formatCode>
                <c:ptCount val="15"/>
                <c:pt idx="0">
                  <c:v>-4.91465</c:v>
                </c:pt>
                <c:pt idx="1">
                  <c:v>-1.5059100000000003</c:v>
                </c:pt>
                <c:pt idx="2">
                  <c:v>-0.72643999999999997</c:v>
                </c:pt>
                <c:pt idx="3">
                  <c:v>-0.8210900000000001</c:v>
                </c:pt>
                <c:pt idx="4">
                  <c:v>-0.33955000000000035</c:v>
                </c:pt>
                <c:pt idx="5">
                  <c:v>0.34961000000000009</c:v>
                </c:pt>
                <c:pt idx="6">
                  <c:v>-0.34114999999999995</c:v>
                </c:pt>
                <c:pt idx="7">
                  <c:v>-3.6839999999999984E-2</c:v>
                </c:pt>
                <c:pt idx="8">
                  <c:v>-9.7910000000000039E-2</c:v>
                </c:pt>
                <c:pt idx="9">
                  <c:v>4.5480000000000187E-2</c:v>
                </c:pt>
                <c:pt idx="10">
                  <c:v>0.27041999999999999</c:v>
                </c:pt>
                <c:pt idx="11">
                  <c:v>-1.0240000000000023E-2</c:v>
                </c:pt>
                <c:pt idx="13" formatCode="0.0">
                  <c:v>0.11566999999999998</c:v>
                </c:pt>
                <c:pt idx="14" formatCode="0.0">
                  <c:v>0.13481000000000004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6DA5-403D-B037-589570AA846D}"/>
            </c:ext>
          </c:extLst>
        </c:ser>
        <c:ser>
          <c:idx val="2"/>
          <c:order val="2"/>
          <c:tx>
            <c:strRef>
              <c:f>'depositi famiglie'!$L$284</c:f>
              <c:strCache>
                <c:ptCount val="1"/>
                <c:pt idx="0">
                  <c:v>rimborsabili con preavviso</c:v>
                </c:pt>
              </c:strCache>
            </c:strRef>
          </c:tx>
          <c:spPr>
            <a:solidFill>
              <a:srgbClr val="ECBD00"/>
            </a:solidFill>
          </c:spPr>
          <c:invertIfNegative val="0"/>
          <c:cat>
            <c:strRef>
              <c:f>'depositi famiglie'!$A$320:$A$334</c:f>
              <c:strCache>
                <c:ptCount val="1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3">
                  <c:v>YTD-2024</c:v>
                </c:pt>
                <c:pt idx="14">
                  <c:v>YTD-2025</c:v>
                </c:pt>
              </c:strCache>
              <c:extLst/>
            </c:strRef>
          </c:cat>
          <c:val>
            <c:numRef>
              <c:f>'depositi famiglie'!$L$320:$L$334</c:f>
              <c:numCache>
                <c:formatCode>0.000</c:formatCode>
                <c:ptCount val="15"/>
                <c:pt idx="0">
                  <c:v>3.5036299999999998</c:v>
                </c:pt>
                <c:pt idx="1">
                  <c:v>4.0806700000000005</c:v>
                </c:pt>
                <c:pt idx="2">
                  <c:v>-1.0141</c:v>
                </c:pt>
                <c:pt idx="3">
                  <c:v>-2.3313700000000006</c:v>
                </c:pt>
                <c:pt idx="4">
                  <c:v>-0.10443000000000024</c:v>
                </c:pt>
                <c:pt idx="5">
                  <c:v>2.5838900000000002</c:v>
                </c:pt>
                <c:pt idx="6">
                  <c:v>4.5433300000000001</c:v>
                </c:pt>
                <c:pt idx="7">
                  <c:v>7.73109</c:v>
                </c:pt>
                <c:pt idx="8">
                  <c:v>3.2961199999999997</c:v>
                </c:pt>
                <c:pt idx="9">
                  <c:v>-0.67107999999999945</c:v>
                </c:pt>
                <c:pt idx="10">
                  <c:v>-2.9382999999999999</c:v>
                </c:pt>
                <c:pt idx="11">
                  <c:v>3.8650399999999996</c:v>
                </c:pt>
                <c:pt idx="13" formatCode="0.0">
                  <c:v>2.5546699999999998</c:v>
                </c:pt>
                <c:pt idx="14" formatCode="0.0">
                  <c:v>4.9933999999999994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1-6DA5-403D-B037-589570AA846D}"/>
            </c:ext>
          </c:extLst>
        </c:ser>
        <c:ser>
          <c:idx val="1"/>
          <c:order val="3"/>
          <c:tx>
            <c:strRef>
              <c:f>'depositi famiglie'!$I$284</c:f>
              <c:strCache>
                <c:ptCount val="1"/>
                <c:pt idx="0">
                  <c:v>con durata prestabilita</c:v>
                </c:pt>
              </c:strCache>
            </c:strRef>
          </c:tx>
          <c:spPr>
            <a:solidFill>
              <a:srgbClr val="EC6400"/>
            </a:solidFill>
          </c:spPr>
          <c:invertIfNegative val="0"/>
          <c:cat>
            <c:strRef>
              <c:f>'depositi famiglie'!$A$320:$A$334</c:f>
              <c:strCache>
                <c:ptCount val="1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3">
                  <c:v>YTD-2024</c:v>
                </c:pt>
                <c:pt idx="14">
                  <c:v>YTD-2025</c:v>
                </c:pt>
              </c:strCache>
              <c:extLst/>
            </c:strRef>
          </c:cat>
          <c:val>
            <c:numRef>
              <c:f>'depositi famiglie'!$I$320:$I$334</c:f>
              <c:numCache>
                <c:formatCode>0.000</c:formatCode>
                <c:ptCount val="15"/>
                <c:pt idx="0">
                  <c:v>7.2431799999999971</c:v>
                </c:pt>
                <c:pt idx="1">
                  <c:v>-16.770340000000001</c:v>
                </c:pt>
                <c:pt idx="2">
                  <c:v>-17.62809</c:v>
                </c:pt>
                <c:pt idx="3">
                  <c:v>-13.874369999999999</c:v>
                </c:pt>
                <c:pt idx="4">
                  <c:v>-14.55767</c:v>
                </c:pt>
                <c:pt idx="5">
                  <c:v>-12.85699</c:v>
                </c:pt>
                <c:pt idx="6">
                  <c:v>4.1386799999999999</c:v>
                </c:pt>
                <c:pt idx="7">
                  <c:v>-4.2818399999999999</c:v>
                </c:pt>
                <c:pt idx="8">
                  <c:v>-9.4413400000000003</c:v>
                </c:pt>
                <c:pt idx="9">
                  <c:v>-3.75142</c:v>
                </c:pt>
                <c:pt idx="10">
                  <c:v>40.988619999999997</c:v>
                </c:pt>
                <c:pt idx="11">
                  <c:v>10.72695</c:v>
                </c:pt>
                <c:pt idx="13" formatCode="0.0">
                  <c:v>8.6893399999999996</c:v>
                </c:pt>
                <c:pt idx="14" formatCode="0.0">
                  <c:v>-6.4989200000000009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2-6DA5-403D-B037-589570AA846D}"/>
            </c:ext>
          </c:extLst>
        </c:ser>
        <c:ser>
          <c:idx val="0"/>
          <c:order val="4"/>
          <c:tx>
            <c:strRef>
              <c:f>'depositi famiglie'!$F$284</c:f>
              <c:strCache>
                <c:ptCount val="1"/>
                <c:pt idx="0">
                  <c:v>c/c</c:v>
                </c:pt>
              </c:strCache>
            </c:strRef>
          </c:tx>
          <c:spPr>
            <a:solidFill>
              <a:srgbClr val="003A79"/>
            </a:solidFill>
          </c:spPr>
          <c:invertIfNegative val="0"/>
          <c:cat>
            <c:strRef>
              <c:f>'depositi famiglie'!$A$320:$A$334</c:f>
              <c:strCache>
                <c:ptCount val="1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3">
                  <c:v>YTD-2024</c:v>
                </c:pt>
                <c:pt idx="14">
                  <c:v>YTD-2025</c:v>
                </c:pt>
              </c:strCache>
              <c:extLst/>
            </c:strRef>
          </c:cat>
          <c:val>
            <c:numRef>
              <c:f>'depositi famiglie'!$F$320:$F$334</c:f>
              <c:numCache>
                <c:formatCode>0.000</c:formatCode>
                <c:ptCount val="15"/>
                <c:pt idx="0">
                  <c:v>11.49039</c:v>
                </c:pt>
                <c:pt idx="1">
                  <c:v>43.089960000000005</c:v>
                </c:pt>
                <c:pt idx="2">
                  <c:v>41.795519999999996</c:v>
                </c:pt>
                <c:pt idx="3">
                  <c:v>64.055700000000002</c:v>
                </c:pt>
                <c:pt idx="4">
                  <c:v>40.183340000000001</c:v>
                </c:pt>
                <c:pt idx="5">
                  <c:v>36.131870000000006</c:v>
                </c:pt>
                <c:pt idx="6">
                  <c:v>51.642099999999999</c:v>
                </c:pt>
                <c:pt idx="7">
                  <c:v>80.292519999999996</c:v>
                </c:pt>
                <c:pt idx="8">
                  <c:v>69.056560000000005</c:v>
                </c:pt>
                <c:pt idx="9">
                  <c:v>19.738189999999999</c:v>
                </c:pt>
                <c:pt idx="10">
                  <c:v>-81.500079999999997</c:v>
                </c:pt>
                <c:pt idx="11">
                  <c:v>3.2954199999999965</c:v>
                </c:pt>
                <c:pt idx="13" formatCode="0.0">
                  <c:v>-21.403230000000001</c:v>
                </c:pt>
                <c:pt idx="14" formatCode="0.0">
                  <c:v>9.1192399999999996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3-6DA5-403D-B037-589570AA84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overlap val="100"/>
        <c:axId val="98354688"/>
        <c:axId val="98356224"/>
      </c:barChart>
      <c:lineChart>
        <c:grouping val="standard"/>
        <c:varyColors val="0"/>
        <c:ser>
          <c:idx val="4"/>
          <c:order val="0"/>
          <c:tx>
            <c:strRef>
              <c:f>'depositi famiglie'!$R$284</c:f>
              <c:strCache>
                <c:ptCount val="1"/>
                <c:pt idx="0">
                  <c:v>depositi totali</c:v>
                </c:pt>
              </c:strCache>
            </c:strRef>
          </c:tx>
          <c:spPr>
            <a:ln w="15875">
              <a:solidFill>
                <a:schemeClr val="tx1"/>
              </a:solidFill>
              <a:prstDash val="sysDot"/>
            </a:ln>
          </c:spPr>
          <c:marker>
            <c:symbol val="circle"/>
            <c:size val="6"/>
            <c:spPr>
              <a:solidFill>
                <a:schemeClr val="bg1">
                  <a:lumMod val="85000"/>
                </a:schemeClr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'depositi famiglie'!$A$320:$A$334</c:f>
              <c:strCache>
                <c:ptCount val="1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3">
                  <c:v>YTD-2024</c:v>
                </c:pt>
                <c:pt idx="14">
                  <c:v>YTD-2025</c:v>
                </c:pt>
              </c:strCache>
              <c:extLst/>
            </c:strRef>
          </c:cat>
          <c:val>
            <c:numRef>
              <c:f>'depositi famiglie'!$R$320:$R$334</c:f>
              <c:numCache>
                <c:formatCode>0.000</c:formatCode>
                <c:ptCount val="15"/>
                <c:pt idx="0">
                  <c:v>17.32255</c:v>
                </c:pt>
                <c:pt idx="1">
                  <c:v>28.894380000000005</c:v>
                </c:pt>
                <c:pt idx="2">
                  <c:v>22.426889999999997</c:v>
                </c:pt>
                <c:pt idx="3">
                  <c:v>47.028870000000005</c:v>
                </c:pt>
                <c:pt idx="4">
                  <c:v>25.18169</c:v>
                </c:pt>
                <c:pt idx="5">
                  <c:v>26.208380000000005</c:v>
                </c:pt>
                <c:pt idx="6">
                  <c:v>59.982959999999999</c:v>
                </c:pt>
                <c:pt idx="7">
                  <c:v>83.70492999999999</c:v>
                </c:pt>
                <c:pt idx="8">
                  <c:v>62.813430000000011</c:v>
                </c:pt>
                <c:pt idx="9">
                  <c:v>15.36117</c:v>
                </c:pt>
                <c:pt idx="10">
                  <c:v>-43.179339999999996</c:v>
                </c:pt>
                <c:pt idx="11">
                  <c:v>17.877169999999996</c:v>
                </c:pt>
                <c:pt idx="13" formatCode="0.0">
                  <c:v>-10.043550000000002</c:v>
                </c:pt>
                <c:pt idx="14" formatCode="0.0">
                  <c:v>7.7485299999999979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4-6DA5-403D-B037-589570AA84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8354688"/>
        <c:axId val="98356224"/>
      </c:lineChart>
      <c:catAx>
        <c:axId val="983546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crossAx val="98356224"/>
        <c:crosses val="autoZero"/>
        <c:auto val="1"/>
        <c:lblAlgn val="ctr"/>
        <c:lblOffset val="100"/>
        <c:tickLblSkip val="1"/>
        <c:noMultiLvlLbl val="0"/>
      </c:catAx>
      <c:valAx>
        <c:axId val="98356224"/>
        <c:scaling>
          <c:orientation val="minMax"/>
          <c:max val="90"/>
          <c:min val="-90"/>
        </c:scaling>
        <c:delete val="0"/>
        <c:axPos val="l"/>
        <c:numFmt formatCode="0" sourceLinked="0"/>
        <c:majorTickMark val="out"/>
        <c:minorTickMark val="none"/>
        <c:tickLblPos val="nextTo"/>
        <c:crossAx val="98354688"/>
        <c:crosses val="autoZero"/>
        <c:crossBetween val="between"/>
        <c:majorUnit val="20"/>
      </c:valAx>
      <c:spPr>
        <a:noFill/>
        <a:extLst>
          <a:ext uri="{909E8E84-426E-40DD-AFC4-6F175D3DCCD1}">
            <a14:hiddenFill xmlns:a14="http://schemas.microsoft.com/office/drawing/2010/main">
              <a:solidFill>
                <a:sysClr val="window" lastClr="FFFFFF"/>
              </a:solidFill>
            </a14:hiddenFill>
          </a:ext>
        </a:extLst>
      </c:spPr>
    </c:plotArea>
    <c:legend>
      <c:legendPos val="r"/>
      <c:layout>
        <c:manualLayout>
          <c:xMode val="edge"/>
          <c:yMode val="edge"/>
          <c:x val="0.68105558636644004"/>
          <c:y val="2.5083333333333299E-3"/>
          <c:w val="0.31894441363355985"/>
          <c:h val="0.995257326487615"/>
        </c:manualLayout>
      </c:layout>
      <c:overlay val="0"/>
      <c:spPr>
        <a:solidFill>
          <a:sysClr val="window" lastClr="FFFFFF">
            <a:lumMod val="100000"/>
            <a:alpha val="0"/>
          </a:sysClr>
        </a:solidFill>
      </c:spPr>
    </c:legend>
    <c:plotVisOnly val="1"/>
    <c:dispBlanksAs val="gap"/>
    <c:showDLblsOverMax val="0"/>
  </c:chart>
  <c:spPr>
    <a:noFill/>
    <a:ln>
      <a:noFill/>
    </a:ln>
    <a:extLst>
      <a:ext uri="{909E8E84-426E-40DD-AFC4-6F175D3DCCD1}">
        <a14:hiddenFill xmlns:a14="http://schemas.microsoft.com/office/drawing/2010/main">
          <a:solidFill>
            <a:sysClr val="window" lastClr="FFFFFF"/>
          </a:solidFill>
        </a14:hiddenFill>
      </a:ext>
    </a:extLst>
  </c:spPr>
  <c:txPr>
    <a:bodyPr/>
    <a:lstStyle/>
    <a:p>
      <a:pPr>
        <a:defRPr sz="1050">
          <a:latin typeface="Century Gothic" panose="020B0502020202020204" pitchFamily="34" charset="0"/>
          <a:ea typeface="FrutigerLight"/>
          <a:cs typeface="Arial" panose="020B0604020202020204" pitchFamily="34" charset="0"/>
        </a:defRPr>
      </a:pPr>
      <a:endParaRPr lang="it-IT"/>
    </a:p>
  </c:txPr>
  <c:externalData r:id="rId1">
    <c:autoUpdate val="0"/>
  </c:externalData>
  <c:userShapes r:id="rId2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7.1966666666666665E-2"/>
          <c:y val="4.0415777692522137E-2"/>
          <c:w val="0.86159705882352944"/>
          <c:h val="0.7690347189829676"/>
        </c:manualLayout>
      </c:layout>
      <c:lineChart>
        <c:grouping val="standard"/>
        <c:varyColors val="0"/>
        <c:ser>
          <c:idx val="0"/>
          <c:order val="0"/>
          <c:tx>
            <c:v>Società non-finanziarie</c:v>
          </c:tx>
          <c:spPr>
            <a:ln w="25400">
              <a:solidFill>
                <a:srgbClr val="EC6400"/>
              </a:solidFill>
              <a:prstDash val="solid"/>
            </a:ln>
          </c:spPr>
          <c:marker>
            <c:symbol val="none"/>
          </c:marker>
          <c:cat>
            <c:numRef>
              <c:f>'depositi SNF'!$R$66:$R$286</c:f>
              <c:numCache>
                <c:formatCode>[$-410]mmm\-yy;@</c:formatCode>
                <c:ptCount val="221"/>
                <c:pt idx="0">
                  <c:v>39448</c:v>
                </c:pt>
                <c:pt idx="1">
                  <c:v>39479</c:v>
                </c:pt>
                <c:pt idx="2">
                  <c:v>39508</c:v>
                </c:pt>
                <c:pt idx="3">
                  <c:v>39539</c:v>
                </c:pt>
                <c:pt idx="4">
                  <c:v>39569</c:v>
                </c:pt>
                <c:pt idx="5">
                  <c:v>39600</c:v>
                </c:pt>
                <c:pt idx="6">
                  <c:v>39630</c:v>
                </c:pt>
                <c:pt idx="7">
                  <c:v>39661</c:v>
                </c:pt>
                <c:pt idx="8">
                  <c:v>39692</c:v>
                </c:pt>
                <c:pt idx="9">
                  <c:v>39722</c:v>
                </c:pt>
                <c:pt idx="10">
                  <c:v>39753</c:v>
                </c:pt>
                <c:pt idx="11">
                  <c:v>39783</c:v>
                </c:pt>
                <c:pt idx="12">
                  <c:v>39814</c:v>
                </c:pt>
                <c:pt idx="13">
                  <c:v>39845</c:v>
                </c:pt>
                <c:pt idx="14">
                  <c:v>39873</c:v>
                </c:pt>
                <c:pt idx="15">
                  <c:v>39904</c:v>
                </c:pt>
                <c:pt idx="16">
                  <c:v>39934</c:v>
                </c:pt>
                <c:pt idx="17">
                  <c:v>39965</c:v>
                </c:pt>
                <c:pt idx="18">
                  <c:v>39995</c:v>
                </c:pt>
                <c:pt idx="19">
                  <c:v>40026</c:v>
                </c:pt>
                <c:pt idx="20">
                  <c:v>40057</c:v>
                </c:pt>
                <c:pt idx="21">
                  <c:v>40087</c:v>
                </c:pt>
                <c:pt idx="22">
                  <c:v>40118</c:v>
                </c:pt>
                <c:pt idx="23">
                  <c:v>40148</c:v>
                </c:pt>
                <c:pt idx="24">
                  <c:v>40179</c:v>
                </c:pt>
                <c:pt idx="25">
                  <c:v>40210</c:v>
                </c:pt>
                <c:pt idx="26">
                  <c:v>40238</c:v>
                </c:pt>
                <c:pt idx="27">
                  <c:v>40269</c:v>
                </c:pt>
                <c:pt idx="28">
                  <c:v>40299</c:v>
                </c:pt>
                <c:pt idx="29">
                  <c:v>40330</c:v>
                </c:pt>
                <c:pt idx="30">
                  <c:v>40360</c:v>
                </c:pt>
                <c:pt idx="31">
                  <c:v>40391</c:v>
                </c:pt>
                <c:pt idx="32">
                  <c:v>40422</c:v>
                </c:pt>
                <c:pt idx="33">
                  <c:v>40452</c:v>
                </c:pt>
                <c:pt idx="34">
                  <c:v>40483</c:v>
                </c:pt>
                <c:pt idx="35">
                  <c:v>40513</c:v>
                </c:pt>
                <c:pt idx="36">
                  <c:v>40544</c:v>
                </c:pt>
                <c:pt idx="37">
                  <c:v>40575</c:v>
                </c:pt>
                <c:pt idx="38">
                  <c:v>40603</c:v>
                </c:pt>
                <c:pt idx="39">
                  <c:v>40634</c:v>
                </c:pt>
                <c:pt idx="40">
                  <c:v>40664</c:v>
                </c:pt>
                <c:pt idx="41">
                  <c:v>40695</c:v>
                </c:pt>
                <c:pt idx="42">
                  <c:v>40725</c:v>
                </c:pt>
                <c:pt idx="43">
                  <c:v>40756</c:v>
                </c:pt>
                <c:pt idx="44">
                  <c:v>40787</c:v>
                </c:pt>
                <c:pt idx="45">
                  <c:v>40817</c:v>
                </c:pt>
                <c:pt idx="46">
                  <c:v>40848</c:v>
                </c:pt>
                <c:pt idx="47">
                  <c:v>40878</c:v>
                </c:pt>
                <c:pt idx="48">
                  <c:v>40909</c:v>
                </c:pt>
                <c:pt idx="49">
                  <c:v>40940</c:v>
                </c:pt>
                <c:pt idx="50">
                  <c:v>40969</c:v>
                </c:pt>
                <c:pt idx="51">
                  <c:v>41000</c:v>
                </c:pt>
                <c:pt idx="52">
                  <c:v>41030</c:v>
                </c:pt>
                <c:pt idx="53">
                  <c:v>41061</c:v>
                </c:pt>
                <c:pt idx="54">
                  <c:v>41091</c:v>
                </c:pt>
                <c:pt idx="55">
                  <c:v>41122</c:v>
                </c:pt>
                <c:pt idx="56">
                  <c:v>41153</c:v>
                </c:pt>
                <c:pt idx="57">
                  <c:v>41183</c:v>
                </c:pt>
                <c:pt idx="58">
                  <c:v>41214</c:v>
                </c:pt>
                <c:pt idx="59">
                  <c:v>41244</c:v>
                </c:pt>
                <c:pt idx="60">
                  <c:v>41275</c:v>
                </c:pt>
                <c:pt idx="61">
                  <c:v>41306</c:v>
                </c:pt>
                <c:pt idx="62">
                  <c:v>41334</c:v>
                </c:pt>
                <c:pt idx="63">
                  <c:v>41365</c:v>
                </c:pt>
                <c:pt idx="64">
                  <c:v>41395</c:v>
                </c:pt>
                <c:pt idx="65">
                  <c:v>41426</c:v>
                </c:pt>
                <c:pt idx="66">
                  <c:v>41456</c:v>
                </c:pt>
                <c:pt idx="67">
                  <c:v>41487</c:v>
                </c:pt>
                <c:pt idx="68">
                  <c:v>41518</c:v>
                </c:pt>
                <c:pt idx="69">
                  <c:v>41548</c:v>
                </c:pt>
                <c:pt idx="70">
                  <c:v>41579</c:v>
                </c:pt>
                <c:pt idx="71">
                  <c:v>41609</c:v>
                </c:pt>
                <c:pt idx="72">
                  <c:v>41640</c:v>
                </c:pt>
                <c:pt idx="73">
                  <c:v>41671</c:v>
                </c:pt>
                <c:pt idx="74">
                  <c:v>41699</c:v>
                </c:pt>
                <c:pt idx="75">
                  <c:v>41730</c:v>
                </c:pt>
                <c:pt idx="76">
                  <c:v>41760</c:v>
                </c:pt>
                <c:pt idx="77">
                  <c:v>41791</c:v>
                </c:pt>
                <c:pt idx="78">
                  <c:v>41821</c:v>
                </c:pt>
                <c:pt idx="79">
                  <c:v>41852</c:v>
                </c:pt>
                <c:pt idx="80">
                  <c:v>41883</c:v>
                </c:pt>
                <c:pt idx="81">
                  <c:v>41913</c:v>
                </c:pt>
                <c:pt idx="82">
                  <c:v>41944</c:v>
                </c:pt>
                <c:pt idx="83">
                  <c:v>41974</c:v>
                </c:pt>
                <c:pt idx="84">
                  <c:v>42005</c:v>
                </c:pt>
                <c:pt idx="85">
                  <c:v>42036</c:v>
                </c:pt>
                <c:pt idx="86">
                  <c:v>42064</c:v>
                </c:pt>
                <c:pt idx="87">
                  <c:v>42095</c:v>
                </c:pt>
                <c:pt idx="88">
                  <c:v>42125</c:v>
                </c:pt>
                <c:pt idx="89">
                  <c:v>42156</c:v>
                </c:pt>
                <c:pt idx="90">
                  <c:v>42186</c:v>
                </c:pt>
                <c:pt idx="91">
                  <c:v>42217</c:v>
                </c:pt>
                <c:pt idx="92">
                  <c:v>42248</c:v>
                </c:pt>
                <c:pt idx="93">
                  <c:v>42278</c:v>
                </c:pt>
                <c:pt idx="94">
                  <c:v>42309</c:v>
                </c:pt>
                <c:pt idx="95">
                  <c:v>42339</c:v>
                </c:pt>
                <c:pt idx="96">
                  <c:v>42370</c:v>
                </c:pt>
                <c:pt idx="97">
                  <c:v>42401</c:v>
                </c:pt>
                <c:pt idx="98">
                  <c:v>42430</c:v>
                </c:pt>
                <c:pt idx="99">
                  <c:v>42461</c:v>
                </c:pt>
                <c:pt idx="100">
                  <c:v>42491</c:v>
                </c:pt>
                <c:pt idx="101">
                  <c:v>42522</c:v>
                </c:pt>
                <c:pt idx="102">
                  <c:v>42552</c:v>
                </c:pt>
                <c:pt idx="103">
                  <c:v>42583</c:v>
                </c:pt>
                <c:pt idx="104">
                  <c:v>42614</c:v>
                </c:pt>
                <c:pt idx="105">
                  <c:v>42644</c:v>
                </c:pt>
                <c:pt idx="106">
                  <c:v>42675</c:v>
                </c:pt>
                <c:pt idx="107">
                  <c:v>42705</c:v>
                </c:pt>
                <c:pt idx="108">
                  <c:v>42736</c:v>
                </c:pt>
                <c:pt idx="109">
                  <c:v>42767</c:v>
                </c:pt>
                <c:pt idx="110">
                  <c:v>42795</c:v>
                </c:pt>
                <c:pt idx="111">
                  <c:v>42826</c:v>
                </c:pt>
                <c:pt idx="112">
                  <c:v>42856</c:v>
                </c:pt>
                <c:pt idx="113">
                  <c:v>42887</c:v>
                </c:pt>
                <c:pt idx="114">
                  <c:v>42917</c:v>
                </c:pt>
                <c:pt idx="115">
                  <c:v>42948</c:v>
                </c:pt>
                <c:pt idx="116">
                  <c:v>42979</c:v>
                </c:pt>
                <c:pt idx="117">
                  <c:v>43009</c:v>
                </c:pt>
                <c:pt idx="118">
                  <c:v>43040</c:v>
                </c:pt>
                <c:pt idx="119">
                  <c:v>43070</c:v>
                </c:pt>
                <c:pt idx="120">
                  <c:v>43101</c:v>
                </c:pt>
                <c:pt idx="121">
                  <c:v>43132</c:v>
                </c:pt>
                <c:pt idx="122">
                  <c:v>43160</c:v>
                </c:pt>
                <c:pt idx="123">
                  <c:v>43192</c:v>
                </c:pt>
                <c:pt idx="124">
                  <c:v>43221</c:v>
                </c:pt>
                <c:pt idx="125">
                  <c:v>43253</c:v>
                </c:pt>
                <c:pt idx="126">
                  <c:v>43282</c:v>
                </c:pt>
                <c:pt idx="127">
                  <c:v>43313</c:v>
                </c:pt>
                <c:pt idx="128">
                  <c:v>43345</c:v>
                </c:pt>
                <c:pt idx="129">
                  <c:v>43374</c:v>
                </c:pt>
                <c:pt idx="130">
                  <c:v>43405</c:v>
                </c:pt>
                <c:pt idx="131">
                  <c:v>43435</c:v>
                </c:pt>
                <c:pt idx="132">
                  <c:v>43466</c:v>
                </c:pt>
                <c:pt idx="133">
                  <c:v>43497</c:v>
                </c:pt>
                <c:pt idx="134">
                  <c:v>43525</c:v>
                </c:pt>
                <c:pt idx="135">
                  <c:v>43556</c:v>
                </c:pt>
                <c:pt idx="136">
                  <c:v>43586</c:v>
                </c:pt>
                <c:pt idx="137">
                  <c:v>43617</c:v>
                </c:pt>
                <c:pt idx="138">
                  <c:v>43647</c:v>
                </c:pt>
                <c:pt idx="139">
                  <c:v>43678</c:v>
                </c:pt>
                <c:pt idx="140">
                  <c:v>43709</c:v>
                </c:pt>
                <c:pt idx="141">
                  <c:v>43739</c:v>
                </c:pt>
                <c:pt idx="142">
                  <c:v>43770</c:v>
                </c:pt>
                <c:pt idx="143">
                  <c:v>43800</c:v>
                </c:pt>
                <c:pt idx="144">
                  <c:v>43831</c:v>
                </c:pt>
                <c:pt idx="145">
                  <c:v>43862</c:v>
                </c:pt>
                <c:pt idx="146">
                  <c:v>43891</c:v>
                </c:pt>
                <c:pt idx="147">
                  <c:v>43922</c:v>
                </c:pt>
                <c:pt idx="148">
                  <c:v>43952</c:v>
                </c:pt>
                <c:pt idx="149">
                  <c:v>43983</c:v>
                </c:pt>
                <c:pt idx="150">
                  <c:v>44013</c:v>
                </c:pt>
                <c:pt idx="151">
                  <c:v>44044</c:v>
                </c:pt>
                <c:pt idx="152">
                  <c:v>44075</c:v>
                </c:pt>
                <c:pt idx="153">
                  <c:v>44105</c:v>
                </c:pt>
                <c:pt idx="154">
                  <c:v>44136</c:v>
                </c:pt>
                <c:pt idx="155">
                  <c:v>44166</c:v>
                </c:pt>
                <c:pt idx="156">
                  <c:v>44197</c:v>
                </c:pt>
                <c:pt idx="157">
                  <c:v>44228</c:v>
                </c:pt>
                <c:pt idx="158">
                  <c:v>44256</c:v>
                </c:pt>
                <c:pt idx="159">
                  <c:v>44287</c:v>
                </c:pt>
                <c:pt idx="160">
                  <c:v>44317</c:v>
                </c:pt>
                <c:pt idx="161">
                  <c:v>44348</c:v>
                </c:pt>
                <c:pt idx="162">
                  <c:v>44378</c:v>
                </c:pt>
                <c:pt idx="163">
                  <c:v>44409</c:v>
                </c:pt>
                <c:pt idx="164">
                  <c:v>44440</c:v>
                </c:pt>
                <c:pt idx="165">
                  <c:v>44470</c:v>
                </c:pt>
                <c:pt idx="166">
                  <c:v>44501</c:v>
                </c:pt>
                <c:pt idx="167">
                  <c:v>44531</c:v>
                </c:pt>
                <c:pt idx="168">
                  <c:v>44562</c:v>
                </c:pt>
                <c:pt idx="169">
                  <c:v>44593</c:v>
                </c:pt>
                <c:pt idx="170">
                  <c:v>44621</c:v>
                </c:pt>
                <c:pt idx="171">
                  <c:v>44652</c:v>
                </c:pt>
                <c:pt idx="172">
                  <c:v>44682</c:v>
                </c:pt>
                <c:pt idx="173">
                  <c:v>44713</c:v>
                </c:pt>
                <c:pt idx="174">
                  <c:v>44743</c:v>
                </c:pt>
                <c:pt idx="175">
                  <c:v>44774</c:v>
                </c:pt>
                <c:pt idx="176">
                  <c:v>44805</c:v>
                </c:pt>
                <c:pt idx="177">
                  <c:v>44835</c:v>
                </c:pt>
                <c:pt idx="178">
                  <c:v>44866</c:v>
                </c:pt>
                <c:pt idx="179">
                  <c:v>44896</c:v>
                </c:pt>
                <c:pt idx="180">
                  <c:v>44927</c:v>
                </c:pt>
                <c:pt idx="181">
                  <c:v>44958</c:v>
                </c:pt>
                <c:pt idx="182">
                  <c:v>44986</c:v>
                </c:pt>
                <c:pt idx="183">
                  <c:v>45017</c:v>
                </c:pt>
                <c:pt idx="184">
                  <c:v>45047</c:v>
                </c:pt>
                <c:pt idx="185">
                  <c:v>45078</c:v>
                </c:pt>
                <c:pt idx="186">
                  <c:v>45108</c:v>
                </c:pt>
                <c:pt idx="187">
                  <c:v>45139</c:v>
                </c:pt>
                <c:pt idx="188">
                  <c:v>45170</c:v>
                </c:pt>
                <c:pt idx="189">
                  <c:v>45200</c:v>
                </c:pt>
                <c:pt idx="190">
                  <c:v>45231</c:v>
                </c:pt>
                <c:pt idx="191">
                  <c:v>45261</c:v>
                </c:pt>
                <c:pt idx="192">
                  <c:v>45292</c:v>
                </c:pt>
                <c:pt idx="193">
                  <c:v>45323</c:v>
                </c:pt>
                <c:pt idx="194">
                  <c:v>45352</c:v>
                </c:pt>
                <c:pt idx="195">
                  <c:v>45383</c:v>
                </c:pt>
                <c:pt idx="196">
                  <c:v>45413</c:v>
                </c:pt>
                <c:pt idx="197">
                  <c:v>45444</c:v>
                </c:pt>
                <c:pt idx="198">
                  <c:v>45474</c:v>
                </c:pt>
                <c:pt idx="199">
                  <c:v>45505</c:v>
                </c:pt>
                <c:pt idx="200">
                  <c:v>45536</c:v>
                </c:pt>
                <c:pt idx="201">
                  <c:v>45566</c:v>
                </c:pt>
                <c:pt idx="202">
                  <c:v>45597</c:v>
                </c:pt>
                <c:pt idx="203">
                  <c:v>45627</c:v>
                </c:pt>
                <c:pt idx="204">
                  <c:v>45658</c:v>
                </c:pt>
                <c:pt idx="205">
                  <c:v>45689</c:v>
                </c:pt>
                <c:pt idx="206">
                  <c:v>45717</c:v>
                </c:pt>
                <c:pt idx="207">
                  <c:v>45748</c:v>
                </c:pt>
                <c:pt idx="208">
                  <c:v>45778</c:v>
                </c:pt>
                <c:pt idx="209">
                  <c:v>45809</c:v>
                </c:pt>
                <c:pt idx="210">
                  <c:v>45839</c:v>
                </c:pt>
                <c:pt idx="220" formatCode="General">
                  <c:v>3650.8899999999976</c:v>
                </c:pt>
              </c:numCache>
            </c:numRef>
          </c:cat>
          <c:val>
            <c:numRef>
              <c:f>'depositi SNF'!$D$66:$D$286</c:f>
              <c:numCache>
                <c:formatCode>General</c:formatCode>
                <c:ptCount val="221"/>
                <c:pt idx="0">
                  <c:v>6.3</c:v>
                </c:pt>
                <c:pt idx="1">
                  <c:v>6.5</c:v>
                </c:pt>
                <c:pt idx="2">
                  <c:v>2.1</c:v>
                </c:pt>
                <c:pt idx="3">
                  <c:v>5.3</c:v>
                </c:pt>
                <c:pt idx="4">
                  <c:v>6.2</c:v>
                </c:pt>
                <c:pt idx="5">
                  <c:v>2.6</c:v>
                </c:pt>
                <c:pt idx="6">
                  <c:v>4.9000000000000004</c:v>
                </c:pt>
                <c:pt idx="7">
                  <c:v>6.2</c:v>
                </c:pt>
                <c:pt idx="8">
                  <c:v>4.2</c:v>
                </c:pt>
                <c:pt idx="9">
                  <c:v>1.3</c:v>
                </c:pt>
                <c:pt idx="10">
                  <c:v>5.8</c:v>
                </c:pt>
                <c:pt idx="11">
                  <c:v>-1.3</c:v>
                </c:pt>
                <c:pt idx="12">
                  <c:v>-0.9</c:v>
                </c:pt>
                <c:pt idx="13">
                  <c:v>-1.8</c:v>
                </c:pt>
                <c:pt idx="14">
                  <c:v>-2.7</c:v>
                </c:pt>
                <c:pt idx="15">
                  <c:v>-2.7</c:v>
                </c:pt>
                <c:pt idx="16">
                  <c:v>-3.5</c:v>
                </c:pt>
                <c:pt idx="17">
                  <c:v>-0.9</c:v>
                </c:pt>
                <c:pt idx="18">
                  <c:v>-1.6</c:v>
                </c:pt>
                <c:pt idx="19">
                  <c:v>-1.8</c:v>
                </c:pt>
                <c:pt idx="20">
                  <c:v>0.8</c:v>
                </c:pt>
                <c:pt idx="21">
                  <c:v>3.4</c:v>
                </c:pt>
                <c:pt idx="22">
                  <c:v>-1.6</c:v>
                </c:pt>
                <c:pt idx="23">
                  <c:v>3.6</c:v>
                </c:pt>
                <c:pt idx="24">
                  <c:v>3.4</c:v>
                </c:pt>
                <c:pt idx="25">
                  <c:v>3.5</c:v>
                </c:pt>
                <c:pt idx="26">
                  <c:v>7.1</c:v>
                </c:pt>
                <c:pt idx="27">
                  <c:v>5.0999999999999996</c:v>
                </c:pt>
                <c:pt idx="28">
                  <c:v>3.7</c:v>
                </c:pt>
                <c:pt idx="29">
                  <c:v>2.4</c:v>
                </c:pt>
                <c:pt idx="30">
                  <c:v>4.5999999999999996</c:v>
                </c:pt>
                <c:pt idx="31">
                  <c:v>1.4</c:v>
                </c:pt>
                <c:pt idx="32">
                  <c:v>-1.1000000000000001</c:v>
                </c:pt>
                <c:pt idx="33">
                  <c:v>3</c:v>
                </c:pt>
                <c:pt idx="34">
                  <c:v>0.9</c:v>
                </c:pt>
                <c:pt idx="35">
                  <c:v>3.4</c:v>
                </c:pt>
                <c:pt idx="36">
                  <c:v>-1.2</c:v>
                </c:pt>
                <c:pt idx="37">
                  <c:v>-1.4</c:v>
                </c:pt>
                <c:pt idx="38">
                  <c:v>-1</c:v>
                </c:pt>
                <c:pt idx="39">
                  <c:v>2.4</c:v>
                </c:pt>
                <c:pt idx="40">
                  <c:v>-1.5</c:v>
                </c:pt>
                <c:pt idx="41">
                  <c:v>-1.9</c:v>
                </c:pt>
                <c:pt idx="42">
                  <c:v>0.8</c:v>
                </c:pt>
                <c:pt idx="43">
                  <c:v>0.2</c:v>
                </c:pt>
                <c:pt idx="44">
                  <c:v>-1.3</c:v>
                </c:pt>
                <c:pt idx="45">
                  <c:v>-6.9</c:v>
                </c:pt>
                <c:pt idx="46">
                  <c:v>-6.5</c:v>
                </c:pt>
                <c:pt idx="47">
                  <c:v>-5</c:v>
                </c:pt>
                <c:pt idx="48">
                  <c:v>-6.2</c:v>
                </c:pt>
                <c:pt idx="49">
                  <c:v>-3.8</c:v>
                </c:pt>
                <c:pt idx="50">
                  <c:v>0.8</c:v>
                </c:pt>
                <c:pt idx="51">
                  <c:v>-5.0999999999999996</c:v>
                </c:pt>
                <c:pt idx="52">
                  <c:v>-1.9</c:v>
                </c:pt>
                <c:pt idx="53">
                  <c:v>2</c:v>
                </c:pt>
                <c:pt idx="54">
                  <c:v>-7.7</c:v>
                </c:pt>
                <c:pt idx="55">
                  <c:v>-1.2</c:v>
                </c:pt>
                <c:pt idx="56">
                  <c:v>6.4</c:v>
                </c:pt>
                <c:pt idx="57">
                  <c:v>6</c:v>
                </c:pt>
                <c:pt idx="58">
                  <c:v>9.9</c:v>
                </c:pt>
                <c:pt idx="59">
                  <c:v>7.7</c:v>
                </c:pt>
                <c:pt idx="60">
                  <c:v>12.1</c:v>
                </c:pt>
                <c:pt idx="61">
                  <c:v>9.4</c:v>
                </c:pt>
                <c:pt idx="62">
                  <c:v>8.4</c:v>
                </c:pt>
                <c:pt idx="63">
                  <c:v>8.9</c:v>
                </c:pt>
                <c:pt idx="64">
                  <c:v>9.9</c:v>
                </c:pt>
                <c:pt idx="65">
                  <c:v>8.6</c:v>
                </c:pt>
                <c:pt idx="66">
                  <c:v>11.3</c:v>
                </c:pt>
                <c:pt idx="67">
                  <c:v>13.4</c:v>
                </c:pt>
                <c:pt idx="68">
                  <c:v>4.5</c:v>
                </c:pt>
                <c:pt idx="69">
                  <c:v>8.8000000000000007</c:v>
                </c:pt>
                <c:pt idx="70">
                  <c:v>16.899999999999999</c:v>
                </c:pt>
                <c:pt idx="71">
                  <c:v>6.9</c:v>
                </c:pt>
                <c:pt idx="72">
                  <c:v>8.3000000000000007</c:v>
                </c:pt>
                <c:pt idx="73">
                  <c:v>10.5</c:v>
                </c:pt>
                <c:pt idx="74">
                  <c:v>2.8</c:v>
                </c:pt>
                <c:pt idx="75">
                  <c:v>7</c:v>
                </c:pt>
                <c:pt idx="76">
                  <c:v>9.6999999999999993</c:v>
                </c:pt>
                <c:pt idx="77">
                  <c:v>1.2</c:v>
                </c:pt>
                <c:pt idx="78">
                  <c:v>7</c:v>
                </c:pt>
                <c:pt idx="79">
                  <c:v>6.7</c:v>
                </c:pt>
                <c:pt idx="80">
                  <c:v>6.8</c:v>
                </c:pt>
                <c:pt idx="81">
                  <c:v>5.4</c:v>
                </c:pt>
                <c:pt idx="82">
                  <c:v>6.4</c:v>
                </c:pt>
                <c:pt idx="83">
                  <c:v>7.7</c:v>
                </c:pt>
                <c:pt idx="84">
                  <c:v>11.5</c:v>
                </c:pt>
                <c:pt idx="85">
                  <c:v>10.1</c:v>
                </c:pt>
                <c:pt idx="86">
                  <c:v>9.5</c:v>
                </c:pt>
                <c:pt idx="87">
                  <c:v>7.3</c:v>
                </c:pt>
                <c:pt idx="88">
                  <c:v>8.1999999999999993</c:v>
                </c:pt>
                <c:pt idx="89">
                  <c:v>11.3</c:v>
                </c:pt>
                <c:pt idx="90">
                  <c:v>10.1</c:v>
                </c:pt>
                <c:pt idx="91">
                  <c:v>7.8</c:v>
                </c:pt>
                <c:pt idx="92">
                  <c:v>11.2</c:v>
                </c:pt>
                <c:pt idx="93">
                  <c:v>15.2</c:v>
                </c:pt>
                <c:pt idx="94">
                  <c:v>2.6</c:v>
                </c:pt>
                <c:pt idx="95">
                  <c:v>12.5</c:v>
                </c:pt>
                <c:pt idx="96">
                  <c:v>10.199999999999999</c:v>
                </c:pt>
                <c:pt idx="97">
                  <c:v>5.2</c:v>
                </c:pt>
                <c:pt idx="98">
                  <c:v>6.4</c:v>
                </c:pt>
                <c:pt idx="99">
                  <c:v>13.7</c:v>
                </c:pt>
                <c:pt idx="100">
                  <c:v>4.4000000000000004</c:v>
                </c:pt>
                <c:pt idx="101">
                  <c:v>6.3</c:v>
                </c:pt>
                <c:pt idx="102">
                  <c:v>10.7</c:v>
                </c:pt>
                <c:pt idx="103">
                  <c:v>6</c:v>
                </c:pt>
                <c:pt idx="104">
                  <c:v>5.2</c:v>
                </c:pt>
                <c:pt idx="105">
                  <c:v>1.5</c:v>
                </c:pt>
                <c:pt idx="106">
                  <c:v>5.4</c:v>
                </c:pt>
                <c:pt idx="107">
                  <c:v>5.7</c:v>
                </c:pt>
                <c:pt idx="108">
                  <c:v>2.6</c:v>
                </c:pt>
                <c:pt idx="109">
                  <c:v>7.3</c:v>
                </c:pt>
                <c:pt idx="110">
                  <c:v>9.6999999999999993</c:v>
                </c:pt>
                <c:pt idx="111">
                  <c:v>6.4</c:v>
                </c:pt>
                <c:pt idx="112">
                  <c:v>10.3</c:v>
                </c:pt>
                <c:pt idx="113">
                  <c:v>10.8</c:v>
                </c:pt>
                <c:pt idx="114">
                  <c:v>5.6</c:v>
                </c:pt>
                <c:pt idx="115">
                  <c:v>11.3</c:v>
                </c:pt>
                <c:pt idx="116">
                  <c:v>15.4</c:v>
                </c:pt>
                <c:pt idx="117">
                  <c:v>12</c:v>
                </c:pt>
                <c:pt idx="118">
                  <c:v>12.7</c:v>
                </c:pt>
                <c:pt idx="119">
                  <c:v>12.1</c:v>
                </c:pt>
                <c:pt idx="120">
                  <c:v>15.9</c:v>
                </c:pt>
                <c:pt idx="121">
                  <c:v>13.9</c:v>
                </c:pt>
                <c:pt idx="122">
                  <c:v>15.1</c:v>
                </c:pt>
                <c:pt idx="123">
                  <c:v>7.6</c:v>
                </c:pt>
                <c:pt idx="124">
                  <c:v>9.1999999999999993</c:v>
                </c:pt>
                <c:pt idx="125">
                  <c:v>15.8</c:v>
                </c:pt>
                <c:pt idx="126">
                  <c:v>8</c:v>
                </c:pt>
                <c:pt idx="127">
                  <c:v>8</c:v>
                </c:pt>
                <c:pt idx="128">
                  <c:v>10.199999999999999</c:v>
                </c:pt>
                <c:pt idx="129">
                  <c:v>4.5</c:v>
                </c:pt>
                <c:pt idx="130">
                  <c:v>4.2</c:v>
                </c:pt>
                <c:pt idx="131">
                  <c:v>1.5</c:v>
                </c:pt>
                <c:pt idx="132">
                  <c:v>-1.3</c:v>
                </c:pt>
                <c:pt idx="133">
                  <c:v>0.5</c:v>
                </c:pt>
                <c:pt idx="134">
                  <c:v>1.4</c:v>
                </c:pt>
                <c:pt idx="135">
                  <c:v>2.5</c:v>
                </c:pt>
                <c:pt idx="136">
                  <c:v>1.7</c:v>
                </c:pt>
                <c:pt idx="137">
                  <c:v>2.2000000000000002</c:v>
                </c:pt>
                <c:pt idx="138">
                  <c:v>6.1</c:v>
                </c:pt>
                <c:pt idx="139">
                  <c:v>9</c:v>
                </c:pt>
                <c:pt idx="140">
                  <c:v>-0.8</c:v>
                </c:pt>
                <c:pt idx="141">
                  <c:v>7.7</c:v>
                </c:pt>
                <c:pt idx="142">
                  <c:v>13.6</c:v>
                </c:pt>
                <c:pt idx="143">
                  <c:v>6.8</c:v>
                </c:pt>
                <c:pt idx="144">
                  <c:v>9.8000000000000007</c:v>
                </c:pt>
                <c:pt idx="145">
                  <c:v>14.1</c:v>
                </c:pt>
                <c:pt idx="146">
                  <c:v>7.9</c:v>
                </c:pt>
                <c:pt idx="147">
                  <c:v>10.9</c:v>
                </c:pt>
                <c:pt idx="148">
                  <c:v>18.399999999999999</c:v>
                </c:pt>
                <c:pt idx="149">
                  <c:v>13.2</c:v>
                </c:pt>
                <c:pt idx="150">
                  <c:v>21.6</c:v>
                </c:pt>
                <c:pt idx="151">
                  <c:v>18.899999999999999</c:v>
                </c:pt>
                <c:pt idx="152">
                  <c:v>24.7</c:v>
                </c:pt>
                <c:pt idx="153">
                  <c:v>28.7</c:v>
                </c:pt>
                <c:pt idx="154">
                  <c:v>19.8</c:v>
                </c:pt>
                <c:pt idx="155">
                  <c:v>28.7</c:v>
                </c:pt>
                <c:pt idx="156">
                  <c:v>31.9</c:v>
                </c:pt>
                <c:pt idx="157">
                  <c:v>27</c:v>
                </c:pt>
                <c:pt idx="158">
                  <c:v>24.9</c:v>
                </c:pt>
                <c:pt idx="159">
                  <c:v>24.6</c:v>
                </c:pt>
                <c:pt idx="160">
                  <c:v>17.3</c:v>
                </c:pt>
                <c:pt idx="161">
                  <c:v>17.7</c:v>
                </c:pt>
                <c:pt idx="162">
                  <c:v>18</c:v>
                </c:pt>
                <c:pt idx="163">
                  <c:v>12</c:v>
                </c:pt>
                <c:pt idx="164">
                  <c:v>10.1</c:v>
                </c:pt>
                <c:pt idx="165">
                  <c:v>9.1999999999999993</c:v>
                </c:pt>
                <c:pt idx="166">
                  <c:v>8.4</c:v>
                </c:pt>
                <c:pt idx="167">
                  <c:v>10.8</c:v>
                </c:pt>
                <c:pt idx="168">
                  <c:v>4</c:v>
                </c:pt>
                <c:pt idx="169">
                  <c:v>3.3</c:v>
                </c:pt>
                <c:pt idx="170">
                  <c:v>5.9</c:v>
                </c:pt>
                <c:pt idx="171">
                  <c:v>9</c:v>
                </c:pt>
                <c:pt idx="172">
                  <c:v>6.3</c:v>
                </c:pt>
                <c:pt idx="173">
                  <c:v>4.8</c:v>
                </c:pt>
                <c:pt idx="174">
                  <c:v>5.0999999999999996</c:v>
                </c:pt>
                <c:pt idx="175">
                  <c:v>4.3</c:v>
                </c:pt>
                <c:pt idx="176">
                  <c:v>2.1</c:v>
                </c:pt>
                <c:pt idx="177">
                  <c:v>-3.3</c:v>
                </c:pt>
                <c:pt idx="178">
                  <c:v>-1.5</c:v>
                </c:pt>
                <c:pt idx="179">
                  <c:v>-1.2</c:v>
                </c:pt>
                <c:pt idx="180">
                  <c:v>-5</c:v>
                </c:pt>
                <c:pt idx="181">
                  <c:v>-4.4000000000000004</c:v>
                </c:pt>
                <c:pt idx="182">
                  <c:v>-2.5</c:v>
                </c:pt>
                <c:pt idx="183">
                  <c:v>-2.2999999999999998</c:v>
                </c:pt>
                <c:pt idx="184">
                  <c:v>-4.5</c:v>
                </c:pt>
                <c:pt idx="185">
                  <c:v>-3.5</c:v>
                </c:pt>
                <c:pt idx="186">
                  <c:v>-9.8000000000000007</c:v>
                </c:pt>
                <c:pt idx="187">
                  <c:v>-5.2</c:v>
                </c:pt>
                <c:pt idx="188">
                  <c:v>1.1000000000000001</c:v>
                </c:pt>
                <c:pt idx="189">
                  <c:v>-1.4</c:v>
                </c:pt>
                <c:pt idx="190">
                  <c:v>-0.5</c:v>
                </c:pt>
                <c:pt idx="191">
                  <c:v>-0.4</c:v>
                </c:pt>
                <c:pt idx="192">
                  <c:v>4.4000000000000004</c:v>
                </c:pt>
                <c:pt idx="193">
                  <c:v>3.8</c:v>
                </c:pt>
                <c:pt idx="194">
                  <c:v>6.4</c:v>
                </c:pt>
                <c:pt idx="195">
                  <c:v>0.1</c:v>
                </c:pt>
                <c:pt idx="196">
                  <c:v>5.3</c:v>
                </c:pt>
                <c:pt idx="197">
                  <c:v>12</c:v>
                </c:pt>
                <c:pt idx="198">
                  <c:v>4.8</c:v>
                </c:pt>
                <c:pt idx="199">
                  <c:v>6.7</c:v>
                </c:pt>
                <c:pt idx="200">
                  <c:v>0.1</c:v>
                </c:pt>
                <c:pt idx="201">
                  <c:v>4.5</c:v>
                </c:pt>
                <c:pt idx="202">
                  <c:v>10.8</c:v>
                </c:pt>
                <c:pt idx="203">
                  <c:v>3.1</c:v>
                </c:pt>
                <c:pt idx="204">
                  <c:v>3.3</c:v>
                </c:pt>
                <c:pt idx="205">
                  <c:v>3.2</c:v>
                </c:pt>
                <c:pt idx="206">
                  <c:v>0.1</c:v>
                </c:pt>
                <c:pt idx="207">
                  <c:v>1.2</c:v>
                </c:pt>
                <c:pt idx="208">
                  <c:v>4.9000000000000004</c:v>
                </c:pt>
                <c:pt idx="209">
                  <c:v>-5.4</c:v>
                </c:pt>
                <c:pt idx="210">
                  <c:v>2.5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C29-4507-B004-E9A2E09E62CA}"/>
            </c:ext>
          </c:extLst>
        </c:ser>
        <c:ser>
          <c:idx val="1"/>
          <c:order val="1"/>
          <c:tx>
            <c:v>Famiglie</c:v>
          </c:tx>
          <c:spPr>
            <a:ln w="25400">
              <a:solidFill>
                <a:srgbClr val="003A79"/>
              </a:solidFill>
            </a:ln>
          </c:spPr>
          <c:marker>
            <c:symbol val="none"/>
          </c:marker>
          <c:cat>
            <c:numRef>
              <c:f>'depositi SNF'!$R$66:$R$286</c:f>
              <c:numCache>
                <c:formatCode>[$-410]mmm\-yy;@</c:formatCode>
                <c:ptCount val="221"/>
                <c:pt idx="0">
                  <c:v>39448</c:v>
                </c:pt>
                <c:pt idx="1">
                  <c:v>39479</c:v>
                </c:pt>
                <c:pt idx="2">
                  <c:v>39508</c:v>
                </c:pt>
                <c:pt idx="3">
                  <c:v>39539</c:v>
                </c:pt>
                <c:pt idx="4">
                  <c:v>39569</c:v>
                </c:pt>
                <c:pt idx="5">
                  <c:v>39600</c:v>
                </c:pt>
                <c:pt idx="6">
                  <c:v>39630</c:v>
                </c:pt>
                <c:pt idx="7">
                  <c:v>39661</c:v>
                </c:pt>
                <c:pt idx="8">
                  <c:v>39692</c:v>
                </c:pt>
                <c:pt idx="9">
                  <c:v>39722</c:v>
                </c:pt>
                <c:pt idx="10">
                  <c:v>39753</c:v>
                </c:pt>
                <c:pt idx="11">
                  <c:v>39783</c:v>
                </c:pt>
                <c:pt idx="12">
                  <c:v>39814</c:v>
                </c:pt>
                <c:pt idx="13">
                  <c:v>39845</c:v>
                </c:pt>
                <c:pt idx="14">
                  <c:v>39873</c:v>
                </c:pt>
                <c:pt idx="15">
                  <c:v>39904</c:v>
                </c:pt>
                <c:pt idx="16">
                  <c:v>39934</c:v>
                </c:pt>
                <c:pt idx="17">
                  <c:v>39965</c:v>
                </c:pt>
                <c:pt idx="18">
                  <c:v>39995</c:v>
                </c:pt>
                <c:pt idx="19">
                  <c:v>40026</c:v>
                </c:pt>
                <c:pt idx="20">
                  <c:v>40057</c:v>
                </c:pt>
                <c:pt idx="21">
                  <c:v>40087</c:v>
                </c:pt>
                <c:pt idx="22">
                  <c:v>40118</c:v>
                </c:pt>
                <c:pt idx="23">
                  <c:v>40148</c:v>
                </c:pt>
                <c:pt idx="24">
                  <c:v>40179</c:v>
                </c:pt>
                <c:pt idx="25">
                  <c:v>40210</c:v>
                </c:pt>
                <c:pt idx="26">
                  <c:v>40238</c:v>
                </c:pt>
                <c:pt idx="27">
                  <c:v>40269</c:v>
                </c:pt>
                <c:pt idx="28">
                  <c:v>40299</c:v>
                </c:pt>
                <c:pt idx="29">
                  <c:v>40330</c:v>
                </c:pt>
                <c:pt idx="30">
                  <c:v>40360</c:v>
                </c:pt>
                <c:pt idx="31">
                  <c:v>40391</c:v>
                </c:pt>
                <c:pt idx="32">
                  <c:v>40422</c:v>
                </c:pt>
                <c:pt idx="33">
                  <c:v>40452</c:v>
                </c:pt>
                <c:pt idx="34">
                  <c:v>40483</c:v>
                </c:pt>
                <c:pt idx="35">
                  <c:v>40513</c:v>
                </c:pt>
                <c:pt idx="36">
                  <c:v>40544</c:v>
                </c:pt>
                <c:pt idx="37">
                  <c:v>40575</c:v>
                </c:pt>
                <c:pt idx="38">
                  <c:v>40603</c:v>
                </c:pt>
                <c:pt idx="39">
                  <c:v>40634</c:v>
                </c:pt>
                <c:pt idx="40">
                  <c:v>40664</c:v>
                </c:pt>
                <c:pt idx="41">
                  <c:v>40695</c:v>
                </c:pt>
                <c:pt idx="42">
                  <c:v>40725</c:v>
                </c:pt>
                <c:pt idx="43">
                  <c:v>40756</c:v>
                </c:pt>
                <c:pt idx="44">
                  <c:v>40787</c:v>
                </c:pt>
                <c:pt idx="45">
                  <c:v>40817</c:v>
                </c:pt>
                <c:pt idx="46">
                  <c:v>40848</c:v>
                </c:pt>
                <c:pt idx="47">
                  <c:v>40878</c:v>
                </c:pt>
                <c:pt idx="48">
                  <c:v>40909</c:v>
                </c:pt>
                <c:pt idx="49">
                  <c:v>40940</c:v>
                </c:pt>
                <c:pt idx="50">
                  <c:v>40969</c:v>
                </c:pt>
                <c:pt idx="51">
                  <c:v>41000</c:v>
                </c:pt>
                <c:pt idx="52">
                  <c:v>41030</c:v>
                </c:pt>
                <c:pt idx="53">
                  <c:v>41061</c:v>
                </c:pt>
                <c:pt idx="54">
                  <c:v>41091</c:v>
                </c:pt>
                <c:pt idx="55">
                  <c:v>41122</c:v>
                </c:pt>
                <c:pt idx="56">
                  <c:v>41153</c:v>
                </c:pt>
                <c:pt idx="57">
                  <c:v>41183</c:v>
                </c:pt>
                <c:pt idx="58">
                  <c:v>41214</c:v>
                </c:pt>
                <c:pt idx="59">
                  <c:v>41244</c:v>
                </c:pt>
                <c:pt idx="60">
                  <c:v>41275</c:v>
                </c:pt>
                <c:pt idx="61">
                  <c:v>41306</c:v>
                </c:pt>
                <c:pt idx="62">
                  <c:v>41334</c:v>
                </c:pt>
                <c:pt idx="63">
                  <c:v>41365</c:v>
                </c:pt>
                <c:pt idx="64">
                  <c:v>41395</c:v>
                </c:pt>
                <c:pt idx="65">
                  <c:v>41426</c:v>
                </c:pt>
                <c:pt idx="66">
                  <c:v>41456</c:v>
                </c:pt>
                <c:pt idx="67">
                  <c:v>41487</c:v>
                </c:pt>
                <c:pt idx="68">
                  <c:v>41518</c:v>
                </c:pt>
                <c:pt idx="69">
                  <c:v>41548</c:v>
                </c:pt>
                <c:pt idx="70">
                  <c:v>41579</c:v>
                </c:pt>
                <c:pt idx="71">
                  <c:v>41609</c:v>
                </c:pt>
                <c:pt idx="72">
                  <c:v>41640</c:v>
                </c:pt>
                <c:pt idx="73">
                  <c:v>41671</c:v>
                </c:pt>
                <c:pt idx="74">
                  <c:v>41699</c:v>
                </c:pt>
                <c:pt idx="75">
                  <c:v>41730</c:v>
                </c:pt>
                <c:pt idx="76">
                  <c:v>41760</c:v>
                </c:pt>
                <c:pt idx="77">
                  <c:v>41791</c:v>
                </c:pt>
                <c:pt idx="78">
                  <c:v>41821</c:v>
                </c:pt>
                <c:pt idx="79">
                  <c:v>41852</c:v>
                </c:pt>
                <c:pt idx="80">
                  <c:v>41883</c:v>
                </c:pt>
                <c:pt idx="81">
                  <c:v>41913</c:v>
                </c:pt>
                <c:pt idx="82">
                  <c:v>41944</c:v>
                </c:pt>
                <c:pt idx="83">
                  <c:v>41974</c:v>
                </c:pt>
                <c:pt idx="84">
                  <c:v>42005</c:v>
                </c:pt>
                <c:pt idx="85">
                  <c:v>42036</c:v>
                </c:pt>
                <c:pt idx="86">
                  <c:v>42064</c:v>
                </c:pt>
                <c:pt idx="87">
                  <c:v>42095</c:v>
                </c:pt>
                <c:pt idx="88">
                  <c:v>42125</c:v>
                </c:pt>
                <c:pt idx="89">
                  <c:v>42156</c:v>
                </c:pt>
                <c:pt idx="90">
                  <c:v>42186</c:v>
                </c:pt>
                <c:pt idx="91">
                  <c:v>42217</c:v>
                </c:pt>
                <c:pt idx="92">
                  <c:v>42248</c:v>
                </c:pt>
                <c:pt idx="93">
                  <c:v>42278</c:v>
                </c:pt>
                <c:pt idx="94">
                  <c:v>42309</c:v>
                </c:pt>
                <c:pt idx="95">
                  <c:v>42339</c:v>
                </c:pt>
                <c:pt idx="96">
                  <c:v>42370</c:v>
                </c:pt>
                <c:pt idx="97">
                  <c:v>42401</c:v>
                </c:pt>
                <c:pt idx="98">
                  <c:v>42430</c:v>
                </c:pt>
                <c:pt idx="99">
                  <c:v>42461</c:v>
                </c:pt>
                <c:pt idx="100">
                  <c:v>42491</c:v>
                </c:pt>
                <c:pt idx="101">
                  <c:v>42522</c:v>
                </c:pt>
                <c:pt idx="102">
                  <c:v>42552</c:v>
                </c:pt>
                <c:pt idx="103">
                  <c:v>42583</c:v>
                </c:pt>
                <c:pt idx="104">
                  <c:v>42614</c:v>
                </c:pt>
                <c:pt idx="105">
                  <c:v>42644</c:v>
                </c:pt>
                <c:pt idx="106">
                  <c:v>42675</c:v>
                </c:pt>
                <c:pt idx="107">
                  <c:v>42705</c:v>
                </c:pt>
                <c:pt idx="108">
                  <c:v>42736</c:v>
                </c:pt>
                <c:pt idx="109">
                  <c:v>42767</c:v>
                </c:pt>
                <c:pt idx="110">
                  <c:v>42795</c:v>
                </c:pt>
                <c:pt idx="111">
                  <c:v>42826</c:v>
                </c:pt>
                <c:pt idx="112">
                  <c:v>42856</c:v>
                </c:pt>
                <c:pt idx="113">
                  <c:v>42887</c:v>
                </c:pt>
                <c:pt idx="114">
                  <c:v>42917</c:v>
                </c:pt>
                <c:pt idx="115">
                  <c:v>42948</c:v>
                </c:pt>
                <c:pt idx="116">
                  <c:v>42979</c:v>
                </c:pt>
                <c:pt idx="117">
                  <c:v>43009</c:v>
                </c:pt>
                <c:pt idx="118">
                  <c:v>43040</c:v>
                </c:pt>
                <c:pt idx="119">
                  <c:v>43070</c:v>
                </c:pt>
                <c:pt idx="120">
                  <c:v>43101</c:v>
                </c:pt>
                <c:pt idx="121">
                  <c:v>43132</c:v>
                </c:pt>
                <c:pt idx="122">
                  <c:v>43160</c:v>
                </c:pt>
                <c:pt idx="123">
                  <c:v>43192</c:v>
                </c:pt>
                <c:pt idx="124">
                  <c:v>43221</c:v>
                </c:pt>
                <c:pt idx="125">
                  <c:v>43253</c:v>
                </c:pt>
                <c:pt idx="126">
                  <c:v>43282</c:v>
                </c:pt>
                <c:pt idx="127">
                  <c:v>43313</c:v>
                </c:pt>
                <c:pt idx="128">
                  <c:v>43345</c:v>
                </c:pt>
                <c:pt idx="129">
                  <c:v>43374</c:v>
                </c:pt>
                <c:pt idx="130">
                  <c:v>43405</c:v>
                </c:pt>
                <c:pt idx="131">
                  <c:v>43435</c:v>
                </c:pt>
                <c:pt idx="132">
                  <c:v>43466</c:v>
                </c:pt>
                <c:pt idx="133">
                  <c:v>43497</c:v>
                </c:pt>
                <c:pt idx="134">
                  <c:v>43525</c:v>
                </c:pt>
                <c:pt idx="135">
                  <c:v>43556</c:v>
                </c:pt>
                <c:pt idx="136">
                  <c:v>43586</c:v>
                </c:pt>
                <c:pt idx="137">
                  <c:v>43617</c:v>
                </c:pt>
                <c:pt idx="138">
                  <c:v>43647</c:v>
                </c:pt>
                <c:pt idx="139">
                  <c:v>43678</c:v>
                </c:pt>
                <c:pt idx="140">
                  <c:v>43709</c:v>
                </c:pt>
                <c:pt idx="141">
                  <c:v>43739</c:v>
                </c:pt>
                <c:pt idx="142">
                  <c:v>43770</c:v>
                </c:pt>
                <c:pt idx="143">
                  <c:v>43800</c:v>
                </c:pt>
                <c:pt idx="144">
                  <c:v>43831</c:v>
                </c:pt>
                <c:pt idx="145">
                  <c:v>43862</c:v>
                </c:pt>
                <c:pt idx="146">
                  <c:v>43891</c:v>
                </c:pt>
                <c:pt idx="147">
                  <c:v>43922</c:v>
                </c:pt>
                <c:pt idx="148">
                  <c:v>43952</c:v>
                </c:pt>
                <c:pt idx="149">
                  <c:v>43983</c:v>
                </c:pt>
                <c:pt idx="150">
                  <c:v>44013</c:v>
                </c:pt>
                <c:pt idx="151">
                  <c:v>44044</c:v>
                </c:pt>
                <c:pt idx="152">
                  <c:v>44075</c:v>
                </c:pt>
                <c:pt idx="153">
                  <c:v>44105</c:v>
                </c:pt>
                <c:pt idx="154">
                  <c:v>44136</c:v>
                </c:pt>
                <c:pt idx="155">
                  <c:v>44166</c:v>
                </c:pt>
                <c:pt idx="156">
                  <c:v>44197</c:v>
                </c:pt>
                <c:pt idx="157">
                  <c:v>44228</c:v>
                </c:pt>
                <c:pt idx="158">
                  <c:v>44256</c:v>
                </c:pt>
                <c:pt idx="159">
                  <c:v>44287</c:v>
                </c:pt>
                <c:pt idx="160">
                  <c:v>44317</c:v>
                </c:pt>
                <c:pt idx="161">
                  <c:v>44348</c:v>
                </c:pt>
                <c:pt idx="162">
                  <c:v>44378</c:v>
                </c:pt>
                <c:pt idx="163">
                  <c:v>44409</c:v>
                </c:pt>
                <c:pt idx="164">
                  <c:v>44440</c:v>
                </c:pt>
                <c:pt idx="165">
                  <c:v>44470</c:v>
                </c:pt>
                <c:pt idx="166">
                  <c:v>44501</c:v>
                </c:pt>
                <c:pt idx="167">
                  <c:v>44531</c:v>
                </c:pt>
                <c:pt idx="168">
                  <c:v>44562</c:v>
                </c:pt>
                <c:pt idx="169">
                  <c:v>44593</c:v>
                </c:pt>
                <c:pt idx="170">
                  <c:v>44621</c:v>
                </c:pt>
                <c:pt idx="171">
                  <c:v>44652</c:v>
                </c:pt>
                <c:pt idx="172">
                  <c:v>44682</c:v>
                </c:pt>
                <c:pt idx="173">
                  <c:v>44713</c:v>
                </c:pt>
                <c:pt idx="174">
                  <c:v>44743</c:v>
                </c:pt>
                <c:pt idx="175">
                  <c:v>44774</c:v>
                </c:pt>
                <c:pt idx="176">
                  <c:v>44805</c:v>
                </c:pt>
                <c:pt idx="177">
                  <c:v>44835</c:v>
                </c:pt>
                <c:pt idx="178">
                  <c:v>44866</c:v>
                </c:pt>
                <c:pt idx="179">
                  <c:v>44896</c:v>
                </c:pt>
                <c:pt idx="180">
                  <c:v>44927</c:v>
                </c:pt>
                <c:pt idx="181">
                  <c:v>44958</c:v>
                </c:pt>
                <c:pt idx="182">
                  <c:v>44986</c:v>
                </c:pt>
                <c:pt idx="183">
                  <c:v>45017</c:v>
                </c:pt>
                <c:pt idx="184">
                  <c:v>45047</c:v>
                </c:pt>
                <c:pt idx="185">
                  <c:v>45078</c:v>
                </c:pt>
                <c:pt idx="186">
                  <c:v>45108</c:v>
                </c:pt>
                <c:pt idx="187">
                  <c:v>45139</c:v>
                </c:pt>
                <c:pt idx="188">
                  <c:v>45170</c:v>
                </c:pt>
                <c:pt idx="189">
                  <c:v>45200</c:v>
                </c:pt>
                <c:pt idx="190">
                  <c:v>45231</c:v>
                </c:pt>
                <c:pt idx="191">
                  <c:v>45261</c:v>
                </c:pt>
                <c:pt idx="192">
                  <c:v>45292</c:v>
                </c:pt>
                <c:pt idx="193">
                  <c:v>45323</c:v>
                </c:pt>
                <c:pt idx="194">
                  <c:v>45352</c:v>
                </c:pt>
                <c:pt idx="195">
                  <c:v>45383</c:v>
                </c:pt>
                <c:pt idx="196">
                  <c:v>45413</c:v>
                </c:pt>
                <c:pt idx="197">
                  <c:v>45444</c:v>
                </c:pt>
                <c:pt idx="198">
                  <c:v>45474</c:v>
                </c:pt>
                <c:pt idx="199">
                  <c:v>45505</c:v>
                </c:pt>
                <c:pt idx="200">
                  <c:v>45536</c:v>
                </c:pt>
                <c:pt idx="201">
                  <c:v>45566</c:v>
                </c:pt>
                <c:pt idx="202">
                  <c:v>45597</c:v>
                </c:pt>
                <c:pt idx="203">
                  <c:v>45627</c:v>
                </c:pt>
                <c:pt idx="204">
                  <c:v>45658</c:v>
                </c:pt>
                <c:pt idx="205">
                  <c:v>45689</c:v>
                </c:pt>
                <c:pt idx="206">
                  <c:v>45717</c:v>
                </c:pt>
                <c:pt idx="207">
                  <c:v>45748</c:v>
                </c:pt>
                <c:pt idx="208">
                  <c:v>45778</c:v>
                </c:pt>
                <c:pt idx="209">
                  <c:v>45809</c:v>
                </c:pt>
                <c:pt idx="210">
                  <c:v>45839</c:v>
                </c:pt>
                <c:pt idx="220" formatCode="General">
                  <c:v>3650.8899999999976</c:v>
                </c:pt>
              </c:numCache>
            </c:numRef>
          </c:cat>
          <c:val>
            <c:numRef>
              <c:f>'depositi famiglie'!$D$66:$D$286</c:f>
              <c:numCache>
                <c:formatCode>General</c:formatCode>
                <c:ptCount val="221"/>
                <c:pt idx="0">
                  <c:v>6.5</c:v>
                </c:pt>
                <c:pt idx="1">
                  <c:v>6.7</c:v>
                </c:pt>
                <c:pt idx="2">
                  <c:v>7.6</c:v>
                </c:pt>
                <c:pt idx="3">
                  <c:v>7.5</c:v>
                </c:pt>
                <c:pt idx="4">
                  <c:v>9</c:v>
                </c:pt>
                <c:pt idx="5">
                  <c:v>8.8000000000000007</c:v>
                </c:pt>
                <c:pt idx="6">
                  <c:v>8.6999999999999993</c:v>
                </c:pt>
                <c:pt idx="7">
                  <c:v>9.4</c:v>
                </c:pt>
                <c:pt idx="8">
                  <c:v>9</c:v>
                </c:pt>
                <c:pt idx="9">
                  <c:v>9.3000000000000007</c:v>
                </c:pt>
                <c:pt idx="10">
                  <c:v>9.1999999999999993</c:v>
                </c:pt>
                <c:pt idx="11">
                  <c:v>7.7</c:v>
                </c:pt>
                <c:pt idx="12">
                  <c:v>7</c:v>
                </c:pt>
                <c:pt idx="13">
                  <c:v>6.6</c:v>
                </c:pt>
                <c:pt idx="14">
                  <c:v>6.3</c:v>
                </c:pt>
                <c:pt idx="15">
                  <c:v>6.4</c:v>
                </c:pt>
                <c:pt idx="16">
                  <c:v>5</c:v>
                </c:pt>
                <c:pt idx="17">
                  <c:v>4.5999999999999996</c:v>
                </c:pt>
                <c:pt idx="18">
                  <c:v>4.8</c:v>
                </c:pt>
                <c:pt idx="19">
                  <c:v>5.6</c:v>
                </c:pt>
                <c:pt idx="20">
                  <c:v>4.3</c:v>
                </c:pt>
                <c:pt idx="21">
                  <c:v>4.8</c:v>
                </c:pt>
                <c:pt idx="22">
                  <c:v>5.3</c:v>
                </c:pt>
                <c:pt idx="23">
                  <c:v>5.2</c:v>
                </c:pt>
                <c:pt idx="24">
                  <c:v>5.2</c:v>
                </c:pt>
                <c:pt idx="25">
                  <c:v>5.2</c:v>
                </c:pt>
                <c:pt idx="26">
                  <c:v>3.8</c:v>
                </c:pt>
                <c:pt idx="27">
                  <c:v>2.5</c:v>
                </c:pt>
                <c:pt idx="28">
                  <c:v>2.6</c:v>
                </c:pt>
                <c:pt idx="29">
                  <c:v>3.4</c:v>
                </c:pt>
                <c:pt idx="30">
                  <c:v>3.4</c:v>
                </c:pt>
                <c:pt idx="31">
                  <c:v>3.4</c:v>
                </c:pt>
                <c:pt idx="32">
                  <c:v>3</c:v>
                </c:pt>
                <c:pt idx="33">
                  <c:v>2.2999999999999998</c:v>
                </c:pt>
                <c:pt idx="34">
                  <c:v>0.4</c:v>
                </c:pt>
                <c:pt idx="35">
                  <c:v>0.1</c:v>
                </c:pt>
                <c:pt idx="36">
                  <c:v>0.5</c:v>
                </c:pt>
                <c:pt idx="37">
                  <c:v>0.8</c:v>
                </c:pt>
                <c:pt idx="38">
                  <c:v>0.8</c:v>
                </c:pt>
                <c:pt idx="39">
                  <c:v>1.1000000000000001</c:v>
                </c:pt>
                <c:pt idx="40">
                  <c:v>0.7</c:v>
                </c:pt>
                <c:pt idx="41">
                  <c:v>0.6</c:v>
                </c:pt>
                <c:pt idx="42">
                  <c:v>0.3</c:v>
                </c:pt>
                <c:pt idx="43">
                  <c:v>0.3</c:v>
                </c:pt>
                <c:pt idx="44">
                  <c:v>1</c:v>
                </c:pt>
                <c:pt idx="45">
                  <c:v>0.8</c:v>
                </c:pt>
                <c:pt idx="46">
                  <c:v>0.7</c:v>
                </c:pt>
                <c:pt idx="47">
                  <c:v>0.3</c:v>
                </c:pt>
                <c:pt idx="48">
                  <c:v>-0.3</c:v>
                </c:pt>
                <c:pt idx="49">
                  <c:v>0.4</c:v>
                </c:pt>
                <c:pt idx="50">
                  <c:v>2</c:v>
                </c:pt>
                <c:pt idx="51">
                  <c:v>2.6</c:v>
                </c:pt>
                <c:pt idx="52">
                  <c:v>2.7</c:v>
                </c:pt>
                <c:pt idx="53">
                  <c:v>2.9</c:v>
                </c:pt>
                <c:pt idx="54">
                  <c:v>2.8</c:v>
                </c:pt>
                <c:pt idx="55">
                  <c:v>3.1</c:v>
                </c:pt>
                <c:pt idx="56">
                  <c:v>3.7</c:v>
                </c:pt>
                <c:pt idx="57">
                  <c:v>3.3</c:v>
                </c:pt>
                <c:pt idx="58">
                  <c:v>4.9000000000000004</c:v>
                </c:pt>
                <c:pt idx="59">
                  <c:v>6.5</c:v>
                </c:pt>
                <c:pt idx="60">
                  <c:v>7</c:v>
                </c:pt>
                <c:pt idx="61">
                  <c:v>7.4</c:v>
                </c:pt>
                <c:pt idx="62">
                  <c:v>6.7</c:v>
                </c:pt>
                <c:pt idx="63">
                  <c:v>6.1</c:v>
                </c:pt>
                <c:pt idx="64">
                  <c:v>6</c:v>
                </c:pt>
                <c:pt idx="65">
                  <c:v>5.2</c:v>
                </c:pt>
                <c:pt idx="66">
                  <c:v>5.6</c:v>
                </c:pt>
                <c:pt idx="67">
                  <c:v>5.8</c:v>
                </c:pt>
                <c:pt idx="68">
                  <c:v>4.5999999999999996</c:v>
                </c:pt>
                <c:pt idx="69">
                  <c:v>5.2</c:v>
                </c:pt>
                <c:pt idx="70">
                  <c:v>4.5</c:v>
                </c:pt>
                <c:pt idx="71">
                  <c:v>1.9</c:v>
                </c:pt>
                <c:pt idx="72">
                  <c:v>2</c:v>
                </c:pt>
                <c:pt idx="73">
                  <c:v>1.1000000000000001</c:v>
                </c:pt>
                <c:pt idx="74">
                  <c:v>1.8</c:v>
                </c:pt>
                <c:pt idx="75">
                  <c:v>1.4</c:v>
                </c:pt>
                <c:pt idx="76">
                  <c:v>1.9</c:v>
                </c:pt>
                <c:pt idx="77">
                  <c:v>2.9</c:v>
                </c:pt>
                <c:pt idx="78">
                  <c:v>2.2000000000000002</c:v>
                </c:pt>
                <c:pt idx="79">
                  <c:v>2.4</c:v>
                </c:pt>
                <c:pt idx="80">
                  <c:v>2.4</c:v>
                </c:pt>
                <c:pt idx="81">
                  <c:v>1.7</c:v>
                </c:pt>
                <c:pt idx="82">
                  <c:v>3</c:v>
                </c:pt>
                <c:pt idx="83">
                  <c:v>3.1</c:v>
                </c:pt>
                <c:pt idx="84">
                  <c:v>3.6</c:v>
                </c:pt>
                <c:pt idx="85">
                  <c:v>3.3</c:v>
                </c:pt>
                <c:pt idx="86">
                  <c:v>2.4</c:v>
                </c:pt>
                <c:pt idx="87">
                  <c:v>2.4</c:v>
                </c:pt>
                <c:pt idx="88">
                  <c:v>2.6</c:v>
                </c:pt>
                <c:pt idx="89">
                  <c:v>1.9</c:v>
                </c:pt>
                <c:pt idx="90">
                  <c:v>2.2999999999999998</c:v>
                </c:pt>
                <c:pt idx="91">
                  <c:v>1.8</c:v>
                </c:pt>
                <c:pt idx="92">
                  <c:v>1.8</c:v>
                </c:pt>
                <c:pt idx="93">
                  <c:v>2.9</c:v>
                </c:pt>
                <c:pt idx="94">
                  <c:v>1.7</c:v>
                </c:pt>
                <c:pt idx="95">
                  <c:v>2.2999999999999998</c:v>
                </c:pt>
                <c:pt idx="96">
                  <c:v>2.5</c:v>
                </c:pt>
                <c:pt idx="97">
                  <c:v>2.8</c:v>
                </c:pt>
                <c:pt idx="98">
                  <c:v>3.6</c:v>
                </c:pt>
                <c:pt idx="99">
                  <c:v>4.2</c:v>
                </c:pt>
                <c:pt idx="100">
                  <c:v>3.5</c:v>
                </c:pt>
                <c:pt idx="101">
                  <c:v>3.8</c:v>
                </c:pt>
                <c:pt idx="102">
                  <c:v>4.7</c:v>
                </c:pt>
                <c:pt idx="103">
                  <c:v>4.0999999999999996</c:v>
                </c:pt>
                <c:pt idx="104">
                  <c:v>4.2</c:v>
                </c:pt>
                <c:pt idx="105">
                  <c:v>4</c:v>
                </c:pt>
                <c:pt idx="106">
                  <c:v>4.5</c:v>
                </c:pt>
                <c:pt idx="107">
                  <c:v>4.8</c:v>
                </c:pt>
                <c:pt idx="108">
                  <c:v>3.9</c:v>
                </c:pt>
                <c:pt idx="109">
                  <c:v>3.4</c:v>
                </c:pt>
                <c:pt idx="110">
                  <c:v>3.1</c:v>
                </c:pt>
                <c:pt idx="111">
                  <c:v>3.7</c:v>
                </c:pt>
                <c:pt idx="112">
                  <c:v>3.1</c:v>
                </c:pt>
                <c:pt idx="113">
                  <c:v>2.7</c:v>
                </c:pt>
                <c:pt idx="114">
                  <c:v>2.2999999999999998</c:v>
                </c:pt>
                <c:pt idx="115">
                  <c:v>2.9</c:v>
                </c:pt>
                <c:pt idx="116">
                  <c:v>3.5</c:v>
                </c:pt>
                <c:pt idx="117">
                  <c:v>3.1</c:v>
                </c:pt>
                <c:pt idx="118">
                  <c:v>2.8</c:v>
                </c:pt>
                <c:pt idx="119">
                  <c:v>2.4</c:v>
                </c:pt>
                <c:pt idx="120">
                  <c:v>2.7</c:v>
                </c:pt>
                <c:pt idx="121">
                  <c:v>3.3</c:v>
                </c:pt>
                <c:pt idx="122">
                  <c:v>3.2</c:v>
                </c:pt>
                <c:pt idx="123">
                  <c:v>2.7</c:v>
                </c:pt>
                <c:pt idx="124">
                  <c:v>3.3</c:v>
                </c:pt>
                <c:pt idx="125">
                  <c:v>3.6</c:v>
                </c:pt>
                <c:pt idx="126">
                  <c:v>3.2</c:v>
                </c:pt>
                <c:pt idx="127">
                  <c:v>3.1</c:v>
                </c:pt>
                <c:pt idx="128">
                  <c:v>3.1</c:v>
                </c:pt>
                <c:pt idx="129">
                  <c:v>3</c:v>
                </c:pt>
                <c:pt idx="130">
                  <c:v>2.7</c:v>
                </c:pt>
                <c:pt idx="131">
                  <c:v>2.5</c:v>
                </c:pt>
                <c:pt idx="132">
                  <c:v>3</c:v>
                </c:pt>
                <c:pt idx="133">
                  <c:v>3.1</c:v>
                </c:pt>
                <c:pt idx="134">
                  <c:v>3.6</c:v>
                </c:pt>
                <c:pt idx="135">
                  <c:v>3.2</c:v>
                </c:pt>
                <c:pt idx="136">
                  <c:v>3.7</c:v>
                </c:pt>
                <c:pt idx="137">
                  <c:v>4</c:v>
                </c:pt>
                <c:pt idx="138">
                  <c:v>4.9000000000000004</c:v>
                </c:pt>
                <c:pt idx="139">
                  <c:v>5.8</c:v>
                </c:pt>
                <c:pt idx="140">
                  <c:v>5.6</c:v>
                </c:pt>
                <c:pt idx="141">
                  <c:v>5.5</c:v>
                </c:pt>
                <c:pt idx="142">
                  <c:v>6.5</c:v>
                </c:pt>
                <c:pt idx="143">
                  <c:v>5.5</c:v>
                </c:pt>
                <c:pt idx="144">
                  <c:v>5.2</c:v>
                </c:pt>
                <c:pt idx="145">
                  <c:v>5.3</c:v>
                </c:pt>
                <c:pt idx="146">
                  <c:v>6.2</c:v>
                </c:pt>
                <c:pt idx="147">
                  <c:v>6.8</c:v>
                </c:pt>
                <c:pt idx="148">
                  <c:v>6.4</c:v>
                </c:pt>
                <c:pt idx="149">
                  <c:v>5.9</c:v>
                </c:pt>
                <c:pt idx="150">
                  <c:v>5.7</c:v>
                </c:pt>
                <c:pt idx="151">
                  <c:v>5.2</c:v>
                </c:pt>
                <c:pt idx="152">
                  <c:v>5.2</c:v>
                </c:pt>
                <c:pt idx="153">
                  <c:v>6.6</c:v>
                </c:pt>
                <c:pt idx="154">
                  <c:v>6.4</c:v>
                </c:pt>
                <c:pt idx="155">
                  <c:v>7.3</c:v>
                </c:pt>
                <c:pt idx="156">
                  <c:v>8.1999999999999993</c:v>
                </c:pt>
                <c:pt idx="157">
                  <c:v>8</c:v>
                </c:pt>
                <c:pt idx="158">
                  <c:v>6.7</c:v>
                </c:pt>
                <c:pt idx="159">
                  <c:v>6.1</c:v>
                </c:pt>
                <c:pt idx="160">
                  <c:v>6.5</c:v>
                </c:pt>
                <c:pt idx="161">
                  <c:v>6.8</c:v>
                </c:pt>
                <c:pt idx="162">
                  <c:v>7.1</c:v>
                </c:pt>
                <c:pt idx="163">
                  <c:v>7</c:v>
                </c:pt>
                <c:pt idx="164">
                  <c:v>6.6</c:v>
                </c:pt>
                <c:pt idx="165">
                  <c:v>6.1</c:v>
                </c:pt>
                <c:pt idx="166">
                  <c:v>5.2</c:v>
                </c:pt>
                <c:pt idx="167">
                  <c:v>5.0999999999999996</c:v>
                </c:pt>
                <c:pt idx="168">
                  <c:v>4.7</c:v>
                </c:pt>
                <c:pt idx="169">
                  <c:v>4.5</c:v>
                </c:pt>
                <c:pt idx="170">
                  <c:v>4.5999999999999996</c:v>
                </c:pt>
                <c:pt idx="171">
                  <c:v>5</c:v>
                </c:pt>
                <c:pt idx="172">
                  <c:v>4.7</c:v>
                </c:pt>
                <c:pt idx="173">
                  <c:v>3.7</c:v>
                </c:pt>
                <c:pt idx="174">
                  <c:v>3.9</c:v>
                </c:pt>
                <c:pt idx="175">
                  <c:v>3.1</c:v>
                </c:pt>
                <c:pt idx="176">
                  <c:v>2.8</c:v>
                </c:pt>
                <c:pt idx="177">
                  <c:v>2</c:v>
                </c:pt>
                <c:pt idx="178">
                  <c:v>1.5</c:v>
                </c:pt>
                <c:pt idx="179">
                  <c:v>1.2</c:v>
                </c:pt>
                <c:pt idx="180">
                  <c:v>0.5</c:v>
                </c:pt>
                <c:pt idx="181">
                  <c:v>-0.3</c:v>
                </c:pt>
                <c:pt idx="182">
                  <c:v>-1.8</c:v>
                </c:pt>
                <c:pt idx="183">
                  <c:v>-2.2000000000000002</c:v>
                </c:pt>
                <c:pt idx="184">
                  <c:v>-2.7</c:v>
                </c:pt>
                <c:pt idx="185">
                  <c:v>-3.3</c:v>
                </c:pt>
                <c:pt idx="186">
                  <c:v>-4.3</c:v>
                </c:pt>
                <c:pt idx="187">
                  <c:v>-4.0999999999999996</c:v>
                </c:pt>
                <c:pt idx="188">
                  <c:v>-3.8</c:v>
                </c:pt>
                <c:pt idx="189">
                  <c:v>-5.0999999999999996</c:v>
                </c:pt>
                <c:pt idx="190">
                  <c:v>-4.3</c:v>
                </c:pt>
                <c:pt idx="191">
                  <c:v>-3.3</c:v>
                </c:pt>
                <c:pt idx="192">
                  <c:v>-3.1</c:v>
                </c:pt>
                <c:pt idx="193">
                  <c:v>-2.4</c:v>
                </c:pt>
                <c:pt idx="194">
                  <c:v>-2.1</c:v>
                </c:pt>
                <c:pt idx="195">
                  <c:v>-2</c:v>
                </c:pt>
                <c:pt idx="196">
                  <c:v>-2</c:v>
                </c:pt>
                <c:pt idx="197">
                  <c:v>-0.2</c:v>
                </c:pt>
                <c:pt idx="198">
                  <c:v>-0.4</c:v>
                </c:pt>
                <c:pt idx="199">
                  <c:v>0.2</c:v>
                </c:pt>
                <c:pt idx="200">
                  <c:v>0.1</c:v>
                </c:pt>
                <c:pt idx="201">
                  <c:v>1.6</c:v>
                </c:pt>
                <c:pt idx="202">
                  <c:v>2.2999999999999998</c:v>
                </c:pt>
                <c:pt idx="203">
                  <c:v>1.4</c:v>
                </c:pt>
                <c:pt idx="204">
                  <c:v>1.3</c:v>
                </c:pt>
                <c:pt idx="205">
                  <c:v>0.6</c:v>
                </c:pt>
                <c:pt idx="206">
                  <c:v>1.8</c:v>
                </c:pt>
                <c:pt idx="207">
                  <c:v>1.5</c:v>
                </c:pt>
                <c:pt idx="208">
                  <c:v>3</c:v>
                </c:pt>
                <c:pt idx="209">
                  <c:v>2.2000000000000002</c:v>
                </c:pt>
                <c:pt idx="210">
                  <c:v>2.9</c:v>
                </c:pt>
                <c:pt idx="215">
                  <c:v>9.4</c:v>
                </c:pt>
                <c:pt idx="216">
                  <c:v>-1.8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C29-4507-B004-E9A2E09E62C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95468160"/>
        <c:axId val="96502144"/>
      </c:lineChart>
      <c:dateAx>
        <c:axId val="95468160"/>
        <c:scaling>
          <c:orientation val="minMax"/>
          <c:min val="43647"/>
        </c:scaling>
        <c:delete val="0"/>
        <c:axPos val="b"/>
        <c:numFmt formatCode="[$-410]mmmyy;@" sourceLinked="0"/>
        <c:majorTickMark val="out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/>
            </a:pPr>
            <a:endParaRPr lang="it-IT"/>
          </a:p>
        </c:txPr>
        <c:crossAx val="96502144"/>
        <c:crosses val="autoZero"/>
        <c:auto val="0"/>
        <c:lblOffset val="100"/>
        <c:baseTimeUnit val="months"/>
        <c:majorUnit val="6"/>
        <c:minorUnit val="1"/>
      </c:dateAx>
      <c:valAx>
        <c:axId val="96502144"/>
        <c:scaling>
          <c:orientation val="minMax"/>
          <c:max val="32"/>
          <c:min val="-12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it-IT"/>
          </a:p>
        </c:txPr>
        <c:crossAx val="95468160"/>
        <c:crosses val="autoZero"/>
        <c:crossBetween val="midCat"/>
        <c:majorUnit val="4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.47883161515655187"/>
          <c:y val="5.887165074496449E-2"/>
          <c:w val="0.51759624802180693"/>
          <c:h val="0.16221856821072092"/>
        </c:manualLayout>
      </c:layout>
      <c:overlay val="0"/>
      <c:spPr>
        <a:noFill/>
        <a:ln w="25400">
          <a:noFill/>
        </a:ln>
      </c:spPr>
    </c:legend>
    <c:plotVisOnly val="1"/>
    <c:dispBlanksAs val="gap"/>
    <c:showDLblsOverMax val="0"/>
  </c:chart>
  <c:spPr>
    <a:noFill/>
    <a:ln w="25400">
      <a:noFill/>
    </a:ln>
  </c:spPr>
  <c:txPr>
    <a:bodyPr/>
    <a:lstStyle/>
    <a:p>
      <a:pPr>
        <a:defRPr sz="1050" b="0" i="0" u="none" strike="noStrike" baseline="0">
          <a:solidFill>
            <a:srgbClr val="000000"/>
          </a:solidFill>
          <a:latin typeface="Century Gothic" panose="020B0502020202020204" pitchFamily="34" charset="0"/>
          <a:ea typeface="FrutigerLight"/>
          <a:cs typeface="FrutigerLight"/>
        </a:defRPr>
      </a:pPr>
      <a:endParaRPr lang="it-IT"/>
    </a:p>
  </c:txPr>
  <c:externalData r:id="rId2">
    <c:autoUpdate val="0"/>
  </c:externalData>
  <c:userShapes r:id="rId3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6.8055314009661833E-2"/>
          <c:y val="5.5550925925925927E-2"/>
          <c:w val="0.83310531400966181"/>
          <c:h val="0.71089021826277732"/>
        </c:manualLayout>
      </c:layout>
      <c:lineChart>
        <c:grouping val="standard"/>
        <c:varyColors val="0"/>
        <c:ser>
          <c:idx val="2"/>
          <c:order val="0"/>
          <c:tx>
            <c:v>prestiti oltre 1 milione</c:v>
          </c:tx>
          <c:spPr>
            <a:ln w="28575">
              <a:solidFill>
                <a:srgbClr val="EC6400"/>
              </a:solidFill>
              <a:prstDash val="solid"/>
            </a:ln>
          </c:spPr>
          <c:marker>
            <c:symbol val="none"/>
          </c:marker>
          <c:dLbls>
            <c:dLbl>
              <c:idx val="27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6C6-4FD7-BD05-18368461741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>
                    <a:solidFill>
                      <a:schemeClr val="accent2"/>
                    </a:solidFill>
                  </a:defRPr>
                </a:pPr>
                <a:endParaRPr lang="it-IT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'attivi flussi_i'!$A$5:$A$280</c:f>
              <c:numCache>
                <c:formatCode>[$-410]mmm\-\y\y;@</c:formatCode>
                <c:ptCount val="276"/>
                <c:pt idx="0">
                  <c:v>37652</c:v>
                </c:pt>
                <c:pt idx="1">
                  <c:v>37680</c:v>
                </c:pt>
                <c:pt idx="2">
                  <c:v>37711</c:v>
                </c:pt>
                <c:pt idx="3">
                  <c:v>37741</c:v>
                </c:pt>
                <c:pt idx="4">
                  <c:v>37772</c:v>
                </c:pt>
                <c:pt idx="5">
                  <c:v>37802</c:v>
                </c:pt>
                <c:pt idx="6">
                  <c:v>37833</c:v>
                </c:pt>
                <c:pt idx="7">
                  <c:v>37864</c:v>
                </c:pt>
                <c:pt idx="8">
                  <c:v>37894</c:v>
                </c:pt>
                <c:pt idx="9">
                  <c:v>37925</c:v>
                </c:pt>
                <c:pt idx="10">
                  <c:v>37955</c:v>
                </c:pt>
                <c:pt idx="11">
                  <c:v>37986</c:v>
                </c:pt>
                <c:pt idx="12">
                  <c:v>38017</c:v>
                </c:pt>
                <c:pt idx="13">
                  <c:v>38046</c:v>
                </c:pt>
                <c:pt idx="14">
                  <c:v>38077</c:v>
                </c:pt>
                <c:pt idx="15">
                  <c:v>38107</c:v>
                </c:pt>
                <c:pt idx="16">
                  <c:v>38138</c:v>
                </c:pt>
                <c:pt idx="17">
                  <c:v>38168</c:v>
                </c:pt>
                <c:pt idx="18">
                  <c:v>38199</c:v>
                </c:pt>
                <c:pt idx="19">
                  <c:v>38230</c:v>
                </c:pt>
                <c:pt idx="20">
                  <c:v>38260</c:v>
                </c:pt>
                <c:pt idx="21">
                  <c:v>38291</c:v>
                </c:pt>
                <c:pt idx="22">
                  <c:v>38321</c:v>
                </c:pt>
                <c:pt idx="23">
                  <c:v>38352</c:v>
                </c:pt>
                <c:pt idx="24">
                  <c:v>38383</c:v>
                </c:pt>
                <c:pt idx="25">
                  <c:v>38411</c:v>
                </c:pt>
                <c:pt idx="26">
                  <c:v>38442</c:v>
                </c:pt>
                <c:pt idx="27">
                  <c:v>38472</c:v>
                </c:pt>
                <c:pt idx="28">
                  <c:v>38503</c:v>
                </c:pt>
                <c:pt idx="29">
                  <c:v>38533</c:v>
                </c:pt>
                <c:pt idx="30">
                  <c:v>38564</c:v>
                </c:pt>
                <c:pt idx="31">
                  <c:v>38595</c:v>
                </c:pt>
                <c:pt idx="32">
                  <c:v>38625</c:v>
                </c:pt>
                <c:pt idx="33">
                  <c:v>38656</c:v>
                </c:pt>
                <c:pt idx="34">
                  <c:v>38686</c:v>
                </c:pt>
                <c:pt idx="35">
                  <c:v>38717</c:v>
                </c:pt>
                <c:pt idx="36">
                  <c:v>38748</c:v>
                </c:pt>
                <c:pt idx="37">
                  <c:v>38776</c:v>
                </c:pt>
                <c:pt idx="38">
                  <c:v>38807</c:v>
                </c:pt>
                <c:pt idx="39">
                  <c:v>38837</c:v>
                </c:pt>
                <c:pt idx="40">
                  <c:v>38868</c:v>
                </c:pt>
                <c:pt idx="41">
                  <c:v>38898</c:v>
                </c:pt>
                <c:pt idx="42">
                  <c:v>38929</c:v>
                </c:pt>
                <c:pt idx="43">
                  <c:v>38960</c:v>
                </c:pt>
                <c:pt idx="44">
                  <c:v>38990</c:v>
                </c:pt>
                <c:pt idx="45">
                  <c:v>39021</c:v>
                </c:pt>
                <c:pt idx="46">
                  <c:v>39051</c:v>
                </c:pt>
                <c:pt idx="47">
                  <c:v>39082</c:v>
                </c:pt>
                <c:pt idx="48">
                  <c:v>39113</c:v>
                </c:pt>
                <c:pt idx="49">
                  <c:v>39141</c:v>
                </c:pt>
                <c:pt idx="50">
                  <c:v>39172</c:v>
                </c:pt>
                <c:pt idx="51">
                  <c:v>39202</c:v>
                </c:pt>
                <c:pt idx="52">
                  <c:v>39233</c:v>
                </c:pt>
                <c:pt idx="53">
                  <c:v>39263</c:v>
                </c:pt>
                <c:pt idx="54">
                  <c:v>39294</c:v>
                </c:pt>
                <c:pt idx="55">
                  <c:v>39325</c:v>
                </c:pt>
                <c:pt idx="56">
                  <c:v>39355</c:v>
                </c:pt>
                <c:pt idx="57">
                  <c:v>39386</c:v>
                </c:pt>
                <c:pt idx="58">
                  <c:v>39416</c:v>
                </c:pt>
                <c:pt idx="59">
                  <c:v>39447</c:v>
                </c:pt>
                <c:pt idx="60">
                  <c:v>39478</c:v>
                </c:pt>
                <c:pt idx="61">
                  <c:v>39507</c:v>
                </c:pt>
                <c:pt idx="62">
                  <c:v>39538</c:v>
                </c:pt>
                <c:pt idx="63">
                  <c:v>39568</c:v>
                </c:pt>
                <c:pt idx="64">
                  <c:v>39599</c:v>
                </c:pt>
                <c:pt idx="65">
                  <c:v>39629</c:v>
                </c:pt>
                <c:pt idx="66">
                  <c:v>39660</c:v>
                </c:pt>
                <c:pt idx="67">
                  <c:v>39691</c:v>
                </c:pt>
                <c:pt idx="68">
                  <c:v>39721</c:v>
                </c:pt>
                <c:pt idx="69">
                  <c:v>39752</c:v>
                </c:pt>
                <c:pt idx="70">
                  <c:v>39782</c:v>
                </c:pt>
                <c:pt idx="71">
                  <c:v>39813</c:v>
                </c:pt>
                <c:pt idx="72">
                  <c:v>39844</c:v>
                </c:pt>
                <c:pt idx="73">
                  <c:v>39872</c:v>
                </c:pt>
                <c:pt idx="74">
                  <c:v>39903</c:v>
                </c:pt>
                <c:pt idx="75">
                  <c:v>39933</c:v>
                </c:pt>
                <c:pt idx="76">
                  <c:v>39964</c:v>
                </c:pt>
                <c:pt idx="77">
                  <c:v>39994</c:v>
                </c:pt>
                <c:pt idx="78">
                  <c:v>40025</c:v>
                </c:pt>
                <c:pt idx="79">
                  <c:v>40056</c:v>
                </c:pt>
                <c:pt idx="80">
                  <c:v>40086</c:v>
                </c:pt>
                <c:pt idx="81">
                  <c:v>40117</c:v>
                </c:pt>
                <c:pt idx="82">
                  <c:v>40147</c:v>
                </c:pt>
                <c:pt idx="83">
                  <c:v>40178</c:v>
                </c:pt>
                <c:pt idx="84">
                  <c:v>40209</c:v>
                </c:pt>
                <c:pt idx="85">
                  <c:v>40237</c:v>
                </c:pt>
                <c:pt idx="86">
                  <c:v>40268</c:v>
                </c:pt>
                <c:pt idx="87">
                  <c:v>40298</c:v>
                </c:pt>
                <c:pt idx="88">
                  <c:v>40329</c:v>
                </c:pt>
                <c:pt idx="89">
                  <c:v>40359</c:v>
                </c:pt>
                <c:pt idx="90">
                  <c:v>40390</c:v>
                </c:pt>
                <c:pt idx="91">
                  <c:v>40421</c:v>
                </c:pt>
                <c:pt idx="92">
                  <c:v>40451</c:v>
                </c:pt>
                <c:pt idx="93">
                  <c:v>40482</c:v>
                </c:pt>
                <c:pt idx="94">
                  <c:v>40512</c:v>
                </c:pt>
                <c:pt idx="95">
                  <c:v>40543</c:v>
                </c:pt>
                <c:pt idx="96">
                  <c:v>40574</c:v>
                </c:pt>
                <c:pt idx="97">
                  <c:v>40602</c:v>
                </c:pt>
                <c:pt idx="98">
                  <c:v>40633</c:v>
                </c:pt>
                <c:pt idx="99">
                  <c:v>40663</c:v>
                </c:pt>
                <c:pt idx="100">
                  <c:v>40694</c:v>
                </c:pt>
                <c:pt idx="101">
                  <c:v>40724</c:v>
                </c:pt>
                <c:pt idx="102">
                  <c:v>40755</c:v>
                </c:pt>
                <c:pt idx="103">
                  <c:v>40786</c:v>
                </c:pt>
                <c:pt idx="104">
                  <c:v>40816</c:v>
                </c:pt>
                <c:pt idx="105">
                  <c:v>40847</c:v>
                </c:pt>
                <c:pt idx="106">
                  <c:v>40877</c:v>
                </c:pt>
                <c:pt idx="107">
                  <c:v>40908</c:v>
                </c:pt>
                <c:pt idx="108">
                  <c:v>40939</c:v>
                </c:pt>
                <c:pt idx="109">
                  <c:v>40968</c:v>
                </c:pt>
                <c:pt idx="110">
                  <c:v>40999</c:v>
                </c:pt>
                <c:pt idx="111">
                  <c:v>41029</c:v>
                </c:pt>
                <c:pt idx="112">
                  <c:v>41060</c:v>
                </c:pt>
                <c:pt idx="113">
                  <c:v>41090</c:v>
                </c:pt>
                <c:pt idx="114">
                  <c:v>41121</c:v>
                </c:pt>
                <c:pt idx="115">
                  <c:v>41152</c:v>
                </c:pt>
                <c:pt idx="116">
                  <c:v>41182</c:v>
                </c:pt>
                <c:pt idx="117">
                  <c:v>41213</c:v>
                </c:pt>
                <c:pt idx="118">
                  <c:v>41243</c:v>
                </c:pt>
                <c:pt idx="119">
                  <c:v>41274</c:v>
                </c:pt>
                <c:pt idx="120">
                  <c:v>41305</c:v>
                </c:pt>
                <c:pt idx="121">
                  <c:v>41333</c:v>
                </c:pt>
                <c:pt idx="122">
                  <c:v>41364</c:v>
                </c:pt>
                <c:pt idx="123">
                  <c:v>41394</c:v>
                </c:pt>
                <c:pt idx="124">
                  <c:v>41425</c:v>
                </c:pt>
                <c:pt idx="125">
                  <c:v>41455</c:v>
                </c:pt>
                <c:pt idx="126">
                  <c:v>41486</c:v>
                </c:pt>
                <c:pt idx="127">
                  <c:v>41517</c:v>
                </c:pt>
                <c:pt idx="128">
                  <c:v>41547</c:v>
                </c:pt>
                <c:pt idx="129">
                  <c:v>41578</c:v>
                </c:pt>
                <c:pt idx="130">
                  <c:v>41608</c:v>
                </c:pt>
                <c:pt idx="131">
                  <c:v>41639</c:v>
                </c:pt>
                <c:pt idx="132">
                  <c:v>41670</c:v>
                </c:pt>
                <c:pt idx="133">
                  <c:v>41698</c:v>
                </c:pt>
                <c:pt idx="134">
                  <c:v>41729</c:v>
                </c:pt>
                <c:pt idx="135">
                  <c:v>41759</c:v>
                </c:pt>
                <c:pt idx="136">
                  <c:v>41790</c:v>
                </c:pt>
                <c:pt idx="137">
                  <c:v>41820</c:v>
                </c:pt>
                <c:pt idx="138">
                  <c:v>41851</c:v>
                </c:pt>
                <c:pt idx="139">
                  <c:v>41882</c:v>
                </c:pt>
                <c:pt idx="140">
                  <c:v>41912</c:v>
                </c:pt>
                <c:pt idx="141">
                  <c:v>41913</c:v>
                </c:pt>
                <c:pt idx="142">
                  <c:v>41944</c:v>
                </c:pt>
                <c:pt idx="143">
                  <c:v>41974</c:v>
                </c:pt>
                <c:pt idx="144">
                  <c:v>42005</c:v>
                </c:pt>
                <c:pt idx="145">
                  <c:v>42036</c:v>
                </c:pt>
                <c:pt idx="146">
                  <c:v>42064</c:v>
                </c:pt>
                <c:pt idx="147">
                  <c:v>42095</c:v>
                </c:pt>
                <c:pt idx="148">
                  <c:v>42125</c:v>
                </c:pt>
                <c:pt idx="149">
                  <c:v>42156</c:v>
                </c:pt>
                <c:pt idx="150">
                  <c:v>42186</c:v>
                </c:pt>
                <c:pt idx="151">
                  <c:v>42217</c:v>
                </c:pt>
                <c:pt idx="152">
                  <c:v>42248</c:v>
                </c:pt>
                <c:pt idx="153">
                  <c:v>42278</c:v>
                </c:pt>
                <c:pt idx="154">
                  <c:v>42309</c:v>
                </c:pt>
                <c:pt idx="155">
                  <c:v>42339</c:v>
                </c:pt>
                <c:pt idx="156">
                  <c:v>42370</c:v>
                </c:pt>
                <c:pt idx="157">
                  <c:v>42401</c:v>
                </c:pt>
                <c:pt idx="158">
                  <c:v>42430</c:v>
                </c:pt>
                <c:pt idx="159">
                  <c:v>42461</c:v>
                </c:pt>
                <c:pt idx="160">
                  <c:v>42491</c:v>
                </c:pt>
                <c:pt idx="161">
                  <c:v>42522</c:v>
                </c:pt>
                <c:pt idx="162">
                  <c:v>42552</c:v>
                </c:pt>
                <c:pt idx="163">
                  <c:v>42583</c:v>
                </c:pt>
                <c:pt idx="164">
                  <c:v>42614</c:v>
                </c:pt>
                <c:pt idx="165">
                  <c:v>42644</c:v>
                </c:pt>
                <c:pt idx="166">
                  <c:v>42675</c:v>
                </c:pt>
                <c:pt idx="167">
                  <c:v>42705</c:v>
                </c:pt>
                <c:pt idx="168">
                  <c:v>42736</c:v>
                </c:pt>
                <c:pt idx="169">
                  <c:v>42767</c:v>
                </c:pt>
                <c:pt idx="170">
                  <c:v>42795</c:v>
                </c:pt>
                <c:pt idx="171">
                  <c:v>42826</c:v>
                </c:pt>
                <c:pt idx="172">
                  <c:v>42856</c:v>
                </c:pt>
                <c:pt idx="173">
                  <c:v>42887</c:v>
                </c:pt>
                <c:pt idx="174">
                  <c:v>42917</c:v>
                </c:pt>
                <c:pt idx="175">
                  <c:v>42948</c:v>
                </c:pt>
                <c:pt idx="176">
                  <c:v>42979</c:v>
                </c:pt>
                <c:pt idx="177">
                  <c:v>43009</c:v>
                </c:pt>
                <c:pt idx="178">
                  <c:v>43040</c:v>
                </c:pt>
                <c:pt idx="179">
                  <c:v>43070</c:v>
                </c:pt>
                <c:pt idx="180">
                  <c:v>43101</c:v>
                </c:pt>
                <c:pt idx="181">
                  <c:v>43132</c:v>
                </c:pt>
                <c:pt idx="182">
                  <c:v>43160</c:v>
                </c:pt>
                <c:pt idx="183">
                  <c:v>43191</c:v>
                </c:pt>
                <c:pt idx="184">
                  <c:v>43221</c:v>
                </c:pt>
                <c:pt idx="185">
                  <c:v>43252</c:v>
                </c:pt>
                <c:pt idx="186">
                  <c:v>43282</c:v>
                </c:pt>
                <c:pt idx="187">
                  <c:v>43313</c:v>
                </c:pt>
                <c:pt idx="188">
                  <c:v>43344</c:v>
                </c:pt>
                <c:pt idx="189">
                  <c:v>43374</c:v>
                </c:pt>
                <c:pt idx="190">
                  <c:v>43405</c:v>
                </c:pt>
                <c:pt idx="191">
                  <c:v>43435</c:v>
                </c:pt>
                <c:pt idx="192">
                  <c:v>43466</c:v>
                </c:pt>
                <c:pt idx="193">
                  <c:v>43497</c:v>
                </c:pt>
                <c:pt idx="194">
                  <c:v>43525</c:v>
                </c:pt>
                <c:pt idx="195">
                  <c:v>43556</c:v>
                </c:pt>
                <c:pt idx="196">
                  <c:v>43586</c:v>
                </c:pt>
                <c:pt idx="197">
                  <c:v>43617</c:v>
                </c:pt>
                <c:pt idx="198">
                  <c:v>43647</c:v>
                </c:pt>
                <c:pt idx="199">
                  <c:v>43678</c:v>
                </c:pt>
                <c:pt idx="200">
                  <c:v>43709</c:v>
                </c:pt>
                <c:pt idx="201">
                  <c:v>43739</c:v>
                </c:pt>
                <c:pt idx="202">
                  <c:v>43770</c:v>
                </c:pt>
                <c:pt idx="203">
                  <c:v>43800</c:v>
                </c:pt>
                <c:pt idx="204">
                  <c:v>43831</c:v>
                </c:pt>
                <c:pt idx="205">
                  <c:v>43862</c:v>
                </c:pt>
                <c:pt idx="206">
                  <c:v>43891</c:v>
                </c:pt>
                <c:pt idx="207">
                  <c:v>43922</c:v>
                </c:pt>
                <c:pt idx="208">
                  <c:v>43952</c:v>
                </c:pt>
                <c:pt idx="209">
                  <c:v>43983</c:v>
                </c:pt>
                <c:pt idx="210">
                  <c:v>44013</c:v>
                </c:pt>
                <c:pt idx="211">
                  <c:v>44044</c:v>
                </c:pt>
                <c:pt idx="212">
                  <c:v>44075</c:v>
                </c:pt>
                <c:pt idx="213">
                  <c:v>44105</c:v>
                </c:pt>
                <c:pt idx="214">
                  <c:v>44136</c:v>
                </c:pt>
                <c:pt idx="215">
                  <c:v>44166</c:v>
                </c:pt>
                <c:pt idx="216">
                  <c:v>44197</c:v>
                </c:pt>
                <c:pt idx="217">
                  <c:v>44228</c:v>
                </c:pt>
                <c:pt idx="218">
                  <c:v>44256</c:v>
                </c:pt>
                <c:pt idx="219">
                  <c:v>44287</c:v>
                </c:pt>
                <c:pt idx="220">
                  <c:v>44317</c:v>
                </c:pt>
                <c:pt idx="221">
                  <c:v>44348</c:v>
                </c:pt>
                <c:pt idx="222">
                  <c:v>44378</c:v>
                </c:pt>
                <c:pt idx="223">
                  <c:v>44409</c:v>
                </c:pt>
                <c:pt idx="224">
                  <c:v>44440</c:v>
                </c:pt>
                <c:pt idx="225">
                  <c:v>44470</c:v>
                </c:pt>
                <c:pt idx="226">
                  <c:v>44501</c:v>
                </c:pt>
                <c:pt idx="227">
                  <c:v>44531</c:v>
                </c:pt>
                <c:pt idx="228">
                  <c:v>44562</c:v>
                </c:pt>
                <c:pt idx="229">
                  <c:v>44593</c:v>
                </c:pt>
                <c:pt idx="230">
                  <c:v>44621</c:v>
                </c:pt>
                <c:pt idx="231">
                  <c:v>44652</c:v>
                </c:pt>
                <c:pt idx="232">
                  <c:v>44682</c:v>
                </c:pt>
                <c:pt idx="233">
                  <c:v>44713</c:v>
                </c:pt>
                <c:pt idx="234">
                  <c:v>44743</c:v>
                </c:pt>
                <c:pt idx="235">
                  <c:v>44774</c:v>
                </c:pt>
                <c:pt idx="236">
                  <c:v>44805</c:v>
                </c:pt>
                <c:pt idx="237">
                  <c:v>44835</c:v>
                </c:pt>
                <c:pt idx="238">
                  <c:v>44866</c:v>
                </c:pt>
                <c:pt idx="239">
                  <c:v>44896</c:v>
                </c:pt>
                <c:pt idx="240">
                  <c:v>44927</c:v>
                </c:pt>
                <c:pt idx="241">
                  <c:v>44958</c:v>
                </c:pt>
                <c:pt idx="242">
                  <c:v>44986</c:v>
                </c:pt>
                <c:pt idx="243">
                  <c:v>45017</c:v>
                </c:pt>
                <c:pt idx="244">
                  <c:v>45047</c:v>
                </c:pt>
                <c:pt idx="245">
                  <c:v>45078</c:v>
                </c:pt>
                <c:pt idx="246">
                  <c:v>45108</c:v>
                </c:pt>
                <c:pt idx="247">
                  <c:v>45139</c:v>
                </c:pt>
                <c:pt idx="248">
                  <c:v>45170</c:v>
                </c:pt>
                <c:pt idx="249">
                  <c:v>45200</c:v>
                </c:pt>
                <c:pt idx="250">
                  <c:v>45231</c:v>
                </c:pt>
                <c:pt idx="251">
                  <c:v>45261</c:v>
                </c:pt>
                <c:pt idx="252">
                  <c:v>45292</c:v>
                </c:pt>
                <c:pt idx="253">
                  <c:v>45323</c:v>
                </c:pt>
                <c:pt idx="254">
                  <c:v>45352</c:v>
                </c:pt>
                <c:pt idx="255">
                  <c:v>45383</c:v>
                </c:pt>
                <c:pt idx="256">
                  <c:v>45413</c:v>
                </c:pt>
                <c:pt idx="257">
                  <c:v>45444</c:v>
                </c:pt>
                <c:pt idx="258">
                  <c:v>45474</c:v>
                </c:pt>
                <c:pt idx="259">
                  <c:v>45506</c:v>
                </c:pt>
                <c:pt idx="260">
                  <c:v>45536</c:v>
                </c:pt>
                <c:pt idx="261">
                  <c:v>45566</c:v>
                </c:pt>
                <c:pt idx="262">
                  <c:v>45597</c:v>
                </c:pt>
                <c:pt idx="263">
                  <c:v>45627</c:v>
                </c:pt>
                <c:pt idx="264">
                  <c:v>45658</c:v>
                </c:pt>
                <c:pt idx="265">
                  <c:v>45689</c:v>
                </c:pt>
                <c:pt idx="266">
                  <c:v>45717</c:v>
                </c:pt>
                <c:pt idx="267">
                  <c:v>45748</c:v>
                </c:pt>
                <c:pt idx="268">
                  <c:v>45778</c:v>
                </c:pt>
                <c:pt idx="269">
                  <c:v>45809</c:v>
                </c:pt>
                <c:pt idx="270">
                  <c:v>45839</c:v>
                </c:pt>
              </c:numCache>
            </c:numRef>
          </c:cat>
          <c:val>
            <c:numRef>
              <c:f>'attivi flussi_i'!$K$5:$K$280</c:f>
              <c:numCache>
                <c:formatCode>#,##0.00</c:formatCode>
                <c:ptCount val="276"/>
                <c:pt idx="0">
                  <c:v>3.7581000000000002</c:v>
                </c:pt>
                <c:pt idx="1">
                  <c:v>3.7427000000000001</c:v>
                </c:pt>
                <c:pt idx="2">
                  <c:v>3.5666000000000002</c:v>
                </c:pt>
                <c:pt idx="3">
                  <c:v>3.5552000000000001</c:v>
                </c:pt>
                <c:pt idx="4">
                  <c:v>3.3624000000000001</c:v>
                </c:pt>
                <c:pt idx="5">
                  <c:v>3.0926999999999998</c:v>
                </c:pt>
                <c:pt idx="6">
                  <c:v>3.1009000000000002</c:v>
                </c:pt>
                <c:pt idx="7">
                  <c:v>3.3319999999999999</c:v>
                </c:pt>
                <c:pt idx="8">
                  <c:v>3.2117</c:v>
                </c:pt>
                <c:pt idx="9">
                  <c:v>3.081</c:v>
                </c:pt>
                <c:pt idx="10">
                  <c:v>3.0373999999999999</c:v>
                </c:pt>
                <c:pt idx="11">
                  <c:v>3.1764000000000001</c:v>
                </c:pt>
                <c:pt idx="12">
                  <c:v>2.8702999999999999</c:v>
                </c:pt>
                <c:pt idx="13">
                  <c:v>2.895</c:v>
                </c:pt>
                <c:pt idx="14">
                  <c:v>2.911</c:v>
                </c:pt>
                <c:pt idx="15">
                  <c:v>3.1070000000000002</c:v>
                </c:pt>
                <c:pt idx="16">
                  <c:v>3.0651000000000002</c:v>
                </c:pt>
                <c:pt idx="17">
                  <c:v>2.9510000000000001</c:v>
                </c:pt>
                <c:pt idx="18">
                  <c:v>3.0661</c:v>
                </c:pt>
                <c:pt idx="19">
                  <c:v>2.8980000000000001</c:v>
                </c:pt>
                <c:pt idx="20">
                  <c:v>3.0893999999999999</c:v>
                </c:pt>
                <c:pt idx="21">
                  <c:v>3.06</c:v>
                </c:pt>
                <c:pt idx="22">
                  <c:v>2.9990000000000001</c:v>
                </c:pt>
                <c:pt idx="23">
                  <c:v>3.0575999999999999</c:v>
                </c:pt>
                <c:pt idx="24">
                  <c:v>2.8079999999999998</c:v>
                </c:pt>
                <c:pt idx="25">
                  <c:v>2.9630000000000001</c:v>
                </c:pt>
                <c:pt idx="26">
                  <c:v>2.9803000000000002</c:v>
                </c:pt>
                <c:pt idx="27">
                  <c:v>3.0605000000000002</c:v>
                </c:pt>
                <c:pt idx="28">
                  <c:v>3.0548000000000002</c:v>
                </c:pt>
                <c:pt idx="29">
                  <c:v>2.8812000000000002</c:v>
                </c:pt>
                <c:pt idx="30">
                  <c:v>2.9194</c:v>
                </c:pt>
                <c:pt idx="31">
                  <c:v>3.2488999999999999</c:v>
                </c:pt>
                <c:pt idx="32">
                  <c:v>3.1505999999999998</c:v>
                </c:pt>
                <c:pt idx="33">
                  <c:v>2.9981</c:v>
                </c:pt>
                <c:pt idx="34">
                  <c:v>3.2351999999999999</c:v>
                </c:pt>
                <c:pt idx="35">
                  <c:v>3.2862</c:v>
                </c:pt>
                <c:pt idx="36">
                  <c:v>3.1211000000000002</c:v>
                </c:pt>
                <c:pt idx="37">
                  <c:v>3.2315</c:v>
                </c:pt>
                <c:pt idx="38">
                  <c:v>3.4828999999999999</c:v>
                </c:pt>
                <c:pt idx="39">
                  <c:v>3.5436000000000001</c:v>
                </c:pt>
                <c:pt idx="40">
                  <c:v>3.6149</c:v>
                </c:pt>
                <c:pt idx="41">
                  <c:v>3.6956000000000002</c:v>
                </c:pt>
                <c:pt idx="42">
                  <c:v>3.8792</c:v>
                </c:pt>
                <c:pt idx="43">
                  <c:v>4.0542999999999996</c:v>
                </c:pt>
                <c:pt idx="44">
                  <c:v>3.9922</c:v>
                </c:pt>
                <c:pt idx="45">
                  <c:v>4.3288000000000002</c:v>
                </c:pt>
                <c:pt idx="46">
                  <c:v>4.3963000000000001</c:v>
                </c:pt>
                <c:pt idx="47">
                  <c:v>4.4930000000000003</c:v>
                </c:pt>
                <c:pt idx="48">
                  <c:v>4.1660000000000004</c:v>
                </c:pt>
                <c:pt idx="49">
                  <c:v>4.1577999999999999</c:v>
                </c:pt>
                <c:pt idx="50">
                  <c:v>4.2609000000000004</c:v>
                </c:pt>
                <c:pt idx="51">
                  <c:v>4.4447000000000001</c:v>
                </c:pt>
                <c:pt idx="52">
                  <c:v>4.5035999999999996</c:v>
                </c:pt>
                <c:pt idx="53">
                  <c:v>4.6174999999999997</c:v>
                </c:pt>
                <c:pt idx="54">
                  <c:v>4.6376999999999997</c:v>
                </c:pt>
                <c:pt idx="55">
                  <c:v>4.6738</c:v>
                </c:pt>
                <c:pt idx="56">
                  <c:v>4.8513000000000002</c:v>
                </c:pt>
                <c:pt idx="57">
                  <c:v>4.8970000000000002</c:v>
                </c:pt>
                <c:pt idx="58">
                  <c:v>4.8807</c:v>
                </c:pt>
                <c:pt idx="59">
                  <c:v>5.2557</c:v>
                </c:pt>
                <c:pt idx="60">
                  <c:v>5.1086</c:v>
                </c:pt>
                <c:pt idx="61">
                  <c:v>4.9462000000000002</c:v>
                </c:pt>
                <c:pt idx="62">
                  <c:v>5.0266000000000002</c:v>
                </c:pt>
                <c:pt idx="63">
                  <c:v>5.2430000000000003</c:v>
                </c:pt>
                <c:pt idx="64">
                  <c:v>5.3051000000000004</c:v>
                </c:pt>
                <c:pt idx="65">
                  <c:v>5.2725</c:v>
                </c:pt>
                <c:pt idx="66">
                  <c:v>5.4295</c:v>
                </c:pt>
                <c:pt idx="67">
                  <c:v>5.2184999999999997</c:v>
                </c:pt>
                <c:pt idx="68">
                  <c:v>5.5056000000000003</c:v>
                </c:pt>
                <c:pt idx="69">
                  <c:v>5.6040999999999999</c:v>
                </c:pt>
                <c:pt idx="70">
                  <c:v>4.7557</c:v>
                </c:pt>
                <c:pt idx="71">
                  <c:v>4.1932</c:v>
                </c:pt>
                <c:pt idx="72">
                  <c:v>3.4411</c:v>
                </c:pt>
                <c:pt idx="73">
                  <c:v>3.0634999999999999</c:v>
                </c:pt>
                <c:pt idx="74">
                  <c:v>2.6861000000000002</c:v>
                </c:pt>
                <c:pt idx="75">
                  <c:v>2.4721000000000002</c:v>
                </c:pt>
                <c:pt idx="76">
                  <c:v>2.3811</c:v>
                </c:pt>
                <c:pt idx="77">
                  <c:v>2.4487000000000001</c:v>
                </c:pt>
                <c:pt idx="78">
                  <c:v>2.3874</c:v>
                </c:pt>
                <c:pt idx="79">
                  <c:v>2.1901999999999999</c:v>
                </c:pt>
                <c:pt idx="80">
                  <c:v>1.8909</c:v>
                </c:pt>
                <c:pt idx="81">
                  <c:v>1.9048</c:v>
                </c:pt>
                <c:pt idx="82">
                  <c:v>1.8464</c:v>
                </c:pt>
                <c:pt idx="83">
                  <c:v>1.8187</c:v>
                </c:pt>
                <c:pt idx="84">
                  <c:v>1.5743</c:v>
                </c:pt>
                <c:pt idx="85">
                  <c:v>1.4998</c:v>
                </c:pt>
                <c:pt idx="86">
                  <c:v>1.5206</c:v>
                </c:pt>
                <c:pt idx="87">
                  <c:v>1.8988</c:v>
                </c:pt>
                <c:pt idx="88">
                  <c:v>1.5579000000000001</c:v>
                </c:pt>
                <c:pt idx="89">
                  <c:v>1.9571000000000001</c:v>
                </c:pt>
                <c:pt idx="90">
                  <c:v>2.1657999999999999</c:v>
                </c:pt>
                <c:pt idx="91">
                  <c:v>2.0289000000000001</c:v>
                </c:pt>
                <c:pt idx="92">
                  <c:v>2.1962999999999999</c:v>
                </c:pt>
                <c:pt idx="93">
                  <c:v>2.1629999999999998</c:v>
                </c:pt>
                <c:pt idx="94">
                  <c:v>2.3874</c:v>
                </c:pt>
                <c:pt idx="95">
                  <c:v>2.5583999999999998</c:v>
                </c:pt>
                <c:pt idx="96">
                  <c:v>2.3488000000000002</c:v>
                </c:pt>
                <c:pt idx="97">
                  <c:v>2.4969000000000001</c:v>
                </c:pt>
                <c:pt idx="98">
                  <c:v>2.5924999999999998</c:v>
                </c:pt>
                <c:pt idx="99">
                  <c:v>2.6764000000000001</c:v>
                </c:pt>
                <c:pt idx="100">
                  <c:v>2.5878000000000001</c:v>
                </c:pt>
                <c:pt idx="101">
                  <c:v>2.9062999999999999</c:v>
                </c:pt>
                <c:pt idx="102">
                  <c:v>2.9296000000000002</c:v>
                </c:pt>
                <c:pt idx="103">
                  <c:v>3.0042</c:v>
                </c:pt>
                <c:pt idx="104">
                  <c:v>3.0482999999999998</c:v>
                </c:pt>
                <c:pt idx="105">
                  <c:v>3.3580999999999999</c:v>
                </c:pt>
                <c:pt idx="106">
                  <c:v>3.4344000000000001</c:v>
                </c:pt>
                <c:pt idx="107">
                  <c:v>3.7993000000000001</c:v>
                </c:pt>
                <c:pt idx="108">
                  <c:v>3.4192999999999998</c:v>
                </c:pt>
                <c:pt idx="109">
                  <c:v>3.0880999999999998</c:v>
                </c:pt>
                <c:pt idx="110">
                  <c:v>2.9091</c:v>
                </c:pt>
                <c:pt idx="111">
                  <c:v>3.0707</c:v>
                </c:pt>
                <c:pt idx="112">
                  <c:v>3.1272000000000002</c:v>
                </c:pt>
                <c:pt idx="113">
                  <c:v>2.9701</c:v>
                </c:pt>
                <c:pt idx="114">
                  <c:v>3.0081000000000002</c:v>
                </c:pt>
                <c:pt idx="115">
                  <c:v>2.6678999999999999</c:v>
                </c:pt>
                <c:pt idx="116">
                  <c:v>2.9131</c:v>
                </c:pt>
                <c:pt idx="117">
                  <c:v>3.0093000000000001</c:v>
                </c:pt>
                <c:pt idx="118">
                  <c:v>3.0564</c:v>
                </c:pt>
                <c:pt idx="119">
                  <c:v>3.1539000000000001</c:v>
                </c:pt>
                <c:pt idx="120">
                  <c:v>3.0910000000000002</c:v>
                </c:pt>
                <c:pt idx="121">
                  <c:v>2.9</c:v>
                </c:pt>
                <c:pt idx="122">
                  <c:v>2.9296000000000002</c:v>
                </c:pt>
                <c:pt idx="123">
                  <c:v>3.0951</c:v>
                </c:pt>
                <c:pt idx="124">
                  <c:v>2.8485</c:v>
                </c:pt>
                <c:pt idx="125">
                  <c:v>2.7719999999999998</c:v>
                </c:pt>
                <c:pt idx="126">
                  <c:v>2.9535</c:v>
                </c:pt>
                <c:pt idx="127">
                  <c:v>2.8571</c:v>
                </c:pt>
                <c:pt idx="128">
                  <c:v>2.9788000000000001</c:v>
                </c:pt>
                <c:pt idx="129">
                  <c:v>2.8420000000000001</c:v>
                </c:pt>
                <c:pt idx="130">
                  <c:v>2.7645</c:v>
                </c:pt>
                <c:pt idx="131">
                  <c:v>2.8209</c:v>
                </c:pt>
                <c:pt idx="132">
                  <c:v>2.7951000000000001</c:v>
                </c:pt>
                <c:pt idx="133">
                  <c:v>2.7905000000000002</c:v>
                </c:pt>
                <c:pt idx="134">
                  <c:v>2.8895</c:v>
                </c:pt>
                <c:pt idx="135">
                  <c:v>2.6594000000000002</c:v>
                </c:pt>
                <c:pt idx="136">
                  <c:v>2.5785</c:v>
                </c:pt>
                <c:pt idx="137">
                  <c:v>2.4443000000000001</c:v>
                </c:pt>
                <c:pt idx="138">
                  <c:v>2.4718</c:v>
                </c:pt>
                <c:pt idx="139">
                  <c:v>2.1968000000000001</c:v>
                </c:pt>
                <c:pt idx="140">
                  <c:v>2.2827999999999999</c:v>
                </c:pt>
                <c:pt idx="141">
                  <c:v>2.0472999999999999</c:v>
                </c:pt>
                <c:pt idx="142">
                  <c:v>1.9742</c:v>
                </c:pt>
                <c:pt idx="143">
                  <c:v>2.1629</c:v>
                </c:pt>
                <c:pt idx="144">
                  <c:v>1.9816</c:v>
                </c:pt>
                <c:pt idx="145">
                  <c:v>2.0078999999999998</c:v>
                </c:pt>
                <c:pt idx="146">
                  <c:v>1.9303999999999999</c:v>
                </c:pt>
                <c:pt idx="147">
                  <c:v>1.9231</c:v>
                </c:pt>
                <c:pt idx="148">
                  <c:v>1.6119000000000001</c:v>
                </c:pt>
                <c:pt idx="149">
                  <c:v>1.7</c:v>
                </c:pt>
                <c:pt idx="150">
                  <c:v>1.5623</c:v>
                </c:pt>
                <c:pt idx="151">
                  <c:v>1.5206</c:v>
                </c:pt>
                <c:pt idx="152">
                  <c:v>1.4237</c:v>
                </c:pt>
                <c:pt idx="153">
                  <c:v>1.4482999999999999</c:v>
                </c:pt>
                <c:pt idx="154">
                  <c:v>1.2778</c:v>
                </c:pt>
                <c:pt idx="155">
                  <c:v>1.4584999999999999</c:v>
                </c:pt>
                <c:pt idx="156">
                  <c:v>1.5492999999999999</c:v>
                </c:pt>
                <c:pt idx="157">
                  <c:v>1.3545</c:v>
                </c:pt>
                <c:pt idx="158">
                  <c:v>1.3947000000000001</c:v>
                </c:pt>
                <c:pt idx="159">
                  <c:v>1.4560999999999999</c:v>
                </c:pt>
                <c:pt idx="160">
                  <c:v>1.2174</c:v>
                </c:pt>
                <c:pt idx="161">
                  <c:v>1.335</c:v>
                </c:pt>
                <c:pt idx="162">
                  <c:v>1.3091999999999999</c:v>
                </c:pt>
                <c:pt idx="163">
                  <c:v>1.1028</c:v>
                </c:pt>
                <c:pt idx="164">
                  <c:v>1.0207999999999999</c:v>
                </c:pt>
                <c:pt idx="165">
                  <c:v>1.0742</c:v>
                </c:pt>
                <c:pt idx="166">
                  <c:v>1.1076999999999999</c:v>
                </c:pt>
                <c:pt idx="167">
                  <c:v>1.1174999999999999</c:v>
                </c:pt>
                <c:pt idx="168">
                  <c:v>1.0603</c:v>
                </c:pt>
                <c:pt idx="169">
                  <c:v>1.0346</c:v>
                </c:pt>
                <c:pt idx="170">
                  <c:v>1.232</c:v>
                </c:pt>
                <c:pt idx="171">
                  <c:v>1.0441</c:v>
                </c:pt>
                <c:pt idx="172">
                  <c:v>1.1395999999999999</c:v>
                </c:pt>
                <c:pt idx="173">
                  <c:v>1.1244000000000001</c:v>
                </c:pt>
                <c:pt idx="174">
                  <c:v>1.0838000000000001</c:v>
                </c:pt>
                <c:pt idx="175">
                  <c:v>1.1207</c:v>
                </c:pt>
                <c:pt idx="176">
                  <c:v>0.9032</c:v>
                </c:pt>
                <c:pt idx="177">
                  <c:v>1.0571999999999999</c:v>
                </c:pt>
                <c:pt idx="178">
                  <c:v>1.0284</c:v>
                </c:pt>
                <c:pt idx="179">
                  <c:v>1.1621999999999999</c:v>
                </c:pt>
                <c:pt idx="180">
                  <c:v>1.0791999999999999</c:v>
                </c:pt>
                <c:pt idx="181">
                  <c:v>1.0824</c:v>
                </c:pt>
                <c:pt idx="182">
                  <c:v>1.0721000000000001</c:v>
                </c:pt>
                <c:pt idx="183">
                  <c:v>1.0018</c:v>
                </c:pt>
                <c:pt idx="184">
                  <c:v>0.92100000000000004</c:v>
                </c:pt>
                <c:pt idx="185">
                  <c:v>1.1303000000000001</c:v>
                </c:pt>
                <c:pt idx="186">
                  <c:v>1.1382000000000001</c:v>
                </c:pt>
                <c:pt idx="187">
                  <c:v>1.1995</c:v>
                </c:pt>
                <c:pt idx="188">
                  <c:v>1.0185</c:v>
                </c:pt>
                <c:pt idx="189">
                  <c:v>1.1306</c:v>
                </c:pt>
                <c:pt idx="190">
                  <c:v>1.0712999999999999</c:v>
                </c:pt>
                <c:pt idx="191">
                  <c:v>1.1235999999999999</c:v>
                </c:pt>
                <c:pt idx="192">
                  <c:v>1.0435000000000001</c:v>
                </c:pt>
                <c:pt idx="193">
                  <c:v>1.0501</c:v>
                </c:pt>
                <c:pt idx="194">
                  <c:v>0.91279999999999994</c:v>
                </c:pt>
                <c:pt idx="195">
                  <c:v>1.0004</c:v>
                </c:pt>
                <c:pt idx="196">
                  <c:v>0.92220000000000002</c:v>
                </c:pt>
                <c:pt idx="197">
                  <c:v>0.91520000000000001</c:v>
                </c:pt>
                <c:pt idx="198">
                  <c:v>0.99670000000000003</c:v>
                </c:pt>
                <c:pt idx="199">
                  <c:v>0.77349999999999997</c:v>
                </c:pt>
                <c:pt idx="200">
                  <c:v>0.77249999999999996</c:v>
                </c:pt>
                <c:pt idx="201">
                  <c:v>0.9123</c:v>
                </c:pt>
                <c:pt idx="202">
                  <c:v>0.8599</c:v>
                </c:pt>
                <c:pt idx="203">
                  <c:v>1.0598000000000001</c:v>
                </c:pt>
                <c:pt idx="204">
                  <c:v>0.77439999999999998</c:v>
                </c:pt>
                <c:pt idx="205">
                  <c:v>0.74990000000000001</c:v>
                </c:pt>
                <c:pt idx="206">
                  <c:v>0.73029999999999995</c:v>
                </c:pt>
                <c:pt idx="207">
                  <c:v>0.81330000000000002</c:v>
                </c:pt>
                <c:pt idx="208">
                  <c:v>0.93489999999999995</c:v>
                </c:pt>
                <c:pt idx="209">
                  <c:v>1.0148999999999999</c:v>
                </c:pt>
                <c:pt idx="210">
                  <c:v>0.89710000000000001</c:v>
                </c:pt>
                <c:pt idx="211">
                  <c:v>0.85029999999999994</c:v>
                </c:pt>
                <c:pt idx="212">
                  <c:v>0.95540000000000003</c:v>
                </c:pt>
                <c:pt idx="213">
                  <c:v>0.99470000000000003</c:v>
                </c:pt>
                <c:pt idx="214">
                  <c:v>0.85709999999999997</c:v>
                </c:pt>
                <c:pt idx="215">
                  <c:v>1.1246</c:v>
                </c:pt>
                <c:pt idx="216">
                  <c:v>0.76839999999999997</c:v>
                </c:pt>
                <c:pt idx="217">
                  <c:v>0.68920000000000003</c:v>
                </c:pt>
                <c:pt idx="218">
                  <c:v>0.83520000000000005</c:v>
                </c:pt>
                <c:pt idx="219">
                  <c:v>0.76890000000000003</c:v>
                </c:pt>
                <c:pt idx="220">
                  <c:v>0.69579999999999997</c:v>
                </c:pt>
                <c:pt idx="221">
                  <c:v>0.78320000000000001</c:v>
                </c:pt>
                <c:pt idx="222">
                  <c:v>0.68569999999999998</c:v>
                </c:pt>
                <c:pt idx="223">
                  <c:v>0.63890000000000002</c:v>
                </c:pt>
                <c:pt idx="224">
                  <c:v>0.80079999999999996</c:v>
                </c:pt>
                <c:pt idx="225">
                  <c:v>0.76580000000000004</c:v>
                </c:pt>
                <c:pt idx="226">
                  <c:v>0.70409999999999995</c:v>
                </c:pt>
                <c:pt idx="227">
                  <c:v>0.88500000000000001</c:v>
                </c:pt>
                <c:pt idx="228">
                  <c:v>0.75760000000000005</c:v>
                </c:pt>
                <c:pt idx="229">
                  <c:v>0.75629999999999997</c:v>
                </c:pt>
                <c:pt idx="230">
                  <c:v>0.87009999999999998</c:v>
                </c:pt>
                <c:pt idx="231">
                  <c:v>0.87450000000000006</c:v>
                </c:pt>
                <c:pt idx="232">
                  <c:v>0.78490000000000004</c:v>
                </c:pt>
                <c:pt idx="233">
                  <c:v>1.1504000000000001</c:v>
                </c:pt>
                <c:pt idx="234">
                  <c:v>1.0119</c:v>
                </c:pt>
                <c:pt idx="235">
                  <c:v>1.1143000000000001</c:v>
                </c:pt>
                <c:pt idx="236">
                  <c:v>1.6825000000000001</c:v>
                </c:pt>
                <c:pt idx="237">
                  <c:v>2.1877</c:v>
                </c:pt>
                <c:pt idx="238">
                  <c:v>2.6848999999999998</c:v>
                </c:pt>
                <c:pt idx="239">
                  <c:v>3.3275000000000001</c:v>
                </c:pt>
                <c:pt idx="240">
                  <c:v>3.4188000000000001</c:v>
                </c:pt>
                <c:pt idx="241">
                  <c:v>3.0367000000000002</c:v>
                </c:pt>
                <c:pt idx="242">
                  <c:v>4.0145999999999997</c:v>
                </c:pt>
                <c:pt idx="243">
                  <c:v>4.2647000000000004</c:v>
                </c:pt>
                <c:pt idx="244">
                  <c:v>4.5218999999999996</c:v>
                </c:pt>
                <c:pt idx="245">
                  <c:v>4.7351999999999999</c:v>
                </c:pt>
                <c:pt idx="246">
                  <c:v>4.8506999999999998</c:v>
                </c:pt>
                <c:pt idx="247">
                  <c:v>4.4977999999999998</c:v>
                </c:pt>
                <c:pt idx="248">
                  <c:v>5.0377999999999998</c:v>
                </c:pt>
                <c:pt idx="249">
                  <c:v>5.1715</c:v>
                </c:pt>
                <c:pt idx="250">
                  <c:v>5.2958999999999996</c:v>
                </c:pt>
                <c:pt idx="251">
                  <c:v>5.2817999999999996</c:v>
                </c:pt>
                <c:pt idx="252">
                  <c:v>5.3005000000000004</c:v>
                </c:pt>
                <c:pt idx="253">
                  <c:v>4.9974999999999996</c:v>
                </c:pt>
                <c:pt idx="254">
                  <c:v>4.9504999999999999</c:v>
                </c:pt>
                <c:pt idx="255">
                  <c:v>5.0347</c:v>
                </c:pt>
                <c:pt idx="256">
                  <c:v>5.1451000000000002</c:v>
                </c:pt>
                <c:pt idx="257">
                  <c:v>5.0397999999999996</c:v>
                </c:pt>
                <c:pt idx="258">
                  <c:v>5.1303999999999998</c:v>
                </c:pt>
                <c:pt idx="259">
                  <c:v>4.9085000000000001</c:v>
                </c:pt>
                <c:pt idx="260">
                  <c:v>4.6304999999999996</c:v>
                </c:pt>
                <c:pt idx="261">
                  <c:v>4.3823999999999996</c:v>
                </c:pt>
                <c:pt idx="262">
                  <c:v>4.1494999999999997</c:v>
                </c:pt>
                <c:pt idx="263">
                  <c:v>4.1203000000000003</c:v>
                </c:pt>
                <c:pt idx="264">
                  <c:v>3.8637000000000001</c:v>
                </c:pt>
                <c:pt idx="265">
                  <c:v>3.6511999999999998</c:v>
                </c:pt>
                <c:pt idx="266">
                  <c:v>3.6322999999999999</c:v>
                </c:pt>
                <c:pt idx="267">
                  <c:v>3.4459</c:v>
                </c:pt>
                <c:pt idx="268">
                  <c:v>3.3056999999999999</c:v>
                </c:pt>
                <c:pt idx="269">
                  <c:v>3.3132000000000001</c:v>
                </c:pt>
                <c:pt idx="270">
                  <c:v>3.2597999999999998</c:v>
                </c:pt>
                <c:pt idx="272">
                  <c:v>0.97789999999999955</c:v>
                </c:pt>
                <c:pt idx="273">
                  <c:v>0.64260000000000028</c:v>
                </c:pt>
                <c:pt idx="274">
                  <c:v>9.1299999999999937E-2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6C6-4FD7-BD05-183684617413}"/>
            </c:ext>
          </c:extLst>
        </c:ser>
        <c:ser>
          <c:idx val="3"/>
          <c:order val="1"/>
          <c:tx>
            <c:v>prestiti fino a 1 milione</c:v>
          </c:tx>
          <c:spPr>
            <a:ln w="28575">
              <a:solidFill>
                <a:srgbClr val="003A79"/>
              </a:solidFill>
              <a:prstDash val="solid"/>
            </a:ln>
          </c:spPr>
          <c:marker>
            <c:symbol val="none"/>
          </c:marker>
          <c:dLbls>
            <c:dLbl>
              <c:idx val="250"/>
              <c:layout>
                <c:manualLayout>
                  <c:x val="3.0676328502414335E-3"/>
                  <c:y val="-6.66358024691358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6C6-4FD7-BD05-183684617413}"/>
                </c:ext>
              </c:extLst>
            </c:dLbl>
            <c:dLbl>
              <c:idx val="27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6C6-4FD7-BD05-183684617413}"/>
                </c:ext>
              </c:extLst>
            </c:dLbl>
            <c:numFmt formatCode="#,##0.0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>
                    <a:solidFill>
                      <a:schemeClr val="accent1"/>
                    </a:solidFill>
                  </a:defRPr>
                </a:pPr>
                <a:endParaRPr lang="it-IT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'attivi flussi_i'!$A$5:$A$280</c:f>
              <c:numCache>
                <c:formatCode>[$-410]mmm\-\y\y;@</c:formatCode>
                <c:ptCount val="276"/>
                <c:pt idx="0">
                  <c:v>37652</c:v>
                </c:pt>
                <c:pt idx="1">
                  <c:v>37680</c:v>
                </c:pt>
                <c:pt idx="2">
                  <c:v>37711</c:v>
                </c:pt>
                <c:pt idx="3">
                  <c:v>37741</c:v>
                </c:pt>
                <c:pt idx="4">
                  <c:v>37772</c:v>
                </c:pt>
                <c:pt idx="5">
                  <c:v>37802</c:v>
                </c:pt>
                <c:pt idx="6">
                  <c:v>37833</c:v>
                </c:pt>
                <c:pt idx="7">
                  <c:v>37864</c:v>
                </c:pt>
                <c:pt idx="8">
                  <c:v>37894</c:v>
                </c:pt>
                <c:pt idx="9">
                  <c:v>37925</c:v>
                </c:pt>
                <c:pt idx="10">
                  <c:v>37955</c:v>
                </c:pt>
                <c:pt idx="11">
                  <c:v>37986</c:v>
                </c:pt>
                <c:pt idx="12">
                  <c:v>38017</c:v>
                </c:pt>
                <c:pt idx="13">
                  <c:v>38046</c:v>
                </c:pt>
                <c:pt idx="14">
                  <c:v>38077</c:v>
                </c:pt>
                <c:pt idx="15">
                  <c:v>38107</c:v>
                </c:pt>
                <c:pt idx="16">
                  <c:v>38138</c:v>
                </c:pt>
                <c:pt idx="17">
                  <c:v>38168</c:v>
                </c:pt>
                <c:pt idx="18">
                  <c:v>38199</c:v>
                </c:pt>
                <c:pt idx="19">
                  <c:v>38230</c:v>
                </c:pt>
                <c:pt idx="20">
                  <c:v>38260</c:v>
                </c:pt>
                <c:pt idx="21">
                  <c:v>38291</c:v>
                </c:pt>
                <c:pt idx="22">
                  <c:v>38321</c:v>
                </c:pt>
                <c:pt idx="23">
                  <c:v>38352</c:v>
                </c:pt>
                <c:pt idx="24">
                  <c:v>38383</c:v>
                </c:pt>
                <c:pt idx="25">
                  <c:v>38411</c:v>
                </c:pt>
                <c:pt idx="26">
                  <c:v>38442</c:v>
                </c:pt>
                <c:pt idx="27">
                  <c:v>38472</c:v>
                </c:pt>
                <c:pt idx="28">
                  <c:v>38503</c:v>
                </c:pt>
                <c:pt idx="29">
                  <c:v>38533</c:v>
                </c:pt>
                <c:pt idx="30">
                  <c:v>38564</c:v>
                </c:pt>
                <c:pt idx="31">
                  <c:v>38595</c:v>
                </c:pt>
                <c:pt idx="32">
                  <c:v>38625</c:v>
                </c:pt>
                <c:pt idx="33">
                  <c:v>38656</c:v>
                </c:pt>
                <c:pt idx="34">
                  <c:v>38686</c:v>
                </c:pt>
                <c:pt idx="35">
                  <c:v>38717</c:v>
                </c:pt>
                <c:pt idx="36">
                  <c:v>38748</c:v>
                </c:pt>
                <c:pt idx="37">
                  <c:v>38776</c:v>
                </c:pt>
                <c:pt idx="38">
                  <c:v>38807</c:v>
                </c:pt>
                <c:pt idx="39">
                  <c:v>38837</c:v>
                </c:pt>
                <c:pt idx="40">
                  <c:v>38868</c:v>
                </c:pt>
                <c:pt idx="41">
                  <c:v>38898</c:v>
                </c:pt>
                <c:pt idx="42">
                  <c:v>38929</c:v>
                </c:pt>
                <c:pt idx="43">
                  <c:v>38960</c:v>
                </c:pt>
                <c:pt idx="44">
                  <c:v>38990</c:v>
                </c:pt>
                <c:pt idx="45">
                  <c:v>39021</c:v>
                </c:pt>
                <c:pt idx="46">
                  <c:v>39051</c:v>
                </c:pt>
                <c:pt idx="47">
                  <c:v>39082</c:v>
                </c:pt>
                <c:pt idx="48">
                  <c:v>39113</c:v>
                </c:pt>
                <c:pt idx="49">
                  <c:v>39141</c:v>
                </c:pt>
                <c:pt idx="50">
                  <c:v>39172</c:v>
                </c:pt>
                <c:pt idx="51">
                  <c:v>39202</c:v>
                </c:pt>
                <c:pt idx="52">
                  <c:v>39233</c:v>
                </c:pt>
                <c:pt idx="53">
                  <c:v>39263</c:v>
                </c:pt>
                <c:pt idx="54">
                  <c:v>39294</c:v>
                </c:pt>
                <c:pt idx="55">
                  <c:v>39325</c:v>
                </c:pt>
                <c:pt idx="56">
                  <c:v>39355</c:v>
                </c:pt>
                <c:pt idx="57">
                  <c:v>39386</c:v>
                </c:pt>
                <c:pt idx="58">
                  <c:v>39416</c:v>
                </c:pt>
                <c:pt idx="59">
                  <c:v>39447</c:v>
                </c:pt>
                <c:pt idx="60">
                  <c:v>39478</c:v>
                </c:pt>
                <c:pt idx="61">
                  <c:v>39507</c:v>
                </c:pt>
                <c:pt idx="62">
                  <c:v>39538</c:v>
                </c:pt>
                <c:pt idx="63">
                  <c:v>39568</c:v>
                </c:pt>
                <c:pt idx="64">
                  <c:v>39599</c:v>
                </c:pt>
                <c:pt idx="65">
                  <c:v>39629</c:v>
                </c:pt>
                <c:pt idx="66">
                  <c:v>39660</c:v>
                </c:pt>
                <c:pt idx="67">
                  <c:v>39691</c:v>
                </c:pt>
                <c:pt idx="68">
                  <c:v>39721</c:v>
                </c:pt>
                <c:pt idx="69">
                  <c:v>39752</c:v>
                </c:pt>
                <c:pt idx="70">
                  <c:v>39782</c:v>
                </c:pt>
                <c:pt idx="71">
                  <c:v>39813</c:v>
                </c:pt>
                <c:pt idx="72">
                  <c:v>39844</c:v>
                </c:pt>
                <c:pt idx="73">
                  <c:v>39872</c:v>
                </c:pt>
                <c:pt idx="74">
                  <c:v>39903</c:v>
                </c:pt>
                <c:pt idx="75">
                  <c:v>39933</c:v>
                </c:pt>
                <c:pt idx="76">
                  <c:v>39964</c:v>
                </c:pt>
                <c:pt idx="77">
                  <c:v>39994</c:v>
                </c:pt>
                <c:pt idx="78">
                  <c:v>40025</c:v>
                </c:pt>
                <c:pt idx="79">
                  <c:v>40056</c:v>
                </c:pt>
                <c:pt idx="80">
                  <c:v>40086</c:v>
                </c:pt>
                <c:pt idx="81">
                  <c:v>40117</c:v>
                </c:pt>
                <c:pt idx="82">
                  <c:v>40147</c:v>
                </c:pt>
                <c:pt idx="83">
                  <c:v>40178</c:v>
                </c:pt>
                <c:pt idx="84">
                  <c:v>40209</c:v>
                </c:pt>
                <c:pt idx="85">
                  <c:v>40237</c:v>
                </c:pt>
                <c:pt idx="86">
                  <c:v>40268</c:v>
                </c:pt>
                <c:pt idx="87">
                  <c:v>40298</c:v>
                </c:pt>
                <c:pt idx="88">
                  <c:v>40329</c:v>
                </c:pt>
                <c:pt idx="89">
                  <c:v>40359</c:v>
                </c:pt>
                <c:pt idx="90">
                  <c:v>40390</c:v>
                </c:pt>
                <c:pt idx="91">
                  <c:v>40421</c:v>
                </c:pt>
                <c:pt idx="92">
                  <c:v>40451</c:v>
                </c:pt>
                <c:pt idx="93">
                  <c:v>40482</c:v>
                </c:pt>
                <c:pt idx="94">
                  <c:v>40512</c:v>
                </c:pt>
                <c:pt idx="95">
                  <c:v>40543</c:v>
                </c:pt>
                <c:pt idx="96">
                  <c:v>40574</c:v>
                </c:pt>
                <c:pt idx="97">
                  <c:v>40602</c:v>
                </c:pt>
                <c:pt idx="98">
                  <c:v>40633</c:v>
                </c:pt>
                <c:pt idx="99">
                  <c:v>40663</c:v>
                </c:pt>
                <c:pt idx="100">
                  <c:v>40694</c:v>
                </c:pt>
                <c:pt idx="101">
                  <c:v>40724</c:v>
                </c:pt>
                <c:pt idx="102">
                  <c:v>40755</c:v>
                </c:pt>
                <c:pt idx="103">
                  <c:v>40786</c:v>
                </c:pt>
                <c:pt idx="104">
                  <c:v>40816</c:v>
                </c:pt>
                <c:pt idx="105">
                  <c:v>40847</c:v>
                </c:pt>
                <c:pt idx="106">
                  <c:v>40877</c:v>
                </c:pt>
                <c:pt idx="107">
                  <c:v>40908</c:v>
                </c:pt>
                <c:pt idx="108">
                  <c:v>40939</c:v>
                </c:pt>
                <c:pt idx="109">
                  <c:v>40968</c:v>
                </c:pt>
                <c:pt idx="110">
                  <c:v>40999</c:v>
                </c:pt>
                <c:pt idx="111">
                  <c:v>41029</c:v>
                </c:pt>
                <c:pt idx="112">
                  <c:v>41060</c:v>
                </c:pt>
                <c:pt idx="113">
                  <c:v>41090</c:v>
                </c:pt>
                <c:pt idx="114">
                  <c:v>41121</c:v>
                </c:pt>
                <c:pt idx="115">
                  <c:v>41152</c:v>
                </c:pt>
                <c:pt idx="116">
                  <c:v>41182</c:v>
                </c:pt>
                <c:pt idx="117">
                  <c:v>41213</c:v>
                </c:pt>
                <c:pt idx="118">
                  <c:v>41243</c:v>
                </c:pt>
                <c:pt idx="119">
                  <c:v>41274</c:v>
                </c:pt>
                <c:pt idx="120">
                  <c:v>41305</c:v>
                </c:pt>
                <c:pt idx="121">
                  <c:v>41333</c:v>
                </c:pt>
                <c:pt idx="122">
                  <c:v>41364</c:v>
                </c:pt>
                <c:pt idx="123">
                  <c:v>41394</c:v>
                </c:pt>
                <c:pt idx="124">
                  <c:v>41425</c:v>
                </c:pt>
                <c:pt idx="125">
                  <c:v>41455</c:v>
                </c:pt>
                <c:pt idx="126">
                  <c:v>41486</c:v>
                </c:pt>
                <c:pt idx="127">
                  <c:v>41517</c:v>
                </c:pt>
                <c:pt idx="128">
                  <c:v>41547</c:v>
                </c:pt>
                <c:pt idx="129">
                  <c:v>41578</c:v>
                </c:pt>
                <c:pt idx="130">
                  <c:v>41608</c:v>
                </c:pt>
                <c:pt idx="131">
                  <c:v>41639</c:v>
                </c:pt>
                <c:pt idx="132">
                  <c:v>41670</c:v>
                </c:pt>
                <c:pt idx="133">
                  <c:v>41698</c:v>
                </c:pt>
                <c:pt idx="134">
                  <c:v>41729</c:v>
                </c:pt>
                <c:pt idx="135">
                  <c:v>41759</c:v>
                </c:pt>
                <c:pt idx="136">
                  <c:v>41790</c:v>
                </c:pt>
                <c:pt idx="137">
                  <c:v>41820</c:v>
                </c:pt>
                <c:pt idx="138">
                  <c:v>41851</c:v>
                </c:pt>
                <c:pt idx="139">
                  <c:v>41882</c:v>
                </c:pt>
                <c:pt idx="140">
                  <c:v>41912</c:v>
                </c:pt>
                <c:pt idx="141">
                  <c:v>41913</c:v>
                </c:pt>
                <c:pt idx="142">
                  <c:v>41944</c:v>
                </c:pt>
                <c:pt idx="143">
                  <c:v>41974</c:v>
                </c:pt>
                <c:pt idx="144">
                  <c:v>42005</c:v>
                </c:pt>
                <c:pt idx="145">
                  <c:v>42036</c:v>
                </c:pt>
                <c:pt idx="146">
                  <c:v>42064</c:v>
                </c:pt>
                <c:pt idx="147">
                  <c:v>42095</c:v>
                </c:pt>
                <c:pt idx="148">
                  <c:v>42125</c:v>
                </c:pt>
                <c:pt idx="149">
                  <c:v>42156</c:v>
                </c:pt>
                <c:pt idx="150">
                  <c:v>42186</c:v>
                </c:pt>
                <c:pt idx="151">
                  <c:v>42217</c:v>
                </c:pt>
                <c:pt idx="152">
                  <c:v>42248</c:v>
                </c:pt>
                <c:pt idx="153">
                  <c:v>42278</c:v>
                </c:pt>
                <c:pt idx="154">
                  <c:v>42309</c:v>
                </c:pt>
                <c:pt idx="155">
                  <c:v>42339</c:v>
                </c:pt>
                <c:pt idx="156">
                  <c:v>42370</c:v>
                </c:pt>
                <c:pt idx="157">
                  <c:v>42401</c:v>
                </c:pt>
                <c:pt idx="158">
                  <c:v>42430</c:v>
                </c:pt>
                <c:pt idx="159">
                  <c:v>42461</c:v>
                </c:pt>
                <c:pt idx="160">
                  <c:v>42491</c:v>
                </c:pt>
                <c:pt idx="161">
                  <c:v>42522</c:v>
                </c:pt>
                <c:pt idx="162">
                  <c:v>42552</c:v>
                </c:pt>
                <c:pt idx="163">
                  <c:v>42583</c:v>
                </c:pt>
                <c:pt idx="164">
                  <c:v>42614</c:v>
                </c:pt>
                <c:pt idx="165">
                  <c:v>42644</c:v>
                </c:pt>
                <c:pt idx="166">
                  <c:v>42675</c:v>
                </c:pt>
                <c:pt idx="167">
                  <c:v>42705</c:v>
                </c:pt>
                <c:pt idx="168">
                  <c:v>42736</c:v>
                </c:pt>
                <c:pt idx="169">
                  <c:v>42767</c:v>
                </c:pt>
                <c:pt idx="170">
                  <c:v>42795</c:v>
                </c:pt>
                <c:pt idx="171">
                  <c:v>42826</c:v>
                </c:pt>
                <c:pt idx="172">
                  <c:v>42856</c:v>
                </c:pt>
                <c:pt idx="173">
                  <c:v>42887</c:v>
                </c:pt>
                <c:pt idx="174">
                  <c:v>42917</c:v>
                </c:pt>
                <c:pt idx="175">
                  <c:v>42948</c:v>
                </c:pt>
                <c:pt idx="176">
                  <c:v>42979</c:v>
                </c:pt>
                <c:pt idx="177">
                  <c:v>43009</c:v>
                </c:pt>
                <c:pt idx="178">
                  <c:v>43040</c:v>
                </c:pt>
                <c:pt idx="179">
                  <c:v>43070</c:v>
                </c:pt>
                <c:pt idx="180">
                  <c:v>43101</c:v>
                </c:pt>
                <c:pt idx="181">
                  <c:v>43132</c:v>
                </c:pt>
                <c:pt idx="182">
                  <c:v>43160</c:v>
                </c:pt>
                <c:pt idx="183">
                  <c:v>43191</c:v>
                </c:pt>
                <c:pt idx="184">
                  <c:v>43221</c:v>
                </c:pt>
                <c:pt idx="185">
                  <c:v>43252</c:v>
                </c:pt>
                <c:pt idx="186">
                  <c:v>43282</c:v>
                </c:pt>
                <c:pt idx="187">
                  <c:v>43313</c:v>
                </c:pt>
                <c:pt idx="188">
                  <c:v>43344</c:v>
                </c:pt>
                <c:pt idx="189">
                  <c:v>43374</c:v>
                </c:pt>
                <c:pt idx="190">
                  <c:v>43405</c:v>
                </c:pt>
                <c:pt idx="191">
                  <c:v>43435</c:v>
                </c:pt>
                <c:pt idx="192">
                  <c:v>43466</c:v>
                </c:pt>
                <c:pt idx="193">
                  <c:v>43497</c:v>
                </c:pt>
                <c:pt idx="194">
                  <c:v>43525</c:v>
                </c:pt>
                <c:pt idx="195">
                  <c:v>43556</c:v>
                </c:pt>
                <c:pt idx="196">
                  <c:v>43586</c:v>
                </c:pt>
                <c:pt idx="197">
                  <c:v>43617</c:v>
                </c:pt>
                <c:pt idx="198">
                  <c:v>43647</c:v>
                </c:pt>
                <c:pt idx="199">
                  <c:v>43678</c:v>
                </c:pt>
                <c:pt idx="200">
                  <c:v>43709</c:v>
                </c:pt>
                <c:pt idx="201">
                  <c:v>43739</c:v>
                </c:pt>
                <c:pt idx="202">
                  <c:v>43770</c:v>
                </c:pt>
                <c:pt idx="203">
                  <c:v>43800</c:v>
                </c:pt>
                <c:pt idx="204">
                  <c:v>43831</c:v>
                </c:pt>
                <c:pt idx="205">
                  <c:v>43862</c:v>
                </c:pt>
                <c:pt idx="206">
                  <c:v>43891</c:v>
                </c:pt>
                <c:pt idx="207">
                  <c:v>43922</c:v>
                </c:pt>
                <c:pt idx="208">
                  <c:v>43952</c:v>
                </c:pt>
                <c:pt idx="209">
                  <c:v>43983</c:v>
                </c:pt>
                <c:pt idx="210">
                  <c:v>44013</c:v>
                </c:pt>
                <c:pt idx="211">
                  <c:v>44044</c:v>
                </c:pt>
                <c:pt idx="212">
                  <c:v>44075</c:v>
                </c:pt>
                <c:pt idx="213">
                  <c:v>44105</c:v>
                </c:pt>
                <c:pt idx="214">
                  <c:v>44136</c:v>
                </c:pt>
                <c:pt idx="215">
                  <c:v>44166</c:v>
                </c:pt>
                <c:pt idx="216">
                  <c:v>44197</c:v>
                </c:pt>
                <c:pt idx="217">
                  <c:v>44228</c:v>
                </c:pt>
                <c:pt idx="218">
                  <c:v>44256</c:v>
                </c:pt>
                <c:pt idx="219">
                  <c:v>44287</c:v>
                </c:pt>
                <c:pt idx="220">
                  <c:v>44317</c:v>
                </c:pt>
                <c:pt idx="221">
                  <c:v>44348</c:v>
                </c:pt>
                <c:pt idx="222">
                  <c:v>44378</c:v>
                </c:pt>
                <c:pt idx="223">
                  <c:v>44409</c:v>
                </c:pt>
                <c:pt idx="224">
                  <c:v>44440</c:v>
                </c:pt>
                <c:pt idx="225">
                  <c:v>44470</c:v>
                </c:pt>
                <c:pt idx="226">
                  <c:v>44501</c:v>
                </c:pt>
                <c:pt idx="227">
                  <c:v>44531</c:v>
                </c:pt>
                <c:pt idx="228">
                  <c:v>44562</c:v>
                </c:pt>
                <c:pt idx="229">
                  <c:v>44593</c:v>
                </c:pt>
                <c:pt idx="230">
                  <c:v>44621</c:v>
                </c:pt>
                <c:pt idx="231">
                  <c:v>44652</c:v>
                </c:pt>
                <c:pt idx="232">
                  <c:v>44682</c:v>
                </c:pt>
                <c:pt idx="233">
                  <c:v>44713</c:v>
                </c:pt>
                <c:pt idx="234">
                  <c:v>44743</c:v>
                </c:pt>
                <c:pt idx="235">
                  <c:v>44774</c:v>
                </c:pt>
                <c:pt idx="236">
                  <c:v>44805</c:v>
                </c:pt>
                <c:pt idx="237">
                  <c:v>44835</c:v>
                </c:pt>
                <c:pt idx="238">
                  <c:v>44866</c:v>
                </c:pt>
                <c:pt idx="239">
                  <c:v>44896</c:v>
                </c:pt>
                <c:pt idx="240">
                  <c:v>44927</c:v>
                </c:pt>
                <c:pt idx="241">
                  <c:v>44958</c:v>
                </c:pt>
                <c:pt idx="242">
                  <c:v>44986</c:v>
                </c:pt>
                <c:pt idx="243">
                  <c:v>45017</c:v>
                </c:pt>
                <c:pt idx="244">
                  <c:v>45047</c:v>
                </c:pt>
                <c:pt idx="245">
                  <c:v>45078</c:v>
                </c:pt>
                <c:pt idx="246">
                  <c:v>45108</c:v>
                </c:pt>
                <c:pt idx="247">
                  <c:v>45139</c:v>
                </c:pt>
                <c:pt idx="248">
                  <c:v>45170</c:v>
                </c:pt>
                <c:pt idx="249">
                  <c:v>45200</c:v>
                </c:pt>
                <c:pt idx="250">
                  <c:v>45231</c:v>
                </c:pt>
                <c:pt idx="251">
                  <c:v>45261</c:v>
                </c:pt>
                <c:pt idx="252">
                  <c:v>45292</c:v>
                </c:pt>
                <c:pt idx="253">
                  <c:v>45323</c:v>
                </c:pt>
                <c:pt idx="254">
                  <c:v>45352</c:v>
                </c:pt>
                <c:pt idx="255">
                  <c:v>45383</c:v>
                </c:pt>
                <c:pt idx="256">
                  <c:v>45413</c:v>
                </c:pt>
                <c:pt idx="257">
                  <c:v>45444</c:v>
                </c:pt>
                <c:pt idx="258">
                  <c:v>45474</c:v>
                </c:pt>
                <c:pt idx="259">
                  <c:v>45506</c:v>
                </c:pt>
                <c:pt idx="260">
                  <c:v>45536</c:v>
                </c:pt>
                <c:pt idx="261">
                  <c:v>45566</c:v>
                </c:pt>
                <c:pt idx="262">
                  <c:v>45597</c:v>
                </c:pt>
                <c:pt idx="263">
                  <c:v>45627</c:v>
                </c:pt>
                <c:pt idx="264">
                  <c:v>45658</c:v>
                </c:pt>
                <c:pt idx="265">
                  <c:v>45689</c:v>
                </c:pt>
                <c:pt idx="266">
                  <c:v>45717</c:v>
                </c:pt>
                <c:pt idx="267">
                  <c:v>45748</c:v>
                </c:pt>
                <c:pt idx="268">
                  <c:v>45778</c:v>
                </c:pt>
                <c:pt idx="269">
                  <c:v>45809</c:v>
                </c:pt>
                <c:pt idx="270">
                  <c:v>45839</c:v>
                </c:pt>
              </c:numCache>
            </c:numRef>
          </c:cat>
          <c:val>
            <c:numRef>
              <c:f>'attivi flussi_i'!$C$5:$C$280</c:f>
              <c:numCache>
                <c:formatCode>#,##0.00</c:formatCode>
                <c:ptCount val="276"/>
                <c:pt idx="0">
                  <c:v>4.8703000000000003</c:v>
                </c:pt>
                <c:pt idx="1">
                  <c:v>4.8148999999999997</c:v>
                </c:pt>
                <c:pt idx="2">
                  <c:v>4.6687000000000003</c:v>
                </c:pt>
                <c:pt idx="3">
                  <c:v>4.6266999999999996</c:v>
                </c:pt>
                <c:pt idx="4">
                  <c:v>4.6006999999999998</c:v>
                </c:pt>
                <c:pt idx="5">
                  <c:v>4.3613</c:v>
                </c:pt>
                <c:pt idx="6">
                  <c:v>4.2721999999999998</c:v>
                </c:pt>
                <c:pt idx="7">
                  <c:v>4.2986000000000004</c:v>
                </c:pt>
                <c:pt idx="8">
                  <c:v>4.1837999999999997</c:v>
                </c:pt>
                <c:pt idx="9">
                  <c:v>4.2202999999999999</c:v>
                </c:pt>
                <c:pt idx="10">
                  <c:v>4.2016</c:v>
                </c:pt>
                <c:pt idx="11">
                  <c:v>4.1006999999999998</c:v>
                </c:pt>
                <c:pt idx="12">
                  <c:v>4.1074000000000002</c:v>
                </c:pt>
                <c:pt idx="13">
                  <c:v>4.1510999999999996</c:v>
                </c:pt>
                <c:pt idx="14">
                  <c:v>4.1197999999999997</c:v>
                </c:pt>
                <c:pt idx="15">
                  <c:v>4.0894000000000004</c:v>
                </c:pt>
                <c:pt idx="16">
                  <c:v>4.0819000000000001</c:v>
                </c:pt>
                <c:pt idx="17">
                  <c:v>4.0377000000000001</c:v>
                </c:pt>
                <c:pt idx="18">
                  <c:v>4.1252000000000004</c:v>
                </c:pt>
                <c:pt idx="19">
                  <c:v>4.1651999999999996</c:v>
                </c:pt>
                <c:pt idx="20">
                  <c:v>4.0362999999999998</c:v>
                </c:pt>
                <c:pt idx="21">
                  <c:v>4.1043000000000003</c:v>
                </c:pt>
                <c:pt idx="22">
                  <c:v>4.1005000000000003</c:v>
                </c:pt>
                <c:pt idx="23">
                  <c:v>4.0589000000000004</c:v>
                </c:pt>
                <c:pt idx="24">
                  <c:v>4.0099</c:v>
                </c:pt>
                <c:pt idx="25">
                  <c:v>3.9927999999999999</c:v>
                </c:pt>
                <c:pt idx="26">
                  <c:v>3.9645999999999999</c:v>
                </c:pt>
                <c:pt idx="27">
                  <c:v>3.9912999999999998</c:v>
                </c:pt>
                <c:pt idx="28">
                  <c:v>3.9670999999999998</c:v>
                </c:pt>
                <c:pt idx="29">
                  <c:v>3.8972000000000002</c:v>
                </c:pt>
                <c:pt idx="30">
                  <c:v>3.9302000000000001</c:v>
                </c:pt>
                <c:pt idx="31">
                  <c:v>3.9712999999999998</c:v>
                </c:pt>
                <c:pt idx="32">
                  <c:v>3.8826000000000001</c:v>
                </c:pt>
                <c:pt idx="33">
                  <c:v>3.9636</c:v>
                </c:pt>
                <c:pt idx="34">
                  <c:v>3.9834999999999998</c:v>
                </c:pt>
                <c:pt idx="35">
                  <c:v>4.0880999999999998</c:v>
                </c:pt>
                <c:pt idx="36">
                  <c:v>4.1384999999999996</c:v>
                </c:pt>
                <c:pt idx="37">
                  <c:v>4.1970000000000001</c:v>
                </c:pt>
                <c:pt idx="38">
                  <c:v>4.2773000000000003</c:v>
                </c:pt>
                <c:pt idx="39">
                  <c:v>4.3811</c:v>
                </c:pt>
                <c:pt idx="40">
                  <c:v>4.4101999999999997</c:v>
                </c:pt>
                <c:pt idx="41">
                  <c:v>4.4835000000000003</c:v>
                </c:pt>
                <c:pt idx="42">
                  <c:v>4.6184000000000003</c:v>
                </c:pt>
                <c:pt idx="43">
                  <c:v>4.7111999999999998</c:v>
                </c:pt>
                <c:pt idx="44">
                  <c:v>4.7233999999999998</c:v>
                </c:pt>
                <c:pt idx="45">
                  <c:v>4.9393000000000002</c:v>
                </c:pt>
                <c:pt idx="46">
                  <c:v>5.0042999999999997</c:v>
                </c:pt>
                <c:pt idx="47">
                  <c:v>5.0583999999999998</c:v>
                </c:pt>
                <c:pt idx="48">
                  <c:v>5.1254</c:v>
                </c:pt>
                <c:pt idx="49">
                  <c:v>5.1913</c:v>
                </c:pt>
                <c:pt idx="50">
                  <c:v>5.2557999999999998</c:v>
                </c:pt>
                <c:pt idx="51">
                  <c:v>5.3224</c:v>
                </c:pt>
                <c:pt idx="52">
                  <c:v>5.3860000000000001</c:v>
                </c:pt>
                <c:pt idx="53">
                  <c:v>5.4497999999999998</c:v>
                </c:pt>
                <c:pt idx="54">
                  <c:v>5.5369999999999999</c:v>
                </c:pt>
                <c:pt idx="55">
                  <c:v>5.6752000000000002</c:v>
                </c:pt>
                <c:pt idx="56">
                  <c:v>5.8164999999999996</c:v>
                </c:pt>
                <c:pt idx="57">
                  <c:v>5.8722000000000003</c:v>
                </c:pt>
                <c:pt idx="58">
                  <c:v>5.8521000000000001</c:v>
                </c:pt>
                <c:pt idx="59">
                  <c:v>5.9917999999999996</c:v>
                </c:pt>
                <c:pt idx="60">
                  <c:v>5.8367000000000004</c:v>
                </c:pt>
                <c:pt idx="61">
                  <c:v>5.7507999999999999</c:v>
                </c:pt>
                <c:pt idx="62">
                  <c:v>5.8182</c:v>
                </c:pt>
                <c:pt idx="63">
                  <c:v>5.9507000000000003</c:v>
                </c:pt>
                <c:pt idx="64">
                  <c:v>6.0140000000000002</c:v>
                </c:pt>
                <c:pt idx="65">
                  <c:v>6.0795000000000003</c:v>
                </c:pt>
                <c:pt idx="66">
                  <c:v>6.1729000000000003</c:v>
                </c:pt>
                <c:pt idx="67">
                  <c:v>6.1475</c:v>
                </c:pt>
                <c:pt idx="68">
                  <c:v>6.2077999999999998</c:v>
                </c:pt>
                <c:pt idx="69">
                  <c:v>6.4660000000000002</c:v>
                </c:pt>
                <c:pt idx="70">
                  <c:v>5.9687999999999999</c:v>
                </c:pt>
                <c:pt idx="71">
                  <c:v>5.3356000000000003</c:v>
                </c:pt>
                <c:pt idx="72">
                  <c:v>4.6322999999999999</c:v>
                </c:pt>
                <c:pt idx="73">
                  <c:v>4.2172000000000001</c:v>
                </c:pt>
                <c:pt idx="74">
                  <c:v>3.9369999999999998</c:v>
                </c:pt>
                <c:pt idx="75">
                  <c:v>3.7421000000000002</c:v>
                </c:pt>
                <c:pt idx="76">
                  <c:v>3.6057999999999999</c:v>
                </c:pt>
                <c:pt idx="77">
                  <c:v>3.5129000000000001</c:v>
                </c:pt>
                <c:pt idx="78">
                  <c:v>3.306</c:v>
                </c:pt>
                <c:pt idx="79">
                  <c:v>3.1638999999999999</c:v>
                </c:pt>
                <c:pt idx="80">
                  <c:v>3.1137999999999999</c:v>
                </c:pt>
                <c:pt idx="81">
                  <c:v>3.117</c:v>
                </c:pt>
                <c:pt idx="82">
                  <c:v>3.0682</c:v>
                </c:pt>
                <c:pt idx="83">
                  <c:v>3.03</c:v>
                </c:pt>
                <c:pt idx="84">
                  <c:v>3.0081000000000002</c:v>
                </c:pt>
                <c:pt idx="85">
                  <c:v>3.0270999999999999</c:v>
                </c:pt>
                <c:pt idx="86">
                  <c:v>2.9571999999999998</c:v>
                </c:pt>
                <c:pt idx="87">
                  <c:v>2.9232999999999998</c:v>
                </c:pt>
                <c:pt idx="88">
                  <c:v>2.9102000000000001</c:v>
                </c:pt>
                <c:pt idx="89">
                  <c:v>3.0251999999999999</c:v>
                </c:pt>
                <c:pt idx="90">
                  <c:v>3.1027999999999998</c:v>
                </c:pt>
                <c:pt idx="91">
                  <c:v>3.2299000000000002</c:v>
                </c:pt>
                <c:pt idx="92">
                  <c:v>3.1212</c:v>
                </c:pt>
                <c:pt idx="93">
                  <c:v>3.2713000000000001</c:v>
                </c:pt>
                <c:pt idx="94">
                  <c:v>3.3089</c:v>
                </c:pt>
                <c:pt idx="95">
                  <c:v>3.2406999999999999</c:v>
                </c:pt>
                <c:pt idx="96">
                  <c:v>3.2370000000000001</c:v>
                </c:pt>
                <c:pt idx="97">
                  <c:v>3.3224999999999998</c:v>
                </c:pt>
                <c:pt idx="98">
                  <c:v>3.3799000000000001</c:v>
                </c:pt>
                <c:pt idx="99">
                  <c:v>3.552</c:v>
                </c:pt>
                <c:pt idx="100">
                  <c:v>3.6473</c:v>
                </c:pt>
                <c:pt idx="101">
                  <c:v>3.7113</c:v>
                </c:pt>
                <c:pt idx="102">
                  <c:v>3.9748999999999999</c:v>
                </c:pt>
                <c:pt idx="103">
                  <c:v>4.1509</c:v>
                </c:pt>
                <c:pt idx="104">
                  <c:v>4.1596000000000002</c:v>
                </c:pt>
                <c:pt idx="105">
                  <c:v>4.4092000000000002</c:v>
                </c:pt>
                <c:pt idx="106">
                  <c:v>4.6155999999999997</c:v>
                </c:pt>
                <c:pt idx="107">
                  <c:v>4.9797000000000002</c:v>
                </c:pt>
                <c:pt idx="108">
                  <c:v>4.9954999999999998</c:v>
                </c:pt>
                <c:pt idx="109">
                  <c:v>4.9592000000000001</c:v>
                </c:pt>
                <c:pt idx="110">
                  <c:v>4.7807000000000004</c:v>
                </c:pt>
                <c:pt idx="111">
                  <c:v>4.71</c:v>
                </c:pt>
                <c:pt idx="112">
                  <c:v>4.6779999999999999</c:v>
                </c:pt>
                <c:pt idx="113">
                  <c:v>4.6059000000000001</c:v>
                </c:pt>
                <c:pt idx="114">
                  <c:v>4.6734</c:v>
                </c:pt>
                <c:pt idx="115">
                  <c:v>4.5503999999999998</c:v>
                </c:pt>
                <c:pt idx="116">
                  <c:v>4.4221000000000004</c:v>
                </c:pt>
                <c:pt idx="117">
                  <c:v>4.4817</c:v>
                </c:pt>
                <c:pt idx="118">
                  <c:v>4.4644000000000004</c:v>
                </c:pt>
                <c:pt idx="119">
                  <c:v>4.4120999999999997</c:v>
                </c:pt>
                <c:pt idx="120">
                  <c:v>4.3522999999999996</c:v>
                </c:pt>
                <c:pt idx="121">
                  <c:v>4.3571999999999997</c:v>
                </c:pt>
                <c:pt idx="122">
                  <c:v>4.3339999999999996</c:v>
                </c:pt>
                <c:pt idx="123">
                  <c:v>4.3498999999999999</c:v>
                </c:pt>
                <c:pt idx="124">
                  <c:v>4.3316999999999997</c:v>
                </c:pt>
                <c:pt idx="125">
                  <c:v>4.2786</c:v>
                </c:pt>
                <c:pt idx="126">
                  <c:v>4.3685</c:v>
                </c:pt>
                <c:pt idx="127">
                  <c:v>4.4711999999999996</c:v>
                </c:pt>
                <c:pt idx="128">
                  <c:v>4.3056999999999999</c:v>
                </c:pt>
                <c:pt idx="129">
                  <c:v>4.4428000000000001</c:v>
                </c:pt>
                <c:pt idx="130">
                  <c:v>4.3463000000000003</c:v>
                </c:pt>
                <c:pt idx="131">
                  <c:v>4.3395999999999999</c:v>
                </c:pt>
                <c:pt idx="132">
                  <c:v>4.3651999999999997</c:v>
                </c:pt>
                <c:pt idx="133">
                  <c:v>4.3776000000000002</c:v>
                </c:pt>
                <c:pt idx="134">
                  <c:v>4.1794000000000002</c:v>
                </c:pt>
                <c:pt idx="135">
                  <c:v>4.2427000000000001</c:v>
                </c:pt>
                <c:pt idx="136">
                  <c:v>4.1806999999999999</c:v>
                </c:pt>
                <c:pt idx="137">
                  <c:v>3.9596</c:v>
                </c:pt>
                <c:pt idx="138">
                  <c:v>3.9535999999999998</c:v>
                </c:pt>
                <c:pt idx="139">
                  <c:v>3.9716999999999998</c:v>
                </c:pt>
                <c:pt idx="140">
                  <c:v>3.6012</c:v>
                </c:pt>
                <c:pt idx="141">
                  <c:v>3.5407999999999999</c:v>
                </c:pt>
                <c:pt idx="142">
                  <c:v>3.3826999999999998</c:v>
                </c:pt>
                <c:pt idx="143">
                  <c:v>3.3073999999999999</c:v>
                </c:pt>
                <c:pt idx="144">
                  <c:v>3.3948</c:v>
                </c:pt>
                <c:pt idx="145">
                  <c:v>3.2633000000000001</c:v>
                </c:pt>
                <c:pt idx="146">
                  <c:v>3.0941999999999998</c:v>
                </c:pt>
                <c:pt idx="147">
                  <c:v>3.1307</c:v>
                </c:pt>
                <c:pt idx="148">
                  <c:v>3.0011999999999999</c:v>
                </c:pt>
                <c:pt idx="149">
                  <c:v>2.8809999999999998</c:v>
                </c:pt>
                <c:pt idx="150">
                  <c:v>2.9333</c:v>
                </c:pt>
                <c:pt idx="151">
                  <c:v>2.9908999999999999</c:v>
                </c:pt>
                <c:pt idx="152">
                  <c:v>2.8212999999999999</c:v>
                </c:pt>
                <c:pt idx="153">
                  <c:v>2.8605999999999998</c:v>
                </c:pt>
                <c:pt idx="154">
                  <c:v>2.7568000000000001</c:v>
                </c:pt>
                <c:pt idx="155">
                  <c:v>2.7189000000000001</c:v>
                </c:pt>
                <c:pt idx="156">
                  <c:v>2.7829000000000002</c:v>
                </c:pt>
                <c:pt idx="157">
                  <c:v>2.7307000000000001</c:v>
                </c:pt>
                <c:pt idx="158">
                  <c:v>2.5687000000000002</c:v>
                </c:pt>
                <c:pt idx="159">
                  <c:v>2.5666000000000002</c:v>
                </c:pt>
                <c:pt idx="160">
                  <c:v>2.532</c:v>
                </c:pt>
                <c:pt idx="161">
                  <c:v>2.3567</c:v>
                </c:pt>
                <c:pt idx="162">
                  <c:v>2.4055</c:v>
                </c:pt>
                <c:pt idx="163">
                  <c:v>2.4561999999999999</c:v>
                </c:pt>
                <c:pt idx="164">
                  <c:v>2.2635000000000001</c:v>
                </c:pt>
                <c:pt idx="165">
                  <c:v>2.3094999999999999</c:v>
                </c:pt>
                <c:pt idx="166">
                  <c:v>2.2336999999999998</c:v>
                </c:pt>
                <c:pt idx="167">
                  <c:v>2.2742</c:v>
                </c:pt>
                <c:pt idx="168">
                  <c:v>2.2827999999999999</c:v>
                </c:pt>
                <c:pt idx="169">
                  <c:v>2.2057000000000002</c:v>
                </c:pt>
                <c:pt idx="170">
                  <c:v>2.1617999999999999</c:v>
                </c:pt>
                <c:pt idx="171">
                  <c:v>2.1776</c:v>
                </c:pt>
                <c:pt idx="172">
                  <c:v>2.1286</c:v>
                </c:pt>
                <c:pt idx="173">
                  <c:v>2.0779000000000001</c:v>
                </c:pt>
                <c:pt idx="174">
                  <c:v>2.1377999999999999</c:v>
                </c:pt>
                <c:pt idx="175">
                  <c:v>2.1528999999999998</c:v>
                </c:pt>
                <c:pt idx="176">
                  <c:v>2.0627</c:v>
                </c:pt>
                <c:pt idx="177">
                  <c:v>2.0186999999999999</c:v>
                </c:pt>
                <c:pt idx="178">
                  <c:v>1.9950000000000001</c:v>
                </c:pt>
                <c:pt idx="179">
                  <c:v>1.9988999999999999</c:v>
                </c:pt>
                <c:pt idx="180">
                  <c:v>1.8988</c:v>
                </c:pt>
                <c:pt idx="181">
                  <c:v>1.9869000000000001</c:v>
                </c:pt>
                <c:pt idx="182">
                  <c:v>1.9901</c:v>
                </c:pt>
                <c:pt idx="183">
                  <c:v>1.9690000000000001</c:v>
                </c:pt>
                <c:pt idx="184">
                  <c:v>1.9749000000000001</c:v>
                </c:pt>
                <c:pt idx="185">
                  <c:v>1.9362999999999999</c:v>
                </c:pt>
                <c:pt idx="186">
                  <c:v>1.9527000000000001</c:v>
                </c:pt>
                <c:pt idx="187">
                  <c:v>1.9824999999999999</c:v>
                </c:pt>
                <c:pt idx="188">
                  <c:v>1.9823</c:v>
                </c:pt>
                <c:pt idx="189">
                  <c:v>1.9639</c:v>
                </c:pt>
                <c:pt idx="190">
                  <c:v>1.9785999999999999</c:v>
                </c:pt>
                <c:pt idx="191">
                  <c:v>1.9481999999999999</c:v>
                </c:pt>
                <c:pt idx="192">
                  <c:v>2.0251000000000001</c:v>
                </c:pt>
                <c:pt idx="193">
                  <c:v>2.0487000000000002</c:v>
                </c:pt>
                <c:pt idx="194">
                  <c:v>2.0183</c:v>
                </c:pt>
                <c:pt idx="195">
                  <c:v>2.0190999999999999</c:v>
                </c:pt>
                <c:pt idx="196">
                  <c:v>2.0165999999999999</c:v>
                </c:pt>
                <c:pt idx="197">
                  <c:v>1.9508000000000001</c:v>
                </c:pt>
                <c:pt idx="198">
                  <c:v>1.9162999999999999</c:v>
                </c:pt>
                <c:pt idx="199">
                  <c:v>1.8997999999999999</c:v>
                </c:pt>
                <c:pt idx="200">
                  <c:v>1.8533999999999999</c:v>
                </c:pt>
                <c:pt idx="201">
                  <c:v>1.861</c:v>
                </c:pt>
                <c:pt idx="202">
                  <c:v>1.8534999999999999</c:v>
                </c:pt>
                <c:pt idx="203">
                  <c:v>1.8507</c:v>
                </c:pt>
                <c:pt idx="204">
                  <c:v>1.8725000000000001</c:v>
                </c:pt>
                <c:pt idx="205">
                  <c:v>1.8562000000000001</c:v>
                </c:pt>
                <c:pt idx="206">
                  <c:v>1.67</c:v>
                </c:pt>
                <c:pt idx="207">
                  <c:v>1.6851</c:v>
                </c:pt>
                <c:pt idx="208">
                  <c:v>1.5968</c:v>
                </c:pt>
                <c:pt idx="209">
                  <c:v>1.6274999999999999</c:v>
                </c:pt>
                <c:pt idx="210">
                  <c:v>1.6818</c:v>
                </c:pt>
                <c:pt idx="211">
                  <c:v>1.6933</c:v>
                </c:pt>
                <c:pt idx="212">
                  <c:v>1.7146999999999999</c:v>
                </c:pt>
                <c:pt idx="213">
                  <c:v>1.7819</c:v>
                </c:pt>
                <c:pt idx="214">
                  <c:v>1.8644000000000001</c:v>
                </c:pt>
                <c:pt idx="215">
                  <c:v>1.8507</c:v>
                </c:pt>
                <c:pt idx="216">
                  <c:v>1.8416999999999999</c:v>
                </c:pt>
                <c:pt idx="217">
                  <c:v>1.8331999999999999</c:v>
                </c:pt>
                <c:pt idx="218">
                  <c:v>1.8315999999999999</c:v>
                </c:pt>
                <c:pt idx="219">
                  <c:v>1.8043</c:v>
                </c:pt>
                <c:pt idx="220">
                  <c:v>1.8127</c:v>
                </c:pt>
                <c:pt idx="221">
                  <c:v>1.8127</c:v>
                </c:pt>
                <c:pt idx="222">
                  <c:v>1.8280000000000001</c:v>
                </c:pt>
                <c:pt idx="223">
                  <c:v>1.7765</c:v>
                </c:pt>
                <c:pt idx="224">
                  <c:v>1.7323</c:v>
                </c:pt>
                <c:pt idx="225">
                  <c:v>1.7362</c:v>
                </c:pt>
                <c:pt idx="226">
                  <c:v>1.6682999999999999</c:v>
                </c:pt>
                <c:pt idx="227">
                  <c:v>1.7535000000000001</c:v>
                </c:pt>
                <c:pt idx="228">
                  <c:v>1.7373000000000001</c:v>
                </c:pt>
                <c:pt idx="229">
                  <c:v>1.7747999999999999</c:v>
                </c:pt>
                <c:pt idx="230">
                  <c:v>1.7786999999999999</c:v>
                </c:pt>
                <c:pt idx="231">
                  <c:v>1.8388</c:v>
                </c:pt>
                <c:pt idx="232">
                  <c:v>1.8407</c:v>
                </c:pt>
                <c:pt idx="233">
                  <c:v>1.9729000000000001</c:v>
                </c:pt>
                <c:pt idx="234">
                  <c:v>2.0114999999999998</c:v>
                </c:pt>
                <c:pt idx="235">
                  <c:v>2.2181999999999999</c:v>
                </c:pt>
                <c:pt idx="236">
                  <c:v>2.5897999999999999</c:v>
                </c:pt>
                <c:pt idx="237">
                  <c:v>3.1434000000000002</c:v>
                </c:pt>
                <c:pt idx="238">
                  <c:v>3.4706999999999999</c:v>
                </c:pt>
                <c:pt idx="239">
                  <c:v>3.9049</c:v>
                </c:pt>
                <c:pt idx="240">
                  <c:v>4.1509999999999998</c:v>
                </c:pt>
                <c:pt idx="241">
                  <c:v>4.3865999999999996</c:v>
                </c:pt>
                <c:pt idx="242">
                  <c:v>4.6753999999999998</c:v>
                </c:pt>
                <c:pt idx="243">
                  <c:v>4.8501000000000003</c:v>
                </c:pt>
                <c:pt idx="244">
                  <c:v>5.1402000000000001</c:v>
                </c:pt>
                <c:pt idx="245">
                  <c:v>5.4070999999999998</c:v>
                </c:pt>
                <c:pt idx="246">
                  <c:v>5.5038</c:v>
                </c:pt>
                <c:pt idx="247">
                  <c:v>5.6246</c:v>
                </c:pt>
                <c:pt idx="248">
                  <c:v>5.7671000000000001</c:v>
                </c:pt>
                <c:pt idx="249">
                  <c:v>5.95</c:v>
                </c:pt>
                <c:pt idx="250">
                  <c:v>5.9798</c:v>
                </c:pt>
                <c:pt idx="251">
                  <c:v>5.7088000000000001</c:v>
                </c:pt>
                <c:pt idx="252">
                  <c:v>5.7766000000000002</c:v>
                </c:pt>
                <c:pt idx="253">
                  <c:v>5.8097000000000003</c:v>
                </c:pt>
                <c:pt idx="254">
                  <c:v>5.7282000000000002</c:v>
                </c:pt>
                <c:pt idx="255">
                  <c:v>5.6969000000000003</c:v>
                </c:pt>
                <c:pt idx="256">
                  <c:v>5.7160000000000002</c:v>
                </c:pt>
                <c:pt idx="257" formatCode="#,##0.000">
                  <c:v>5.6357999999999997</c:v>
                </c:pt>
                <c:pt idx="258">
                  <c:v>5.5739999999999998</c:v>
                </c:pt>
                <c:pt idx="259">
                  <c:v>5.4852999999999996</c:v>
                </c:pt>
                <c:pt idx="260">
                  <c:v>5.3208000000000002</c:v>
                </c:pt>
                <c:pt idx="261">
                  <c:v>5.2112999999999996</c:v>
                </c:pt>
                <c:pt idx="262">
                  <c:v>5.0716000000000001</c:v>
                </c:pt>
                <c:pt idx="263">
                  <c:v>4.9519000000000002</c:v>
                </c:pt>
                <c:pt idx="264">
                  <c:v>4.6616999999999997</c:v>
                </c:pt>
                <c:pt idx="265">
                  <c:v>4.5982000000000003</c:v>
                </c:pt>
                <c:pt idx="266">
                  <c:v>4.4791999999999996</c:v>
                </c:pt>
                <c:pt idx="267">
                  <c:v>4.3015999999999996</c:v>
                </c:pt>
                <c:pt idx="268">
                  <c:v>4.2161999999999997</c:v>
                </c:pt>
                <c:pt idx="269">
                  <c:v>4.1593</c:v>
                </c:pt>
                <c:pt idx="270">
                  <c:v>4.0106999999999999</c:v>
                </c:pt>
                <c:pt idx="272">
                  <c:v>0.28880000000000017</c:v>
                </c:pt>
                <c:pt idx="273">
                  <c:v>0.43420000000000014</c:v>
                </c:pt>
                <c:pt idx="274">
                  <c:v>0.24609999999999976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96C6-4FD7-BD05-1836846174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61558912"/>
        <c:axId val="461560448"/>
      </c:lineChart>
      <c:dateAx>
        <c:axId val="461558912"/>
        <c:scaling>
          <c:orientation val="minMax"/>
          <c:min val="39995"/>
        </c:scaling>
        <c:delete val="0"/>
        <c:axPos val="b"/>
        <c:numFmt formatCode="[$]mmm\-yy;@" c16r2:formatcode2="[$-it-]mmm\-yy;@" sourceLinked="0"/>
        <c:majorTickMark val="out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1100"/>
            </a:pPr>
            <a:endParaRPr lang="it-IT"/>
          </a:p>
        </c:txPr>
        <c:crossAx val="461560448"/>
        <c:crosses val="autoZero"/>
        <c:auto val="1"/>
        <c:lblOffset val="0"/>
        <c:baseTimeUnit val="months"/>
        <c:majorUnit val="12"/>
        <c:majorTimeUnit val="months"/>
        <c:minorUnit val="3"/>
        <c:minorTimeUnit val="months"/>
      </c:dateAx>
      <c:valAx>
        <c:axId val="461560448"/>
        <c:scaling>
          <c:orientation val="minMax"/>
          <c:max val="6.5"/>
          <c:min val="0"/>
        </c:scaling>
        <c:delete val="0"/>
        <c:axPos val="l"/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it-IT"/>
          </a:p>
        </c:txPr>
        <c:crossAx val="461558912"/>
        <c:crosses val="autoZero"/>
        <c:crossBetween val="midCat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.21009589371980678"/>
          <c:y val="3.8948765432098763E-2"/>
          <c:w val="0.52739362810271095"/>
          <c:h val="0.19228144256270899"/>
        </c:manualLayout>
      </c:layout>
      <c:overlay val="0"/>
      <c:spPr>
        <a:noFill/>
        <a:ln w="25400">
          <a:noFill/>
        </a:ln>
      </c:spPr>
      <c:txPr>
        <a:bodyPr/>
        <a:lstStyle/>
        <a:p>
          <a:pPr>
            <a:defRPr sz="1100"/>
          </a:pPr>
          <a:endParaRPr lang="it-IT"/>
        </a:p>
      </c:txPr>
    </c:legend>
    <c:plotVisOnly val="1"/>
    <c:dispBlanksAs val="gap"/>
    <c:showDLblsOverMax val="0"/>
  </c:chart>
  <c:spPr>
    <a:noFill/>
    <a:ln w="9525">
      <a:noFill/>
    </a:ln>
    <a:extLst>
      <a:ext uri="{909E8E84-426E-40DD-AFC4-6F175D3DCCD1}">
        <a14:hiddenFill xmlns:a14="http://schemas.microsoft.com/office/drawing/2010/main">
          <a:solidFill>
            <a:srgbClr val="FFFFFF"/>
          </a:solidFill>
        </a14:hiddenFill>
      </a:ext>
    </a:extLst>
  </c:spPr>
  <c:txPr>
    <a:bodyPr/>
    <a:lstStyle/>
    <a:p>
      <a:pPr>
        <a:defRPr sz="1100" b="0" i="0" u="none" strike="noStrike" baseline="0">
          <a:solidFill>
            <a:srgbClr val="000000"/>
          </a:solidFill>
          <a:latin typeface="Century Gothic" panose="020B0502020202020204" pitchFamily="34" charset="0"/>
          <a:ea typeface="FrutigerLight"/>
          <a:cs typeface="FrutigerLight"/>
        </a:defRPr>
      </a:pPr>
      <a:endParaRPr lang="it-IT"/>
    </a:p>
  </c:txPr>
  <c:externalData r:id="rId2">
    <c:autoUpdate val="0"/>
  </c:externalData>
  <c:userShapes r:id="rId3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Foglio1!$A$13</c:f>
              <c:strCache>
                <c:ptCount val="1"/>
                <c:pt idx="0">
                  <c:v>US</c:v>
                </c:pt>
              </c:strCache>
            </c:strRef>
          </c:tx>
          <c:spPr>
            <a:ln w="28575" cap="rnd">
              <a:solidFill>
                <a:srgbClr val="003A79"/>
              </a:solidFill>
              <a:round/>
            </a:ln>
            <a:effectLst/>
          </c:spPr>
          <c:marker>
            <c:symbol val="none"/>
          </c:marker>
          <c:cat>
            <c:numRef>
              <c:f>Foglio1!$B$12:$AG$12</c:f>
              <c:numCache>
                <c:formatCode>General</c:formatCode>
                <c:ptCount val="32"/>
                <c:pt idx="0">
                  <c:v>1999</c:v>
                </c:pt>
                <c:pt idx="1">
                  <c:v>2000</c:v>
                </c:pt>
                <c:pt idx="2">
                  <c:v>2001</c:v>
                </c:pt>
                <c:pt idx="3">
                  <c:v>2002</c:v>
                </c:pt>
                <c:pt idx="4">
                  <c:v>2003</c:v>
                </c:pt>
                <c:pt idx="5">
                  <c:v>2004</c:v>
                </c:pt>
                <c:pt idx="6">
                  <c:v>2005</c:v>
                </c:pt>
                <c:pt idx="7">
                  <c:v>2006</c:v>
                </c:pt>
                <c:pt idx="8">
                  <c:v>2007</c:v>
                </c:pt>
                <c:pt idx="9">
                  <c:v>2008</c:v>
                </c:pt>
                <c:pt idx="10">
                  <c:v>2009</c:v>
                </c:pt>
                <c:pt idx="11">
                  <c:v>2010</c:v>
                </c:pt>
                <c:pt idx="12">
                  <c:v>2011</c:v>
                </c:pt>
                <c:pt idx="13">
                  <c:v>2012</c:v>
                </c:pt>
                <c:pt idx="14">
                  <c:v>2013</c:v>
                </c:pt>
                <c:pt idx="15">
                  <c:v>2014</c:v>
                </c:pt>
                <c:pt idx="16">
                  <c:v>2015</c:v>
                </c:pt>
                <c:pt idx="17">
                  <c:v>2016</c:v>
                </c:pt>
                <c:pt idx="18">
                  <c:v>2017</c:v>
                </c:pt>
                <c:pt idx="19">
                  <c:v>2018</c:v>
                </c:pt>
                <c:pt idx="20">
                  <c:v>2019</c:v>
                </c:pt>
                <c:pt idx="21">
                  <c:v>2020</c:v>
                </c:pt>
                <c:pt idx="22">
                  <c:v>2021</c:v>
                </c:pt>
                <c:pt idx="23">
                  <c:v>2022</c:v>
                </c:pt>
                <c:pt idx="24">
                  <c:v>2023</c:v>
                </c:pt>
                <c:pt idx="25">
                  <c:v>2024</c:v>
                </c:pt>
                <c:pt idx="26">
                  <c:v>2025</c:v>
                </c:pt>
                <c:pt idx="27">
                  <c:v>2026</c:v>
                </c:pt>
                <c:pt idx="28">
                  <c:v>2027</c:v>
                </c:pt>
                <c:pt idx="29">
                  <c:v>2028</c:v>
                </c:pt>
                <c:pt idx="30">
                  <c:v>2029</c:v>
                </c:pt>
                <c:pt idx="31">
                  <c:v>2030</c:v>
                </c:pt>
              </c:numCache>
            </c:numRef>
          </c:cat>
          <c:val>
            <c:numRef>
              <c:f>Foglio1!$B$13:$AG$13</c:f>
              <c:numCache>
                <c:formatCode>#,##0.0</c:formatCode>
                <c:ptCount val="32"/>
                <c:pt idx="0">
                  <c:v>7365.0609999999997</c:v>
                </c:pt>
                <c:pt idx="1">
                  <c:v>7427.0879999999997</c:v>
                </c:pt>
                <c:pt idx="2">
                  <c:v>7946.78</c:v>
                </c:pt>
                <c:pt idx="3">
                  <c:v>8827.26</c:v>
                </c:pt>
                <c:pt idx="4">
                  <c:v>9416.8340000000007</c:v>
                </c:pt>
                <c:pt idx="5">
                  <c:v>10890.7</c:v>
                </c:pt>
                <c:pt idx="6">
                  <c:v>11586.4</c:v>
                </c:pt>
                <c:pt idx="7">
                  <c:v>11913.57</c:v>
                </c:pt>
                <c:pt idx="8">
                  <c:v>12530.69</c:v>
                </c:pt>
                <c:pt idx="9">
                  <c:v>15114.36</c:v>
                </c:pt>
                <c:pt idx="10">
                  <c:v>16769.55</c:v>
                </c:pt>
                <c:pt idx="11">
                  <c:v>18928.2</c:v>
                </c:pt>
                <c:pt idx="12">
                  <c:v>20428.78</c:v>
                </c:pt>
                <c:pt idx="13">
                  <c:v>21562.77</c:v>
                </c:pt>
                <c:pt idx="14">
                  <c:v>22988.98</c:v>
                </c:pt>
                <c:pt idx="15">
                  <c:v>23855.98</c:v>
                </c:pt>
                <c:pt idx="16">
                  <c:v>25008.17</c:v>
                </c:pt>
                <c:pt idx="17">
                  <c:v>26029.35</c:v>
                </c:pt>
                <c:pt idx="18">
                  <c:v>26464.1</c:v>
                </c:pt>
                <c:pt idx="19">
                  <c:v>28278.09</c:v>
                </c:pt>
                <c:pt idx="20">
                  <c:v>29146.75</c:v>
                </c:pt>
                <c:pt idx="21">
                  <c:v>33786.050000000003</c:v>
                </c:pt>
                <c:pt idx="22">
                  <c:v>34667.25</c:v>
                </c:pt>
                <c:pt idx="23">
                  <c:v>35612.199999999997</c:v>
                </c:pt>
                <c:pt idx="24">
                  <c:v>38074.550000000003</c:v>
                </c:pt>
                <c:pt idx="25">
                  <c:v>40283.480000000003</c:v>
                </c:pt>
                <c:pt idx="26">
                  <c:v>42233.55</c:v>
                </c:pt>
                <c:pt idx="27">
                  <c:v>44522.61</c:v>
                </c:pt>
                <c:pt idx="28">
                  <c:v>47134.47</c:v>
                </c:pt>
                <c:pt idx="29">
                  <c:v>49996.25</c:v>
                </c:pt>
                <c:pt idx="30">
                  <c:v>53074.38</c:v>
                </c:pt>
                <c:pt idx="31">
                  <c:v>56476.52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28B-47EB-8BCA-611C5FDFDBB2}"/>
            </c:ext>
          </c:extLst>
        </c:ser>
        <c:ser>
          <c:idx val="1"/>
          <c:order val="1"/>
          <c:tx>
            <c:strRef>
              <c:f>Foglio1!$A$14</c:f>
              <c:strCache>
                <c:ptCount val="1"/>
                <c:pt idx="0">
                  <c:v>EA, Canada,UK,JP</c:v>
                </c:pt>
              </c:strCache>
            </c:strRef>
          </c:tx>
          <c:spPr>
            <a:ln w="28575" cap="rnd">
              <a:solidFill>
                <a:srgbClr val="EC6400"/>
              </a:solidFill>
              <a:round/>
            </a:ln>
            <a:effectLst/>
          </c:spPr>
          <c:marker>
            <c:symbol val="none"/>
          </c:marker>
          <c:cat>
            <c:numRef>
              <c:f>Foglio1!$B$12:$AG$12</c:f>
              <c:numCache>
                <c:formatCode>General</c:formatCode>
                <c:ptCount val="32"/>
                <c:pt idx="0">
                  <c:v>1999</c:v>
                </c:pt>
                <c:pt idx="1">
                  <c:v>2000</c:v>
                </c:pt>
                <c:pt idx="2">
                  <c:v>2001</c:v>
                </c:pt>
                <c:pt idx="3">
                  <c:v>2002</c:v>
                </c:pt>
                <c:pt idx="4">
                  <c:v>2003</c:v>
                </c:pt>
                <c:pt idx="5">
                  <c:v>2004</c:v>
                </c:pt>
                <c:pt idx="6">
                  <c:v>2005</c:v>
                </c:pt>
                <c:pt idx="7">
                  <c:v>2006</c:v>
                </c:pt>
                <c:pt idx="8">
                  <c:v>2007</c:v>
                </c:pt>
                <c:pt idx="9">
                  <c:v>2008</c:v>
                </c:pt>
                <c:pt idx="10">
                  <c:v>2009</c:v>
                </c:pt>
                <c:pt idx="11">
                  <c:v>2010</c:v>
                </c:pt>
                <c:pt idx="12">
                  <c:v>2011</c:v>
                </c:pt>
                <c:pt idx="13">
                  <c:v>2012</c:v>
                </c:pt>
                <c:pt idx="14">
                  <c:v>2013</c:v>
                </c:pt>
                <c:pt idx="15">
                  <c:v>2014</c:v>
                </c:pt>
                <c:pt idx="16">
                  <c:v>2015</c:v>
                </c:pt>
                <c:pt idx="17">
                  <c:v>2016</c:v>
                </c:pt>
                <c:pt idx="18">
                  <c:v>2017</c:v>
                </c:pt>
                <c:pt idx="19">
                  <c:v>2018</c:v>
                </c:pt>
                <c:pt idx="20">
                  <c:v>2019</c:v>
                </c:pt>
                <c:pt idx="21">
                  <c:v>2020</c:v>
                </c:pt>
                <c:pt idx="22">
                  <c:v>2021</c:v>
                </c:pt>
                <c:pt idx="23">
                  <c:v>2022</c:v>
                </c:pt>
                <c:pt idx="24">
                  <c:v>2023</c:v>
                </c:pt>
                <c:pt idx="25">
                  <c:v>2024</c:v>
                </c:pt>
                <c:pt idx="26">
                  <c:v>2025</c:v>
                </c:pt>
                <c:pt idx="27">
                  <c:v>2026</c:v>
                </c:pt>
                <c:pt idx="28">
                  <c:v>2027</c:v>
                </c:pt>
                <c:pt idx="29">
                  <c:v>2028</c:v>
                </c:pt>
                <c:pt idx="30">
                  <c:v>2029</c:v>
                </c:pt>
                <c:pt idx="31">
                  <c:v>2030</c:v>
                </c:pt>
              </c:numCache>
            </c:numRef>
          </c:cat>
          <c:val>
            <c:numRef>
              <c:f>Foglio1!$B$14:$AG$14</c:f>
              <c:numCache>
                <c:formatCode>0.0</c:formatCode>
                <c:ptCount val="32"/>
                <c:pt idx="0">
                  <c:v>12064.561656063835</c:v>
                </c:pt>
                <c:pt idx="1">
                  <c:v>12199.192451654922</c:v>
                </c:pt>
                <c:pt idx="2">
                  <c:v>11675.235300411163</c:v>
                </c:pt>
                <c:pt idx="3">
                  <c:v>12186.630468325093</c:v>
                </c:pt>
                <c:pt idx="4">
                  <c:v>14466.80070132593</c:v>
                </c:pt>
                <c:pt idx="5">
                  <c:v>16452.320791950035</c:v>
                </c:pt>
                <c:pt idx="6">
                  <c:v>16893.297635643532</c:v>
                </c:pt>
                <c:pt idx="7">
                  <c:v>16874.675647158372</c:v>
                </c:pt>
                <c:pt idx="8">
                  <c:v>17952.234711821715</c:v>
                </c:pt>
                <c:pt idx="9">
                  <c:v>20699.571111760728</c:v>
                </c:pt>
                <c:pt idx="10">
                  <c:v>22599.88802692973</c:v>
                </c:pt>
                <c:pt idx="11">
                  <c:v>24566.282395473903</c:v>
                </c:pt>
                <c:pt idx="12">
                  <c:v>28119.759785921364</c:v>
                </c:pt>
                <c:pt idx="13">
                  <c:v>28527.307803725555</c:v>
                </c:pt>
                <c:pt idx="14">
                  <c:v>27255.789574568505</c:v>
                </c:pt>
                <c:pt idx="15">
                  <c:v>27601.461921336162</c:v>
                </c:pt>
                <c:pt idx="16">
                  <c:v>24568.115941044493</c:v>
                </c:pt>
                <c:pt idx="17">
                  <c:v>25741.00169411589</c:v>
                </c:pt>
                <c:pt idx="18">
                  <c:v>25924.183523450731</c:v>
                </c:pt>
                <c:pt idx="19">
                  <c:v>27176.548069904587</c:v>
                </c:pt>
                <c:pt idx="20">
                  <c:v>26946.798228906373</c:v>
                </c:pt>
                <c:pt idx="21">
                  <c:v>29940.947061043633</c:v>
                </c:pt>
                <c:pt idx="22">
                  <c:v>31831.753778776772</c:v>
                </c:pt>
                <c:pt idx="23">
                  <c:v>28510.203552691921</c:v>
                </c:pt>
                <c:pt idx="24">
                  <c:v>29444.136178194683</c:v>
                </c:pt>
                <c:pt idx="25">
                  <c:v>29794.881437625663</c:v>
                </c:pt>
                <c:pt idx="26">
                  <c:v>31762.135132271629</c:v>
                </c:pt>
                <c:pt idx="27">
                  <c:v>34046.379251594772</c:v>
                </c:pt>
                <c:pt idx="28">
                  <c:v>35442.17831323576</c:v>
                </c:pt>
                <c:pt idx="29">
                  <c:v>36726.030629547022</c:v>
                </c:pt>
                <c:pt idx="30">
                  <c:v>38154.206510097749</c:v>
                </c:pt>
                <c:pt idx="31">
                  <c:v>39655.356608082206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28B-47EB-8BCA-611C5FDFDBB2}"/>
            </c:ext>
          </c:extLst>
        </c:ser>
        <c:ser>
          <c:idx val="2"/>
          <c:order val="2"/>
          <c:tx>
            <c:strRef>
              <c:f>Foglio1!$A$15</c:f>
              <c:strCache>
                <c:ptCount val="1"/>
                <c:pt idx="0">
                  <c:v>China, India, Brazil</c:v>
                </c:pt>
              </c:strCache>
            </c:strRef>
          </c:tx>
          <c:spPr>
            <a:ln w="28575" cap="rnd">
              <a:solidFill>
                <a:srgbClr val="40915B"/>
              </a:solidFill>
              <a:round/>
            </a:ln>
            <a:effectLst/>
          </c:spPr>
          <c:marker>
            <c:symbol val="none"/>
          </c:marker>
          <c:cat>
            <c:numRef>
              <c:f>Foglio1!$B$12:$AG$12</c:f>
              <c:numCache>
                <c:formatCode>General</c:formatCode>
                <c:ptCount val="32"/>
                <c:pt idx="0">
                  <c:v>1999</c:v>
                </c:pt>
                <c:pt idx="1">
                  <c:v>2000</c:v>
                </c:pt>
                <c:pt idx="2">
                  <c:v>2001</c:v>
                </c:pt>
                <c:pt idx="3">
                  <c:v>2002</c:v>
                </c:pt>
                <c:pt idx="4">
                  <c:v>2003</c:v>
                </c:pt>
                <c:pt idx="5">
                  <c:v>2004</c:v>
                </c:pt>
                <c:pt idx="6">
                  <c:v>2005</c:v>
                </c:pt>
                <c:pt idx="7">
                  <c:v>2006</c:v>
                </c:pt>
                <c:pt idx="8">
                  <c:v>2007</c:v>
                </c:pt>
                <c:pt idx="9">
                  <c:v>2008</c:v>
                </c:pt>
                <c:pt idx="10">
                  <c:v>2009</c:v>
                </c:pt>
                <c:pt idx="11">
                  <c:v>2010</c:v>
                </c:pt>
                <c:pt idx="12">
                  <c:v>2011</c:v>
                </c:pt>
                <c:pt idx="13">
                  <c:v>2012</c:v>
                </c:pt>
                <c:pt idx="14">
                  <c:v>2013</c:v>
                </c:pt>
                <c:pt idx="15">
                  <c:v>2014</c:v>
                </c:pt>
                <c:pt idx="16">
                  <c:v>2015</c:v>
                </c:pt>
                <c:pt idx="17">
                  <c:v>2016</c:v>
                </c:pt>
                <c:pt idx="18">
                  <c:v>2017</c:v>
                </c:pt>
                <c:pt idx="19">
                  <c:v>2018</c:v>
                </c:pt>
                <c:pt idx="20">
                  <c:v>2019</c:v>
                </c:pt>
                <c:pt idx="21">
                  <c:v>2020</c:v>
                </c:pt>
                <c:pt idx="22">
                  <c:v>2021</c:v>
                </c:pt>
                <c:pt idx="23">
                  <c:v>2022</c:v>
                </c:pt>
                <c:pt idx="24">
                  <c:v>2023</c:v>
                </c:pt>
                <c:pt idx="25">
                  <c:v>2024</c:v>
                </c:pt>
                <c:pt idx="26">
                  <c:v>2025</c:v>
                </c:pt>
                <c:pt idx="27">
                  <c:v>2026</c:v>
                </c:pt>
                <c:pt idx="28">
                  <c:v>2027</c:v>
                </c:pt>
                <c:pt idx="29">
                  <c:v>2028</c:v>
                </c:pt>
                <c:pt idx="30">
                  <c:v>2029</c:v>
                </c:pt>
                <c:pt idx="31">
                  <c:v>2030</c:v>
                </c:pt>
              </c:numCache>
            </c:numRef>
          </c:cat>
          <c:val>
            <c:numRef>
              <c:f>Foglio1!$B$15:$AG$15</c:f>
              <c:numCache>
                <c:formatCode>0.0</c:formatCode>
                <c:ptCount val="32"/>
                <c:pt idx="0">
                  <c:v>1041.4171794151648</c:v>
                </c:pt>
                <c:pt idx="1">
                  <c:v>1146.6991112753103</c:v>
                </c:pt>
                <c:pt idx="2">
                  <c:v>1276.0536190054947</c:v>
                </c:pt>
                <c:pt idx="3">
                  <c:v>1391.4843162333632</c:v>
                </c:pt>
                <c:pt idx="4">
                  <c:v>1554.0074947102094</c:v>
                </c:pt>
                <c:pt idx="5">
                  <c:v>1781.3770821638136</c:v>
                </c:pt>
                <c:pt idx="6">
                  <c:v>2064.5760835139045</c:v>
                </c:pt>
                <c:pt idx="7">
                  <c:v>2424.2370594149165</c:v>
                </c:pt>
                <c:pt idx="8">
                  <c:v>3173.6101661399607</c:v>
                </c:pt>
                <c:pt idx="9">
                  <c:v>3568.7803286300182</c:v>
                </c:pt>
                <c:pt idx="10">
                  <c:v>3877.6823659708116</c:v>
                </c:pt>
                <c:pt idx="11">
                  <c:v>4434.0567558579623</c:v>
                </c:pt>
                <c:pt idx="12">
                  <c:v>5026.6377104932953</c:v>
                </c:pt>
                <c:pt idx="13">
                  <c:v>5281.5521980948106</c:v>
                </c:pt>
                <c:pt idx="14">
                  <c:v>5665.0026579433033</c:v>
                </c:pt>
                <c:pt idx="15">
                  <c:v>6171.0929838476995</c:v>
                </c:pt>
                <c:pt idx="16">
                  <c:v>6402.0635249628194</c:v>
                </c:pt>
                <c:pt idx="17">
                  <c:v>6826.5115410344524</c:v>
                </c:pt>
                <c:pt idx="18">
                  <c:v>7732.4252469631201</c:v>
                </c:pt>
                <c:pt idx="19">
                  <c:v>8379.7223567952042</c:v>
                </c:pt>
                <c:pt idx="20">
                  <c:v>8991.3325468185212</c:v>
                </c:pt>
                <c:pt idx="21">
                  <c:v>10314.135358907764</c:v>
                </c:pt>
                <c:pt idx="22">
                  <c:v>12214.606803790663</c:v>
                </c:pt>
                <c:pt idx="23">
                  <c:v>13188.936743360802</c:v>
                </c:pt>
                <c:pt idx="24">
                  <c:v>14501.803060780028</c:v>
                </c:pt>
                <c:pt idx="25">
                  <c:v>16218.161554548455</c:v>
                </c:pt>
                <c:pt idx="26">
                  <c:v>18134.456250868694</c:v>
                </c:pt>
                <c:pt idx="27">
                  <c:v>20488.945370501264</c:v>
                </c:pt>
                <c:pt idx="28">
                  <c:v>23270.18422426271</c:v>
                </c:pt>
                <c:pt idx="29">
                  <c:v>26260.85440214974</c:v>
                </c:pt>
                <c:pt idx="30">
                  <c:v>29222.829879102352</c:v>
                </c:pt>
                <c:pt idx="31">
                  <c:v>32199.002274567476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B28B-47EB-8BCA-611C5FDFDB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7227984"/>
        <c:axId val="487228968"/>
      </c:lineChart>
      <c:catAx>
        <c:axId val="487227984"/>
        <c:scaling>
          <c:orientation val="minMax"/>
        </c:scaling>
        <c:delete val="0"/>
        <c:axPos val="b"/>
        <c:numFmt formatCode="General" sourceLinked="1"/>
        <c:majorTickMark val="cross"/>
        <c:minorTickMark val="out"/>
        <c:tickLblPos val="nextTo"/>
        <c:spPr>
          <a:noFill/>
          <a:ln w="9525" cap="flat" cmpd="sng" algn="ctr">
            <a:solidFill>
              <a:sysClr val="windowText" lastClr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n-US"/>
          </a:p>
        </c:txPr>
        <c:crossAx val="487228968"/>
        <c:crosses val="autoZero"/>
        <c:auto val="0"/>
        <c:lblAlgn val="ctr"/>
        <c:lblOffset val="100"/>
        <c:tickLblSkip val="5"/>
        <c:tickMarkSkip val="5"/>
        <c:noMultiLvlLbl val="0"/>
      </c:catAx>
      <c:valAx>
        <c:axId val="487228968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#,##0" sourceLinked="0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n-US"/>
          </a:p>
        </c:txPr>
        <c:crossAx val="487227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n-US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n-US"/>
          </a:p>
        </c:txPr>
      </c:legendEntry>
      <c:layout>
        <c:manualLayout>
          <c:xMode val="edge"/>
          <c:yMode val="edge"/>
          <c:x val="6.4946738444742972E-3"/>
          <c:y val="0.91739267575448569"/>
          <c:w val="0.98701065231105145"/>
          <c:h val="6.1435677055684909E-2"/>
        </c:manualLayout>
      </c:layout>
      <c:overlay val="0"/>
      <c:spPr>
        <a:noFill/>
        <a:ln w="25400"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/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25400" cap="flat" cmpd="sng" algn="ctr">
      <a:noFill/>
      <a:round/>
    </a:ln>
    <a:effectLst/>
  </c:spPr>
  <c:txPr>
    <a:bodyPr/>
    <a:lstStyle/>
    <a:p>
      <a:pPr>
        <a:defRPr sz="1000">
          <a:solidFill>
            <a:schemeClr val="tx1"/>
          </a:solidFill>
          <a:latin typeface="Century Gothic" panose="020B0502020202020204" pitchFamily="34" charset="0"/>
        </a:defRPr>
      </a:pPr>
      <a:endParaRPr lang="en-US"/>
    </a:p>
  </c:txPr>
  <c:externalData r:id="rId4">
    <c:autoUpdate val="0"/>
  </c:externalData>
  <c:userShapes r:id="rId5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6.3015740740740747E-2"/>
          <c:y val="2.1009305920086121E-2"/>
          <c:w val="0.84991087962962963"/>
          <c:h val="0.7029406845711309"/>
        </c:manualLayout>
      </c:layout>
      <c:lineChart>
        <c:grouping val="standard"/>
        <c:varyColors val="0"/>
        <c:ser>
          <c:idx val="1"/>
          <c:order val="0"/>
          <c:tx>
            <c:v>Tasso variabile</c:v>
          </c:tx>
          <c:spPr>
            <a:ln w="28575">
              <a:solidFill>
                <a:schemeClr val="accent2"/>
              </a:solidFill>
              <a:prstDash val="solid"/>
            </a:ln>
          </c:spPr>
          <c:marker>
            <c:symbol val="none"/>
          </c:marker>
          <c:dLbls>
            <c:dLbl>
              <c:idx val="232"/>
              <c:numFmt formatCode="#,##0.00" sourceLinked="0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100" b="1">
                      <a:solidFill>
                        <a:srgbClr val="EC6400"/>
                      </a:solidFill>
                    </a:defRPr>
                  </a:pPr>
                  <a:endParaRPr lang="it-I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904-463B-AD60-6558D5784340}"/>
                </c:ext>
              </c:extLst>
            </c:dLbl>
            <c:dLbl>
              <c:idx val="239"/>
              <c:numFmt formatCode="#,##0.00" sourceLinked="0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100" b="1">
                      <a:solidFill>
                        <a:srgbClr val="EC6400"/>
                      </a:solidFill>
                    </a:defRPr>
                  </a:pPr>
                  <a:endParaRPr lang="it-IT"/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6904-463B-AD60-6558D5784340}"/>
                </c:ext>
              </c:extLst>
            </c:dLbl>
            <c:dLbl>
              <c:idx val="250"/>
              <c:numFmt formatCode="#,##0.00" sourceLinked="0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100" b="1">
                      <a:solidFill>
                        <a:srgbClr val="EC6400"/>
                      </a:solidFill>
                    </a:defRPr>
                  </a:pPr>
                  <a:endParaRPr lang="it-IT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4-463B-AD60-6558D5784340}"/>
                </c:ext>
              </c:extLst>
            </c:dLbl>
            <c:dLbl>
              <c:idx val="270"/>
              <c:layout>
                <c:manualLayout>
                  <c:x val="-2.8639172411553107E-3"/>
                  <c:y val="3.51314044315947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904-463B-AD60-6558D578434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>
                    <a:solidFill>
                      <a:srgbClr val="EC6400"/>
                    </a:solidFill>
                  </a:defRPr>
                </a:pPr>
                <a:endParaRPr lang="it-IT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'TTI30100 Tassi attivi flussi_i'!$A$5:$A$280</c:f>
              <c:numCache>
                <c:formatCode>mmm\-yy</c:formatCode>
                <c:ptCount val="276"/>
                <c:pt idx="0">
                  <c:v>37652</c:v>
                </c:pt>
                <c:pt idx="1">
                  <c:v>37680</c:v>
                </c:pt>
                <c:pt idx="2">
                  <c:v>37711</c:v>
                </c:pt>
                <c:pt idx="3">
                  <c:v>37741</c:v>
                </c:pt>
                <c:pt idx="4">
                  <c:v>37772</c:v>
                </c:pt>
                <c:pt idx="5">
                  <c:v>37802</c:v>
                </c:pt>
                <c:pt idx="6">
                  <c:v>37833</c:v>
                </c:pt>
                <c:pt idx="7">
                  <c:v>37864</c:v>
                </c:pt>
                <c:pt idx="8">
                  <c:v>37894</c:v>
                </c:pt>
                <c:pt idx="9">
                  <c:v>37925</c:v>
                </c:pt>
                <c:pt idx="10">
                  <c:v>37955</c:v>
                </c:pt>
                <c:pt idx="11">
                  <c:v>37986</c:v>
                </c:pt>
                <c:pt idx="12">
                  <c:v>38017</c:v>
                </c:pt>
                <c:pt idx="13">
                  <c:v>38046</c:v>
                </c:pt>
                <c:pt idx="14">
                  <c:v>38077</c:v>
                </c:pt>
                <c:pt idx="15">
                  <c:v>38107</c:v>
                </c:pt>
                <c:pt idx="16">
                  <c:v>38138</c:v>
                </c:pt>
                <c:pt idx="17">
                  <c:v>38168</c:v>
                </c:pt>
                <c:pt idx="18">
                  <c:v>38199</c:v>
                </c:pt>
                <c:pt idx="19">
                  <c:v>38230</c:v>
                </c:pt>
                <c:pt idx="20">
                  <c:v>38260</c:v>
                </c:pt>
                <c:pt idx="21">
                  <c:v>38291</c:v>
                </c:pt>
                <c:pt idx="22">
                  <c:v>38321</c:v>
                </c:pt>
                <c:pt idx="23">
                  <c:v>38352</c:v>
                </c:pt>
                <c:pt idx="24">
                  <c:v>38383</c:v>
                </c:pt>
                <c:pt idx="25">
                  <c:v>38411</c:v>
                </c:pt>
                <c:pt idx="26">
                  <c:v>38442</c:v>
                </c:pt>
                <c:pt idx="27">
                  <c:v>38472</c:v>
                </c:pt>
                <c:pt idx="28">
                  <c:v>38503</c:v>
                </c:pt>
                <c:pt idx="29">
                  <c:v>38533</c:v>
                </c:pt>
                <c:pt idx="30">
                  <c:v>38564</c:v>
                </c:pt>
                <c:pt idx="31">
                  <c:v>38595</c:v>
                </c:pt>
                <c:pt idx="32">
                  <c:v>38625</c:v>
                </c:pt>
                <c:pt idx="33">
                  <c:v>38656</c:v>
                </c:pt>
                <c:pt idx="34">
                  <c:v>38686</c:v>
                </c:pt>
                <c:pt idx="35">
                  <c:v>38717</c:v>
                </c:pt>
                <c:pt idx="36">
                  <c:v>38748</c:v>
                </c:pt>
                <c:pt idx="37">
                  <c:v>38776</c:v>
                </c:pt>
                <c:pt idx="38">
                  <c:v>38807</c:v>
                </c:pt>
                <c:pt idx="39">
                  <c:v>38837</c:v>
                </c:pt>
                <c:pt idx="40">
                  <c:v>38868</c:v>
                </c:pt>
                <c:pt idx="41">
                  <c:v>38898</c:v>
                </c:pt>
                <c:pt idx="42">
                  <c:v>38929</c:v>
                </c:pt>
                <c:pt idx="43">
                  <c:v>38960</c:v>
                </c:pt>
                <c:pt idx="44">
                  <c:v>38990</c:v>
                </c:pt>
                <c:pt idx="45">
                  <c:v>39021</c:v>
                </c:pt>
                <c:pt idx="46">
                  <c:v>39051</c:v>
                </c:pt>
                <c:pt idx="47">
                  <c:v>39082</c:v>
                </c:pt>
                <c:pt idx="48">
                  <c:v>39113</c:v>
                </c:pt>
                <c:pt idx="49">
                  <c:v>39141</c:v>
                </c:pt>
                <c:pt idx="50">
                  <c:v>39172</c:v>
                </c:pt>
                <c:pt idx="51">
                  <c:v>39202</c:v>
                </c:pt>
                <c:pt idx="52">
                  <c:v>39233</c:v>
                </c:pt>
                <c:pt idx="53">
                  <c:v>39263</c:v>
                </c:pt>
                <c:pt idx="54">
                  <c:v>39294</c:v>
                </c:pt>
                <c:pt idx="55">
                  <c:v>39325</c:v>
                </c:pt>
                <c:pt idx="56">
                  <c:v>39355</c:v>
                </c:pt>
                <c:pt idx="57">
                  <c:v>39386</c:v>
                </c:pt>
                <c:pt idx="58">
                  <c:v>39416</c:v>
                </c:pt>
                <c:pt idx="59">
                  <c:v>39447</c:v>
                </c:pt>
                <c:pt idx="60">
                  <c:v>39478</c:v>
                </c:pt>
                <c:pt idx="61">
                  <c:v>39507</c:v>
                </c:pt>
                <c:pt idx="62">
                  <c:v>39538</c:v>
                </c:pt>
                <c:pt idx="63">
                  <c:v>39568</c:v>
                </c:pt>
                <c:pt idx="64">
                  <c:v>39599</c:v>
                </c:pt>
                <c:pt idx="65">
                  <c:v>39629</c:v>
                </c:pt>
                <c:pt idx="66">
                  <c:v>39660</c:v>
                </c:pt>
                <c:pt idx="67">
                  <c:v>39691</c:v>
                </c:pt>
                <c:pt idx="68">
                  <c:v>39721</c:v>
                </c:pt>
                <c:pt idx="69">
                  <c:v>39752</c:v>
                </c:pt>
                <c:pt idx="70">
                  <c:v>39782</c:v>
                </c:pt>
                <c:pt idx="71">
                  <c:v>39813</c:v>
                </c:pt>
                <c:pt idx="72">
                  <c:v>39844</c:v>
                </c:pt>
                <c:pt idx="73">
                  <c:v>39872</c:v>
                </c:pt>
                <c:pt idx="74">
                  <c:v>39903</c:v>
                </c:pt>
                <c:pt idx="75">
                  <c:v>39933</c:v>
                </c:pt>
                <c:pt idx="76">
                  <c:v>39964</c:v>
                </c:pt>
                <c:pt idx="77">
                  <c:v>39994</c:v>
                </c:pt>
                <c:pt idx="78">
                  <c:v>40025</c:v>
                </c:pt>
                <c:pt idx="79">
                  <c:v>40056</c:v>
                </c:pt>
                <c:pt idx="80">
                  <c:v>40086</c:v>
                </c:pt>
                <c:pt idx="81">
                  <c:v>40117</c:v>
                </c:pt>
                <c:pt idx="82">
                  <c:v>40147</c:v>
                </c:pt>
                <c:pt idx="83">
                  <c:v>40178</c:v>
                </c:pt>
                <c:pt idx="84">
                  <c:v>40209</c:v>
                </c:pt>
                <c:pt idx="85">
                  <c:v>40237</c:v>
                </c:pt>
                <c:pt idx="86">
                  <c:v>40268</c:v>
                </c:pt>
                <c:pt idx="87">
                  <c:v>40298</c:v>
                </c:pt>
                <c:pt idx="88">
                  <c:v>40329</c:v>
                </c:pt>
                <c:pt idx="89">
                  <c:v>40359</c:v>
                </c:pt>
                <c:pt idx="90">
                  <c:v>40390</c:v>
                </c:pt>
                <c:pt idx="91">
                  <c:v>40421</c:v>
                </c:pt>
                <c:pt idx="92">
                  <c:v>40451</c:v>
                </c:pt>
                <c:pt idx="93">
                  <c:v>40482</c:v>
                </c:pt>
                <c:pt idx="94">
                  <c:v>40512</c:v>
                </c:pt>
                <c:pt idx="95">
                  <c:v>40543</c:v>
                </c:pt>
                <c:pt idx="96">
                  <c:v>40574</c:v>
                </c:pt>
                <c:pt idx="97">
                  <c:v>40602</c:v>
                </c:pt>
                <c:pt idx="98">
                  <c:v>40633</c:v>
                </c:pt>
                <c:pt idx="99">
                  <c:v>40663</c:v>
                </c:pt>
                <c:pt idx="100">
                  <c:v>40694</c:v>
                </c:pt>
                <c:pt idx="101">
                  <c:v>40724</c:v>
                </c:pt>
                <c:pt idx="102">
                  <c:v>40755</c:v>
                </c:pt>
                <c:pt idx="103">
                  <c:v>40786</c:v>
                </c:pt>
                <c:pt idx="104">
                  <c:v>40816</c:v>
                </c:pt>
                <c:pt idx="105">
                  <c:v>40847</c:v>
                </c:pt>
                <c:pt idx="106">
                  <c:v>40877</c:v>
                </c:pt>
                <c:pt idx="107">
                  <c:v>40908</c:v>
                </c:pt>
                <c:pt idx="108">
                  <c:v>40939</c:v>
                </c:pt>
                <c:pt idx="109">
                  <c:v>40968</c:v>
                </c:pt>
                <c:pt idx="110">
                  <c:v>40999</c:v>
                </c:pt>
                <c:pt idx="111">
                  <c:v>41029</c:v>
                </c:pt>
                <c:pt idx="112">
                  <c:v>41060</c:v>
                </c:pt>
                <c:pt idx="113">
                  <c:v>41090</c:v>
                </c:pt>
                <c:pt idx="114">
                  <c:v>41121</c:v>
                </c:pt>
                <c:pt idx="115">
                  <c:v>41152</c:v>
                </c:pt>
                <c:pt idx="116">
                  <c:v>41182</c:v>
                </c:pt>
                <c:pt idx="117">
                  <c:v>41213</c:v>
                </c:pt>
                <c:pt idx="118">
                  <c:v>41243</c:v>
                </c:pt>
                <c:pt idx="119">
                  <c:v>41274</c:v>
                </c:pt>
                <c:pt idx="120">
                  <c:v>41305</c:v>
                </c:pt>
                <c:pt idx="121">
                  <c:v>41333</c:v>
                </c:pt>
                <c:pt idx="122">
                  <c:v>41364</c:v>
                </c:pt>
                <c:pt idx="123">
                  <c:v>41394</c:v>
                </c:pt>
                <c:pt idx="124">
                  <c:v>41425</c:v>
                </c:pt>
                <c:pt idx="125">
                  <c:v>41455</c:v>
                </c:pt>
                <c:pt idx="126">
                  <c:v>41486</c:v>
                </c:pt>
                <c:pt idx="127">
                  <c:v>41517</c:v>
                </c:pt>
                <c:pt idx="128">
                  <c:v>41547</c:v>
                </c:pt>
                <c:pt idx="129">
                  <c:v>41578</c:v>
                </c:pt>
                <c:pt idx="130">
                  <c:v>41608</c:v>
                </c:pt>
                <c:pt idx="131">
                  <c:v>41639</c:v>
                </c:pt>
                <c:pt idx="132">
                  <c:v>41670</c:v>
                </c:pt>
                <c:pt idx="133">
                  <c:v>41698</c:v>
                </c:pt>
                <c:pt idx="134">
                  <c:v>41729</c:v>
                </c:pt>
                <c:pt idx="135">
                  <c:v>41759</c:v>
                </c:pt>
                <c:pt idx="136">
                  <c:v>41790</c:v>
                </c:pt>
                <c:pt idx="137">
                  <c:v>41820</c:v>
                </c:pt>
                <c:pt idx="138">
                  <c:v>41851</c:v>
                </c:pt>
                <c:pt idx="139">
                  <c:v>41882</c:v>
                </c:pt>
                <c:pt idx="140">
                  <c:v>41912</c:v>
                </c:pt>
                <c:pt idx="141">
                  <c:v>41943</c:v>
                </c:pt>
                <c:pt idx="142">
                  <c:v>41973</c:v>
                </c:pt>
                <c:pt idx="143">
                  <c:v>42004</c:v>
                </c:pt>
                <c:pt idx="144">
                  <c:v>42035</c:v>
                </c:pt>
                <c:pt idx="145">
                  <c:v>42063</c:v>
                </c:pt>
                <c:pt idx="146">
                  <c:v>42094</c:v>
                </c:pt>
                <c:pt idx="147">
                  <c:v>42124</c:v>
                </c:pt>
                <c:pt idx="148">
                  <c:v>42155</c:v>
                </c:pt>
                <c:pt idx="149">
                  <c:v>42156</c:v>
                </c:pt>
                <c:pt idx="150">
                  <c:v>42186</c:v>
                </c:pt>
                <c:pt idx="151">
                  <c:v>42217</c:v>
                </c:pt>
                <c:pt idx="152">
                  <c:v>42248</c:v>
                </c:pt>
                <c:pt idx="153">
                  <c:v>42278</c:v>
                </c:pt>
                <c:pt idx="154">
                  <c:v>42309</c:v>
                </c:pt>
                <c:pt idx="155">
                  <c:v>42339</c:v>
                </c:pt>
                <c:pt idx="156">
                  <c:v>42370</c:v>
                </c:pt>
                <c:pt idx="157">
                  <c:v>42401</c:v>
                </c:pt>
                <c:pt idx="158">
                  <c:v>42430</c:v>
                </c:pt>
                <c:pt idx="159">
                  <c:v>42461</c:v>
                </c:pt>
                <c:pt idx="160">
                  <c:v>42491</c:v>
                </c:pt>
                <c:pt idx="161">
                  <c:v>42522</c:v>
                </c:pt>
                <c:pt idx="162">
                  <c:v>42552</c:v>
                </c:pt>
                <c:pt idx="163">
                  <c:v>42583</c:v>
                </c:pt>
                <c:pt idx="164">
                  <c:v>42614</c:v>
                </c:pt>
                <c:pt idx="165">
                  <c:v>42644</c:v>
                </c:pt>
                <c:pt idx="166">
                  <c:v>42675</c:v>
                </c:pt>
                <c:pt idx="167">
                  <c:v>42705</c:v>
                </c:pt>
                <c:pt idx="168">
                  <c:v>42736</c:v>
                </c:pt>
                <c:pt idx="169">
                  <c:v>42767</c:v>
                </c:pt>
                <c:pt idx="170">
                  <c:v>42795</c:v>
                </c:pt>
                <c:pt idx="171">
                  <c:v>42826</c:v>
                </c:pt>
                <c:pt idx="172">
                  <c:v>42856</c:v>
                </c:pt>
                <c:pt idx="173">
                  <c:v>42887</c:v>
                </c:pt>
                <c:pt idx="174">
                  <c:v>42917</c:v>
                </c:pt>
                <c:pt idx="175">
                  <c:v>42948</c:v>
                </c:pt>
                <c:pt idx="176">
                  <c:v>42979</c:v>
                </c:pt>
                <c:pt idx="177">
                  <c:v>43009</c:v>
                </c:pt>
                <c:pt idx="178">
                  <c:v>43040</c:v>
                </c:pt>
                <c:pt idx="179">
                  <c:v>43070</c:v>
                </c:pt>
                <c:pt idx="180">
                  <c:v>43101</c:v>
                </c:pt>
                <c:pt idx="181">
                  <c:v>43132</c:v>
                </c:pt>
                <c:pt idx="182">
                  <c:v>43160</c:v>
                </c:pt>
                <c:pt idx="183">
                  <c:v>43191</c:v>
                </c:pt>
                <c:pt idx="184">
                  <c:v>43221</c:v>
                </c:pt>
                <c:pt idx="185">
                  <c:v>43252</c:v>
                </c:pt>
                <c:pt idx="186">
                  <c:v>43282</c:v>
                </c:pt>
                <c:pt idx="187">
                  <c:v>43313</c:v>
                </c:pt>
                <c:pt idx="188">
                  <c:v>43344</c:v>
                </c:pt>
                <c:pt idx="189">
                  <c:v>43374</c:v>
                </c:pt>
                <c:pt idx="190">
                  <c:v>43405</c:v>
                </c:pt>
                <c:pt idx="191">
                  <c:v>43435</c:v>
                </c:pt>
                <c:pt idx="192">
                  <c:v>43466</c:v>
                </c:pt>
                <c:pt idx="193">
                  <c:v>43497</c:v>
                </c:pt>
                <c:pt idx="194">
                  <c:v>43525</c:v>
                </c:pt>
                <c:pt idx="195">
                  <c:v>43556</c:v>
                </c:pt>
                <c:pt idx="196">
                  <c:v>43586</c:v>
                </c:pt>
                <c:pt idx="197">
                  <c:v>43617</c:v>
                </c:pt>
                <c:pt idx="198">
                  <c:v>43647</c:v>
                </c:pt>
                <c:pt idx="199">
                  <c:v>43678</c:v>
                </c:pt>
                <c:pt idx="200">
                  <c:v>43709</c:v>
                </c:pt>
                <c:pt idx="201">
                  <c:v>43739</c:v>
                </c:pt>
                <c:pt idx="202">
                  <c:v>43770</c:v>
                </c:pt>
                <c:pt idx="203">
                  <c:v>43800</c:v>
                </c:pt>
                <c:pt idx="204">
                  <c:v>43831</c:v>
                </c:pt>
                <c:pt idx="205">
                  <c:v>43862</c:v>
                </c:pt>
                <c:pt idx="206">
                  <c:v>43891</c:v>
                </c:pt>
                <c:pt idx="207">
                  <c:v>43922</c:v>
                </c:pt>
                <c:pt idx="208">
                  <c:v>43952</c:v>
                </c:pt>
                <c:pt idx="209">
                  <c:v>43983</c:v>
                </c:pt>
                <c:pt idx="210">
                  <c:v>44013</c:v>
                </c:pt>
                <c:pt idx="211">
                  <c:v>44044</c:v>
                </c:pt>
                <c:pt idx="212">
                  <c:v>44075</c:v>
                </c:pt>
                <c:pt idx="213">
                  <c:v>44105</c:v>
                </c:pt>
                <c:pt idx="214">
                  <c:v>44136</c:v>
                </c:pt>
                <c:pt idx="215">
                  <c:v>44166</c:v>
                </c:pt>
                <c:pt idx="216">
                  <c:v>44197</c:v>
                </c:pt>
                <c:pt idx="217">
                  <c:v>44228</c:v>
                </c:pt>
                <c:pt idx="218">
                  <c:v>44256</c:v>
                </c:pt>
                <c:pt idx="219">
                  <c:v>44287</c:v>
                </c:pt>
                <c:pt idx="220">
                  <c:v>44317</c:v>
                </c:pt>
                <c:pt idx="221">
                  <c:v>44348</c:v>
                </c:pt>
                <c:pt idx="222">
                  <c:v>44378</c:v>
                </c:pt>
                <c:pt idx="223">
                  <c:v>44409</c:v>
                </c:pt>
                <c:pt idx="224">
                  <c:v>44440</c:v>
                </c:pt>
                <c:pt idx="225">
                  <c:v>44470</c:v>
                </c:pt>
                <c:pt idx="226">
                  <c:v>44501</c:v>
                </c:pt>
                <c:pt idx="227">
                  <c:v>44531</c:v>
                </c:pt>
                <c:pt idx="228">
                  <c:v>44562</c:v>
                </c:pt>
                <c:pt idx="229">
                  <c:v>44593</c:v>
                </c:pt>
                <c:pt idx="230">
                  <c:v>44621</c:v>
                </c:pt>
                <c:pt idx="231">
                  <c:v>44652</c:v>
                </c:pt>
                <c:pt idx="232">
                  <c:v>44682</c:v>
                </c:pt>
                <c:pt idx="233">
                  <c:v>44713</c:v>
                </c:pt>
                <c:pt idx="234">
                  <c:v>44743</c:v>
                </c:pt>
                <c:pt idx="235">
                  <c:v>44774</c:v>
                </c:pt>
                <c:pt idx="236">
                  <c:v>44805</c:v>
                </c:pt>
                <c:pt idx="237">
                  <c:v>44835</c:v>
                </c:pt>
                <c:pt idx="238">
                  <c:v>44866</c:v>
                </c:pt>
                <c:pt idx="239">
                  <c:v>44896</c:v>
                </c:pt>
                <c:pt idx="240">
                  <c:v>44927</c:v>
                </c:pt>
                <c:pt idx="241">
                  <c:v>44958</c:v>
                </c:pt>
                <c:pt idx="242">
                  <c:v>44986</c:v>
                </c:pt>
                <c:pt idx="243">
                  <c:v>45017</c:v>
                </c:pt>
                <c:pt idx="244">
                  <c:v>45047</c:v>
                </c:pt>
                <c:pt idx="245">
                  <c:v>45078</c:v>
                </c:pt>
                <c:pt idx="246">
                  <c:v>45108</c:v>
                </c:pt>
                <c:pt idx="247">
                  <c:v>45139</c:v>
                </c:pt>
                <c:pt idx="248">
                  <c:v>45170</c:v>
                </c:pt>
                <c:pt idx="249">
                  <c:v>45200</c:v>
                </c:pt>
                <c:pt idx="250">
                  <c:v>45231</c:v>
                </c:pt>
                <c:pt idx="251">
                  <c:v>45261</c:v>
                </c:pt>
                <c:pt idx="252">
                  <c:v>45292</c:v>
                </c:pt>
                <c:pt idx="253">
                  <c:v>45323</c:v>
                </c:pt>
                <c:pt idx="254">
                  <c:v>45352</c:v>
                </c:pt>
                <c:pt idx="255">
                  <c:v>45383</c:v>
                </c:pt>
                <c:pt idx="256">
                  <c:v>45413</c:v>
                </c:pt>
                <c:pt idx="257">
                  <c:v>45444</c:v>
                </c:pt>
                <c:pt idx="258">
                  <c:v>45474</c:v>
                </c:pt>
                <c:pt idx="259">
                  <c:v>45505</c:v>
                </c:pt>
                <c:pt idx="260">
                  <c:v>45536</c:v>
                </c:pt>
                <c:pt idx="261">
                  <c:v>45566</c:v>
                </c:pt>
                <c:pt idx="262">
                  <c:v>45597</c:v>
                </c:pt>
                <c:pt idx="263">
                  <c:v>45627</c:v>
                </c:pt>
                <c:pt idx="264">
                  <c:v>45658</c:v>
                </c:pt>
                <c:pt idx="265">
                  <c:v>45689</c:v>
                </c:pt>
                <c:pt idx="266">
                  <c:v>45717</c:v>
                </c:pt>
                <c:pt idx="267">
                  <c:v>45748</c:v>
                </c:pt>
                <c:pt idx="268">
                  <c:v>45778</c:v>
                </c:pt>
                <c:pt idx="269">
                  <c:v>45809</c:v>
                </c:pt>
                <c:pt idx="270">
                  <c:v>45839</c:v>
                </c:pt>
              </c:numCache>
            </c:numRef>
          </c:cat>
          <c:val>
            <c:numRef>
              <c:f>'TTI30200 Tassi attivi flussi_f'!$C$5:$C$280</c:f>
              <c:numCache>
                <c:formatCode>#,##0.00</c:formatCode>
                <c:ptCount val="276"/>
                <c:pt idx="0">
                  <c:v>4.3433000000000002</c:v>
                </c:pt>
                <c:pt idx="1">
                  <c:v>4.2549999999999999</c:v>
                </c:pt>
                <c:pt idx="2">
                  <c:v>4.1443000000000003</c:v>
                </c:pt>
                <c:pt idx="3">
                  <c:v>4.0133000000000001</c:v>
                </c:pt>
                <c:pt idx="4">
                  <c:v>3.9315000000000002</c:v>
                </c:pt>
                <c:pt idx="5">
                  <c:v>3.7530999999999999</c:v>
                </c:pt>
                <c:pt idx="6">
                  <c:v>3.6415999999999999</c:v>
                </c:pt>
                <c:pt idx="7">
                  <c:v>3.6768000000000001</c:v>
                </c:pt>
                <c:pt idx="8">
                  <c:v>3.6091000000000002</c:v>
                </c:pt>
                <c:pt idx="9">
                  <c:v>3.6078000000000001</c:v>
                </c:pt>
                <c:pt idx="10">
                  <c:v>3.6320999999999999</c:v>
                </c:pt>
                <c:pt idx="11">
                  <c:v>3.6114999999999999</c:v>
                </c:pt>
                <c:pt idx="12">
                  <c:v>3.6086</c:v>
                </c:pt>
                <c:pt idx="13">
                  <c:v>3.5857000000000001</c:v>
                </c:pt>
                <c:pt idx="14">
                  <c:v>3.5274999999999999</c:v>
                </c:pt>
                <c:pt idx="15">
                  <c:v>3.5165999999999999</c:v>
                </c:pt>
                <c:pt idx="16">
                  <c:v>3.5049999999999999</c:v>
                </c:pt>
                <c:pt idx="17">
                  <c:v>3.5367000000000002</c:v>
                </c:pt>
                <c:pt idx="18">
                  <c:v>3.5175999999999998</c:v>
                </c:pt>
                <c:pt idx="19">
                  <c:v>3.5533000000000001</c:v>
                </c:pt>
                <c:pt idx="20">
                  <c:v>3.5105</c:v>
                </c:pt>
                <c:pt idx="21">
                  <c:v>3.5278999999999998</c:v>
                </c:pt>
                <c:pt idx="22">
                  <c:v>3.5419999999999998</c:v>
                </c:pt>
                <c:pt idx="23">
                  <c:v>3.5402999999999998</c:v>
                </c:pt>
                <c:pt idx="24">
                  <c:v>3.5402999999999998</c:v>
                </c:pt>
                <c:pt idx="25">
                  <c:v>3.5438999999999998</c:v>
                </c:pt>
                <c:pt idx="26">
                  <c:v>3.5424000000000002</c:v>
                </c:pt>
                <c:pt idx="27">
                  <c:v>3.5350000000000001</c:v>
                </c:pt>
                <c:pt idx="28">
                  <c:v>3.5221</c:v>
                </c:pt>
                <c:pt idx="29">
                  <c:v>3.4903</c:v>
                </c:pt>
                <c:pt idx="30">
                  <c:v>3.4687000000000001</c:v>
                </c:pt>
                <c:pt idx="31">
                  <c:v>3.5291000000000001</c:v>
                </c:pt>
                <c:pt idx="32">
                  <c:v>3.472</c:v>
                </c:pt>
                <c:pt idx="33">
                  <c:v>3.4881000000000002</c:v>
                </c:pt>
                <c:pt idx="34">
                  <c:v>3.5335000000000001</c:v>
                </c:pt>
                <c:pt idx="35">
                  <c:v>3.5992999999999999</c:v>
                </c:pt>
                <c:pt idx="36">
                  <c:v>3.7526000000000002</c:v>
                </c:pt>
                <c:pt idx="37">
                  <c:v>3.7942</c:v>
                </c:pt>
                <c:pt idx="38">
                  <c:v>3.8782000000000001</c:v>
                </c:pt>
                <c:pt idx="39">
                  <c:v>3.9950999999999999</c:v>
                </c:pt>
                <c:pt idx="40">
                  <c:v>4.0434000000000001</c:v>
                </c:pt>
                <c:pt idx="41">
                  <c:v>4.1380999999999997</c:v>
                </c:pt>
                <c:pt idx="42">
                  <c:v>4.3010999999999999</c:v>
                </c:pt>
                <c:pt idx="43">
                  <c:v>4.3970000000000002</c:v>
                </c:pt>
                <c:pt idx="44">
                  <c:v>4.4593999999999996</c:v>
                </c:pt>
                <c:pt idx="45">
                  <c:v>4.5861000000000001</c:v>
                </c:pt>
                <c:pt idx="46">
                  <c:v>4.6761999999999997</c:v>
                </c:pt>
                <c:pt idx="47">
                  <c:v>4.7083000000000004</c:v>
                </c:pt>
                <c:pt idx="48">
                  <c:v>4.8914999999999997</c:v>
                </c:pt>
                <c:pt idx="49">
                  <c:v>4.9328000000000003</c:v>
                </c:pt>
                <c:pt idx="50">
                  <c:v>4.9452999999999996</c:v>
                </c:pt>
                <c:pt idx="51">
                  <c:v>5.0632000000000001</c:v>
                </c:pt>
                <c:pt idx="52">
                  <c:v>5.1425000000000001</c:v>
                </c:pt>
                <c:pt idx="53">
                  <c:v>5.1797000000000004</c:v>
                </c:pt>
                <c:pt idx="54">
                  <c:v>5.2584</c:v>
                </c:pt>
                <c:pt idx="55">
                  <c:v>5.3596000000000004</c:v>
                </c:pt>
                <c:pt idx="56">
                  <c:v>5.4142000000000001</c:v>
                </c:pt>
                <c:pt idx="57">
                  <c:v>5.4954000000000001</c:v>
                </c:pt>
                <c:pt idx="58">
                  <c:v>5.4439000000000002</c:v>
                </c:pt>
                <c:pt idx="59">
                  <c:v>5.4760999999999997</c:v>
                </c:pt>
                <c:pt idx="60">
                  <c:v>5.3630000000000004</c:v>
                </c:pt>
                <c:pt idx="61">
                  <c:v>5.4253999999999998</c:v>
                </c:pt>
                <c:pt idx="62">
                  <c:v>5.3452999999999999</c:v>
                </c:pt>
                <c:pt idx="63">
                  <c:v>5.4198000000000004</c:v>
                </c:pt>
                <c:pt idx="64">
                  <c:v>5.4985999999999997</c:v>
                </c:pt>
                <c:pt idx="65">
                  <c:v>5.5406000000000004</c:v>
                </c:pt>
                <c:pt idx="66">
                  <c:v>5.6338999999999997</c:v>
                </c:pt>
                <c:pt idx="67">
                  <c:v>5.7144000000000004</c:v>
                </c:pt>
                <c:pt idx="68">
                  <c:v>5.5217999999999998</c:v>
                </c:pt>
                <c:pt idx="69">
                  <c:v>5.5625</c:v>
                </c:pt>
                <c:pt idx="70">
                  <c:v>5.4550999999999998</c:v>
                </c:pt>
                <c:pt idx="71">
                  <c:v>4.9131</c:v>
                </c:pt>
                <c:pt idx="72">
                  <c:v>4.3429000000000002</c:v>
                </c:pt>
                <c:pt idx="73">
                  <c:v>3.92</c:v>
                </c:pt>
                <c:pt idx="74">
                  <c:v>3.6564999999999999</c:v>
                </c:pt>
                <c:pt idx="75">
                  <c:v>3.3685999999999998</c:v>
                </c:pt>
                <c:pt idx="76">
                  <c:v>2.9849000000000001</c:v>
                </c:pt>
                <c:pt idx="77">
                  <c:v>2.8464999999999998</c:v>
                </c:pt>
                <c:pt idx="78">
                  <c:v>2.6472000000000002</c:v>
                </c:pt>
                <c:pt idx="79">
                  <c:v>2.5447000000000002</c:v>
                </c:pt>
                <c:pt idx="80">
                  <c:v>2.3338000000000001</c:v>
                </c:pt>
                <c:pt idx="81">
                  <c:v>2.2709000000000001</c:v>
                </c:pt>
                <c:pt idx="82">
                  <c:v>2.2656000000000001</c:v>
                </c:pt>
                <c:pt idx="83">
                  <c:v>2.2448000000000001</c:v>
                </c:pt>
                <c:pt idx="84">
                  <c:v>2.2414000000000001</c:v>
                </c:pt>
                <c:pt idx="85">
                  <c:v>2.2347000000000001</c:v>
                </c:pt>
                <c:pt idx="86">
                  <c:v>2.2200000000000002</c:v>
                </c:pt>
                <c:pt idx="87">
                  <c:v>2.2425999999999999</c:v>
                </c:pt>
                <c:pt idx="88">
                  <c:v>2.2176999999999998</c:v>
                </c:pt>
                <c:pt idx="89">
                  <c:v>2.2408000000000001</c:v>
                </c:pt>
                <c:pt idx="90">
                  <c:v>2.2902999999999998</c:v>
                </c:pt>
                <c:pt idx="91">
                  <c:v>2.4373</c:v>
                </c:pt>
                <c:pt idx="92">
                  <c:v>2.3915000000000002</c:v>
                </c:pt>
                <c:pt idx="93">
                  <c:v>2.4445999999999999</c:v>
                </c:pt>
                <c:pt idx="94">
                  <c:v>2.5190000000000001</c:v>
                </c:pt>
                <c:pt idx="95">
                  <c:v>2.5154000000000001</c:v>
                </c:pt>
                <c:pt idx="96">
                  <c:v>2.5781000000000001</c:v>
                </c:pt>
                <c:pt idx="97">
                  <c:v>2.5909</c:v>
                </c:pt>
                <c:pt idx="98">
                  <c:v>2.6122999999999998</c:v>
                </c:pt>
                <c:pt idx="99">
                  <c:v>2.6848000000000001</c:v>
                </c:pt>
                <c:pt idx="100">
                  <c:v>2.7721</c:v>
                </c:pt>
                <c:pt idx="101">
                  <c:v>2.8540999999999999</c:v>
                </c:pt>
                <c:pt idx="102">
                  <c:v>2.9228999999999998</c:v>
                </c:pt>
                <c:pt idx="103">
                  <c:v>3.1425000000000001</c:v>
                </c:pt>
                <c:pt idx="104">
                  <c:v>3.1427999999999998</c:v>
                </c:pt>
                <c:pt idx="105">
                  <c:v>3.2578</c:v>
                </c:pt>
                <c:pt idx="106">
                  <c:v>3.3250000000000002</c:v>
                </c:pt>
                <c:pt idx="107">
                  <c:v>3.6400999999999999</c:v>
                </c:pt>
                <c:pt idx="108">
                  <c:v>3.8639999999999999</c:v>
                </c:pt>
                <c:pt idx="109">
                  <c:v>3.9912999999999998</c:v>
                </c:pt>
                <c:pt idx="110">
                  <c:v>3.8953000000000002</c:v>
                </c:pt>
                <c:pt idx="111">
                  <c:v>3.7665999999999999</c:v>
                </c:pt>
                <c:pt idx="112">
                  <c:v>3.8001999999999998</c:v>
                </c:pt>
                <c:pt idx="113">
                  <c:v>3.7250999999999999</c:v>
                </c:pt>
                <c:pt idx="114">
                  <c:v>3.7054999999999998</c:v>
                </c:pt>
                <c:pt idx="115">
                  <c:v>3.7004000000000001</c:v>
                </c:pt>
                <c:pt idx="116">
                  <c:v>3.5449000000000002</c:v>
                </c:pt>
                <c:pt idx="117">
                  <c:v>3.4575</c:v>
                </c:pt>
                <c:pt idx="118">
                  <c:v>3.5244</c:v>
                </c:pt>
                <c:pt idx="119">
                  <c:v>3.4251999999999998</c:v>
                </c:pt>
                <c:pt idx="120">
                  <c:v>3.4815</c:v>
                </c:pt>
                <c:pt idx="121">
                  <c:v>3.5185</c:v>
                </c:pt>
                <c:pt idx="122">
                  <c:v>3.4659</c:v>
                </c:pt>
                <c:pt idx="123">
                  <c:v>3.5106000000000002</c:v>
                </c:pt>
                <c:pt idx="124">
                  <c:v>3.5287000000000002</c:v>
                </c:pt>
                <c:pt idx="125">
                  <c:v>3.4392</c:v>
                </c:pt>
                <c:pt idx="126">
                  <c:v>3.4340000000000002</c:v>
                </c:pt>
                <c:pt idx="127">
                  <c:v>3.3730000000000002</c:v>
                </c:pt>
                <c:pt idx="128">
                  <c:v>3.3656999999999999</c:v>
                </c:pt>
                <c:pt idx="129">
                  <c:v>3.31</c:v>
                </c:pt>
                <c:pt idx="130">
                  <c:v>3.2279</c:v>
                </c:pt>
                <c:pt idx="131">
                  <c:v>3.1882000000000001</c:v>
                </c:pt>
                <c:pt idx="132">
                  <c:v>3.2237</c:v>
                </c:pt>
                <c:pt idx="133">
                  <c:v>3.2031000000000001</c:v>
                </c:pt>
                <c:pt idx="134">
                  <c:v>3.1777000000000002</c:v>
                </c:pt>
                <c:pt idx="135">
                  <c:v>3.0903</c:v>
                </c:pt>
                <c:pt idx="136">
                  <c:v>3.0447000000000002</c:v>
                </c:pt>
                <c:pt idx="137">
                  <c:v>3.0021</c:v>
                </c:pt>
                <c:pt idx="138">
                  <c:v>2.9678</c:v>
                </c:pt>
                <c:pt idx="139">
                  <c:v>2.8155000000000001</c:v>
                </c:pt>
                <c:pt idx="140">
                  <c:v>2.7031000000000001</c:v>
                </c:pt>
                <c:pt idx="141">
                  <c:v>2.6004</c:v>
                </c:pt>
                <c:pt idx="142">
                  <c:v>2.5739000000000001</c:v>
                </c:pt>
                <c:pt idx="143">
                  <c:v>2.5514000000000001</c:v>
                </c:pt>
                <c:pt idx="144">
                  <c:v>2.5251999999999999</c:v>
                </c:pt>
                <c:pt idx="145">
                  <c:v>2.4523000000000001</c:v>
                </c:pt>
                <c:pt idx="146">
                  <c:v>2.3546999999999998</c:v>
                </c:pt>
                <c:pt idx="147">
                  <c:v>2.3012000000000001</c:v>
                </c:pt>
                <c:pt idx="148" formatCode="#,##0.000">
                  <c:v>2.2082000000000002</c:v>
                </c:pt>
                <c:pt idx="149">
                  <c:v>2.2027999999999999</c:v>
                </c:pt>
                <c:pt idx="150" formatCode="#,##0.000">
                  <c:v>2.1358999999999999</c:v>
                </c:pt>
                <c:pt idx="151" formatCode="#,##0.000">
                  <c:v>2.2328999999999999</c:v>
                </c:pt>
                <c:pt idx="152" formatCode="#,##0.000">
                  <c:v>2.0912000000000002</c:v>
                </c:pt>
                <c:pt idx="153" formatCode="#,##0.000">
                  <c:v>2.0518999999999998</c:v>
                </c:pt>
                <c:pt idx="154" formatCode="#,##0.000">
                  <c:v>2.0202</c:v>
                </c:pt>
                <c:pt idx="155" formatCode="#,##0.000">
                  <c:v>1.9697</c:v>
                </c:pt>
                <c:pt idx="156" formatCode="#,##0.000">
                  <c:v>1.9818</c:v>
                </c:pt>
                <c:pt idx="157" formatCode="#,##0.000">
                  <c:v>1.9548000000000001</c:v>
                </c:pt>
                <c:pt idx="158" formatCode="#,##0.000">
                  <c:v>1.9166000000000001</c:v>
                </c:pt>
                <c:pt idx="159" formatCode="#,##0.000">
                  <c:v>1.88</c:v>
                </c:pt>
                <c:pt idx="160" formatCode="#,##0.000">
                  <c:v>1.8388</c:v>
                </c:pt>
                <c:pt idx="161" formatCode="#,##0.000">
                  <c:v>1.7931999999999999</c:v>
                </c:pt>
                <c:pt idx="162" formatCode="#,##0.000">
                  <c:v>1.7515000000000001</c:v>
                </c:pt>
                <c:pt idx="163" formatCode="#,##0.000">
                  <c:v>1.8440000000000001</c:v>
                </c:pt>
                <c:pt idx="164" formatCode="#,##0.000">
                  <c:v>1.7358</c:v>
                </c:pt>
                <c:pt idx="165" formatCode="#,##0.000">
                  <c:v>1.7605999999999999</c:v>
                </c:pt>
                <c:pt idx="166" formatCode="#,##0.000">
                  <c:v>1.7484</c:v>
                </c:pt>
                <c:pt idx="167" formatCode="#,##0.000">
                  <c:v>1.6994</c:v>
                </c:pt>
                <c:pt idx="168" formatCode="#,##0.000">
                  <c:v>1.6912</c:v>
                </c:pt>
                <c:pt idx="169" formatCode="#,##0.000">
                  <c:v>1.7807999999999999</c:v>
                </c:pt>
                <c:pt idx="170" formatCode="#,##0.000">
                  <c:v>1.7226999999999999</c:v>
                </c:pt>
                <c:pt idx="171" formatCode="#,##0.000">
                  <c:v>1.7007000000000001</c:v>
                </c:pt>
                <c:pt idx="172" formatCode="#,##0.000">
                  <c:v>1.6989000000000001</c:v>
                </c:pt>
                <c:pt idx="173" formatCode="#,##0.000">
                  <c:v>1.6607000000000001</c:v>
                </c:pt>
                <c:pt idx="174" formatCode="#,##0.000">
                  <c:v>1.6538999999999999</c:v>
                </c:pt>
                <c:pt idx="175" formatCode="#,##0.000">
                  <c:v>1.6830000000000001</c:v>
                </c:pt>
                <c:pt idx="176" formatCode="#,##0.000">
                  <c:v>1.6264000000000001</c:v>
                </c:pt>
                <c:pt idx="177" formatCode="#,##0.000">
                  <c:v>1.6129</c:v>
                </c:pt>
                <c:pt idx="178" formatCode="#,##0.000">
                  <c:v>1.58</c:v>
                </c:pt>
                <c:pt idx="179" formatCode="#,##0.000">
                  <c:v>1.5335000000000001</c:v>
                </c:pt>
                <c:pt idx="180" formatCode="#,##0.000">
                  <c:v>1.5826</c:v>
                </c:pt>
                <c:pt idx="181" formatCode="#,##0.000">
                  <c:v>1.5671999999999999</c:v>
                </c:pt>
                <c:pt idx="182" formatCode="#,##0.000">
                  <c:v>1.5378000000000001</c:v>
                </c:pt>
                <c:pt idx="183" formatCode="#,##0.000">
                  <c:v>1.5186999999999999</c:v>
                </c:pt>
                <c:pt idx="184" formatCode="#,##0.000">
                  <c:v>1.4983</c:v>
                </c:pt>
                <c:pt idx="185" formatCode="#,##0.000">
                  <c:v>1.4686999999999999</c:v>
                </c:pt>
                <c:pt idx="186" formatCode="#,##0.000">
                  <c:v>1.4816</c:v>
                </c:pt>
                <c:pt idx="187" formatCode="#,##0.000">
                  <c:v>1.5503</c:v>
                </c:pt>
                <c:pt idx="188" formatCode="#,##0.000">
                  <c:v>1.5069999999999999</c:v>
                </c:pt>
                <c:pt idx="189" formatCode="#,##0.000">
                  <c:v>1.5359</c:v>
                </c:pt>
                <c:pt idx="190" formatCode="#,##0.000">
                  <c:v>1.5863</c:v>
                </c:pt>
                <c:pt idx="191" formatCode="#,##0.000">
                  <c:v>1.5182</c:v>
                </c:pt>
                <c:pt idx="192" formatCode="#,##0.000">
                  <c:v>1.5676000000000001</c:v>
                </c:pt>
                <c:pt idx="193" formatCode="#,##0.000">
                  <c:v>1.504</c:v>
                </c:pt>
                <c:pt idx="194" formatCode="#,##0.000">
                  <c:v>1.4722</c:v>
                </c:pt>
                <c:pt idx="195" formatCode="#,##0.000">
                  <c:v>1.4739</c:v>
                </c:pt>
                <c:pt idx="196" formatCode="#,##0.000">
                  <c:v>1.5065999999999999</c:v>
                </c:pt>
                <c:pt idx="197" formatCode="#,##0.000">
                  <c:v>1.4765999999999999</c:v>
                </c:pt>
                <c:pt idx="198" formatCode="#,##0.000">
                  <c:v>1.4339999999999999</c:v>
                </c:pt>
                <c:pt idx="199" formatCode="#,##0.000">
                  <c:v>1.4967999999999999</c:v>
                </c:pt>
                <c:pt idx="200" formatCode="#,##0.000">
                  <c:v>1.3727</c:v>
                </c:pt>
                <c:pt idx="201" formatCode="#,##0.000">
                  <c:v>1.3752</c:v>
                </c:pt>
                <c:pt idx="202" formatCode="#,##0.000">
                  <c:v>1.2475000000000001</c:v>
                </c:pt>
                <c:pt idx="203" formatCode="#,##0.000">
                  <c:v>1.3677999999999999</c:v>
                </c:pt>
                <c:pt idx="204" formatCode="#,##0.000">
                  <c:v>1.4035</c:v>
                </c:pt>
                <c:pt idx="205" formatCode="#,##0.000">
                  <c:v>1.3862000000000001</c:v>
                </c:pt>
                <c:pt idx="206" formatCode="#,##0.000">
                  <c:v>1.3486</c:v>
                </c:pt>
                <c:pt idx="207" formatCode="#,##0.000">
                  <c:v>1.4222999999999999</c:v>
                </c:pt>
                <c:pt idx="208" formatCode="#,##0.000">
                  <c:v>1.3858999999999999</c:v>
                </c:pt>
                <c:pt idx="209" formatCode="#,##0.000">
                  <c:v>1.3681000000000001</c:v>
                </c:pt>
                <c:pt idx="210" formatCode="#,##0.000">
                  <c:v>1.3625</c:v>
                </c:pt>
                <c:pt idx="211" formatCode="#,##0.000">
                  <c:v>1.3692</c:v>
                </c:pt>
                <c:pt idx="212" formatCode="#,##0.000">
                  <c:v>1.3394999999999999</c:v>
                </c:pt>
                <c:pt idx="213" formatCode="#,##0.000">
                  <c:v>1.2950999999999999</c:v>
                </c:pt>
                <c:pt idx="214" formatCode="#,##0.000">
                  <c:v>1.3131999999999999</c:v>
                </c:pt>
                <c:pt idx="215" formatCode="#,##0.000">
                  <c:v>1.2915000000000001</c:v>
                </c:pt>
                <c:pt idx="216" formatCode="#,##0.000">
                  <c:v>1.2968999999999999</c:v>
                </c:pt>
                <c:pt idx="217" formatCode="#,##0.000">
                  <c:v>1.2498</c:v>
                </c:pt>
                <c:pt idx="218" formatCode="#,##0.000">
                  <c:v>1.363</c:v>
                </c:pt>
                <c:pt idx="219" formatCode="#,##0.000">
                  <c:v>1.3816999999999999</c:v>
                </c:pt>
                <c:pt idx="220" formatCode="#,##0.000">
                  <c:v>1.3920999999999999</c:v>
                </c:pt>
                <c:pt idx="221" formatCode="#,##0.000">
                  <c:v>1.3886000000000001</c:v>
                </c:pt>
                <c:pt idx="222" formatCode="#,##0.000">
                  <c:v>1.3861000000000001</c:v>
                </c:pt>
                <c:pt idx="223" formatCode="#,##0.000">
                  <c:v>1.4253</c:v>
                </c:pt>
                <c:pt idx="224" formatCode="#,##0.000">
                  <c:v>1.363</c:v>
                </c:pt>
                <c:pt idx="225" formatCode="#,##0.000">
                  <c:v>1.3262</c:v>
                </c:pt>
                <c:pt idx="226" formatCode="#,##0.000">
                  <c:v>1.3378000000000001</c:v>
                </c:pt>
                <c:pt idx="227" formatCode="#,##0.000">
                  <c:v>1.3218000000000001</c:v>
                </c:pt>
                <c:pt idx="228" formatCode="#,##0.000">
                  <c:v>1.3313999999999999</c:v>
                </c:pt>
                <c:pt idx="229" formatCode="#,##0.000">
                  <c:v>1.3236000000000001</c:v>
                </c:pt>
                <c:pt idx="230" formatCode="#,##0.000">
                  <c:v>1.3251999999999999</c:v>
                </c:pt>
                <c:pt idx="231" formatCode="#,##0.000">
                  <c:v>1.3304</c:v>
                </c:pt>
                <c:pt idx="232" formatCode="#,##0.000">
                  <c:v>1.3335999999999999</c:v>
                </c:pt>
                <c:pt idx="233" formatCode="#,##0.000">
                  <c:v>1.4441999999999999</c:v>
                </c:pt>
                <c:pt idx="234" formatCode="#,##0.000">
                  <c:v>1.6073999999999999</c:v>
                </c:pt>
                <c:pt idx="235" formatCode="#,##0.000">
                  <c:v>1.7238</c:v>
                </c:pt>
                <c:pt idx="236" formatCode="#,##0.000">
                  <c:v>1.8789</c:v>
                </c:pt>
                <c:pt idx="237" formatCode="#,##0.000">
                  <c:v>2.4519000000000002</c:v>
                </c:pt>
                <c:pt idx="238" formatCode="#,##0.000">
                  <c:v>2.7635000000000001</c:v>
                </c:pt>
                <c:pt idx="239" formatCode="#,##0.000">
                  <c:v>2.7698999999999998</c:v>
                </c:pt>
                <c:pt idx="240">
                  <c:v>3.4645000000000001</c:v>
                </c:pt>
                <c:pt idx="241" formatCode="#,##0.000">
                  <c:v>3.6595</c:v>
                </c:pt>
                <c:pt idx="242" formatCode="#,##0.000">
                  <c:v>3.8069000000000002</c:v>
                </c:pt>
                <c:pt idx="243" formatCode="#,##0.000">
                  <c:v>4.3254999999999999</c:v>
                </c:pt>
                <c:pt idx="244" formatCode="#,##0.000">
                  <c:v>4.4031000000000002</c:v>
                </c:pt>
                <c:pt idx="245" formatCode="#,##0.000">
                  <c:v>4.4730999999999996</c:v>
                </c:pt>
                <c:pt idx="246" formatCode="#,##0.000">
                  <c:v>4.5860000000000003</c:v>
                </c:pt>
                <c:pt idx="247" formatCode="#,##0.000">
                  <c:v>4.8057999999999996</c:v>
                </c:pt>
                <c:pt idx="248" formatCode="#,##0.000">
                  <c:v>4.8665000000000003</c:v>
                </c:pt>
                <c:pt idx="249" formatCode="#,##0.000">
                  <c:v>4.6989000000000001</c:v>
                </c:pt>
                <c:pt idx="250" formatCode="#,##0.000">
                  <c:v>5.0968999999999998</c:v>
                </c:pt>
                <c:pt idx="251">
                  <c:v>4.9984999999999999</c:v>
                </c:pt>
                <c:pt idx="252">
                  <c:v>4.9911000000000003</c:v>
                </c:pt>
                <c:pt idx="253">
                  <c:v>4.9676</c:v>
                </c:pt>
                <c:pt idx="254">
                  <c:v>4.8808999999999996</c:v>
                </c:pt>
                <c:pt idx="255">
                  <c:v>4.9413</c:v>
                </c:pt>
                <c:pt idx="256">
                  <c:v>4.8337000000000003</c:v>
                </c:pt>
                <c:pt idx="257">
                  <c:v>4.5449000000000002</c:v>
                </c:pt>
                <c:pt idx="258">
                  <c:v>4.1017000000000001</c:v>
                </c:pt>
                <c:pt idx="259">
                  <c:v>4.6830999999999996</c:v>
                </c:pt>
                <c:pt idx="260">
                  <c:v>4.5113000000000003</c:v>
                </c:pt>
                <c:pt idx="261">
                  <c:v>4.5224000000000002</c:v>
                </c:pt>
                <c:pt idx="262">
                  <c:v>4.3399000000000001</c:v>
                </c:pt>
                <c:pt idx="263">
                  <c:v>4.2076000000000002</c:v>
                </c:pt>
                <c:pt idx="264">
                  <c:v>3.3955000000000002</c:v>
                </c:pt>
                <c:pt idx="265">
                  <c:v>3.8201999999999998</c:v>
                </c:pt>
                <c:pt idx="266">
                  <c:v>3.7271000000000001</c:v>
                </c:pt>
                <c:pt idx="267">
                  <c:v>3.544</c:v>
                </c:pt>
                <c:pt idx="268">
                  <c:v>3.4297</c:v>
                </c:pt>
                <c:pt idx="269">
                  <c:v>3.3205</c:v>
                </c:pt>
                <c:pt idx="270">
                  <c:v>3.0651000000000002</c:v>
                </c:pt>
                <c:pt idx="272" formatCode="#,##0.000">
                  <c:v>-0.79089999999999971</c:v>
                </c:pt>
                <c:pt idx="273" formatCode="#,##0.000">
                  <c:v>-0.77790000000000026</c:v>
                </c:pt>
                <c:pt idx="274" formatCode="#,##0.000">
                  <c:v>0.19502499999999934</c:v>
                </c:pt>
                <c:pt idx="275" formatCode="#,##0.000">
                  <c:v>0</c:v>
                </c:pt>
              </c:numCache>
            </c:numRef>
          </c:val>
          <c:smooth val="0"/>
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<c:ext xmlns:c16="http://schemas.microsoft.com/office/drawing/2014/chart" uri="{C3380CC4-5D6E-409C-BE32-E72D297353CC}">
              <c16:uniqueId val="{00000004-6904-463B-AD60-6558D5784340}"/>
            </c:ext>
          </c:extLst>
        </c:ser>
        <c:ser>
          <c:idx val="2"/>
          <c:order val="1"/>
          <c:tx>
            <c:v>Tasso fisso</c:v>
          </c:tx>
          <c:spPr>
            <a:ln w="28575">
              <a:solidFill>
                <a:srgbClr val="003A79"/>
              </a:solidFill>
              <a:prstDash val="solid"/>
            </a:ln>
          </c:spPr>
          <c:marker>
            <c:symbol val="none"/>
          </c:marker>
          <c:dLbls>
            <c:dLbl>
              <c:idx val="250"/>
              <c:layout>
                <c:manualLayout>
                  <c:x val="-0.14699074074074073"/>
                  <c:y val="-2.11666666666666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904-463B-AD60-6558D5784340}"/>
                </c:ext>
              </c:extLst>
            </c:dLbl>
            <c:dLbl>
              <c:idx val="270"/>
              <c:layout>
                <c:manualLayout>
                  <c:x val="-2.2906465940741639E-3"/>
                  <c:y val="-2.32984135872550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6904-463B-AD60-6558D578434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>
                    <a:solidFill>
                      <a:srgbClr val="003A79"/>
                    </a:solidFill>
                  </a:defRPr>
                </a:pPr>
                <a:endParaRPr lang="it-IT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'TTI30100 Tassi attivi flussi_i'!$A$5:$A$280</c:f>
              <c:numCache>
                <c:formatCode>mmm\-yy</c:formatCode>
                <c:ptCount val="276"/>
                <c:pt idx="0">
                  <c:v>37652</c:v>
                </c:pt>
                <c:pt idx="1">
                  <c:v>37680</c:v>
                </c:pt>
                <c:pt idx="2">
                  <c:v>37711</c:v>
                </c:pt>
                <c:pt idx="3">
                  <c:v>37741</c:v>
                </c:pt>
                <c:pt idx="4">
                  <c:v>37772</c:v>
                </c:pt>
                <c:pt idx="5">
                  <c:v>37802</c:v>
                </c:pt>
                <c:pt idx="6">
                  <c:v>37833</c:v>
                </c:pt>
                <c:pt idx="7">
                  <c:v>37864</c:v>
                </c:pt>
                <c:pt idx="8">
                  <c:v>37894</c:v>
                </c:pt>
                <c:pt idx="9">
                  <c:v>37925</c:v>
                </c:pt>
                <c:pt idx="10">
                  <c:v>37955</c:v>
                </c:pt>
                <c:pt idx="11">
                  <c:v>37986</c:v>
                </c:pt>
                <c:pt idx="12">
                  <c:v>38017</c:v>
                </c:pt>
                <c:pt idx="13">
                  <c:v>38046</c:v>
                </c:pt>
                <c:pt idx="14">
                  <c:v>38077</c:v>
                </c:pt>
                <c:pt idx="15">
                  <c:v>38107</c:v>
                </c:pt>
                <c:pt idx="16">
                  <c:v>38138</c:v>
                </c:pt>
                <c:pt idx="17">
                  <c:v>38168</c:v>
                </c:pt>
                <c:pt idx="18">
                  <c:v>38199</c:v>
                </c:pt>
                <c:pt idx="19">
                  <c:v>38230</c:v>
                </c:pt>
                <c:pt idx="20">
                  <c:v>38260</c:v>
                </c:pt>
                <c:pt idx="21">
                  <c:v>38291</c:v>
                </c:pt>
                <c:pt idx="22">
                  <c:v>38321</c:v>
                </c:pt>
                <c:pt idx="23">
                  <c:v>38352</c:v>
                </c:pt>
                <c:pt idx="24">
                  <c:v>38383</c:v>
                </c:pt>
                <c:pt idx="25">
                  <c:v>38411</c:v>
                </c:pt>
                <c:pt idx="26">
                  <c:v>38442</c:v>
                </c:pt>
                <c:pt idx="27">
                  <c:v>38472</c:v>
                </c:pt>
                <c:pt idx="28">
                  <c:v>38503</c:v>
                </c:pt>
                <c:pt idx="29">
                  <c:v>38533</c:v>
                </c:pt>
                <c:pt idx="30">
                  <c:v>38564</c:v>
                </c:pt>
                <c:pt idx="31">
                  <c:v>38595</c:v>
                </c:pt>
                <c:pt idx="32">
                  <c:v>38625</c:v>
                </c:pt>
                <c:pt idx="33">
                  <c:v>38656</c:v>
                </c:pt>
                <c:pt idx="34">
                  <c:v>38686</c:v>
                </c:pt>
                <c:pt idx="35">
                  <c:v>38717</c:v>
                </c:pt>
                <c:pt idx="36">
                  <c:v>38748</c:v>
                </c:pt>
                <c:pt idx="37">
                  <c:v>38776</c:v>
                </c:pt>
                <c:pt idx="38">
                  <c:v>38807</c:v>
                </c:pt>
                <c:pt idx="39">
                  <c:v>38837</c:v>
                </c:pt>
                <c:pt idx="40">
                  <c:v>38868</c:v>
                </c:pt>
                <c:pt idx="41">
                  <c:v>38898</c:v>
                </c:pt>
                <c:pt idx="42">
                  <c:v>38929</c:v>
                </c:pt>
                <c:pt idx="43">
                  <c:v>38960</c:v>
                </c:pt>
                <c:pt idx="44">
                  <c:v>38990</c:v>
                </c:pt>
                <c:pt idx="45">
                  <c:v>39021</c:v>
                </c:pt>
                <c:pt idx="46">
                  <c:v>39051</c:v>
                </c:pt>
                <c:pt idx="47">
                  <c:v>39082</c:v>
                </c:pt>
                <c:pt idx="48">
                  <c:v>39113</c:v>
                </c:pt>
                <c:pt idx="49">
                  <c:v>39141</c:v>
                </c:pt>
                <c:pt idx="50">
                  <c:v>39172</c:v>
                </c:pt>
                <c:pt idx="51">
                  <c:v>39202</c:v>
                </c:pt>
                <c:pt idx="52">
                  <c:v>39233</c:v>
                </c:pt>
                <c:pt idx="53">
                  <c:v>39263</c:v>
                </c:pt>
                <c:pt idx="54">
                  <c:v>39294</c:v>
                </c:pt>
                <c:pt idx="55">
                  <c:v>39325</c:v>
                </c:pt>
                <c:pt idx="56">
                  <c:v>39355</c:v>
                </c:pt>
                <c:pt idx="57">
                  <c:v>39386</c:v>
                </c:pt>
                <c:pt idx="58">
                  <c:v>39416</c:v>
                </c:pt>
                <c:pt idx="59">
                  <c:v>39447</c:v>
                </c:pt>
                <c:pt idx="60">
                  <c:v>39478</c:v>
                </c:pt>
                <c:pt idx="61">
                  <c:v>39507</c:v>
                </c:pt>
                <c:pt idx="62">
                  <c:v>39538</c:v>
                </c:pt>
                <c:pt idx="63">
                  <c:v>39568</c:v>
                </c:pt>
                <c:pt idx="64">
                  <c:v>39599</c:v>
                </c:pt>
                <c:pt idx="65">
                  <c:v>39629</c:v>
                </c:pt>
                <c:pt idx="66">
                  <c:v>39660</c:v>
                </c:pt>
                <c:pt idx="67">
                  <c:v>39691</c:v>
                </c:pt>
                <c:pt idx="68">
                  <c:v>39721</c:v>
                </c:pt>
                <c:pt idx="69">
                  <c:v>39752</c:v>
                </c:pt>
                <c:pt idx="70">
                  <c:v>39782</c:v>
                </c:pt>
                <c:pt idx="71">
                  <c:v>39813</c:v>
                </c:pt>
                <c:pt idx="72">
                  <c:v>39844</c:v>
                </c:pt>
                <c:pt idx="73">
                  <c:v>39872</c:v>
                </c:pt>
                <c:pt idx="74">
                  <c:v>39903</c:v>
                </c:pt>
                <c:pt idx="75">
                  <c:v>39933</c:v>
                </c:pt>
                <c:pt idx="76">
                  <c:v>39964</c:v>
                </c:pt>
                <c:pt idx="77">
                  <c:v>39994</c:v>
                </c:pt>
                <c:pt idx="78">
                  <c:v>40025</c:v>
                </c:pt>
                <c:pt idx="79">
                  <c:v>40056</c:v>
                </c:pt>
                <c:pt idx="80">
                  <c:v>40086</c:v>
                </c:pt>
                <c:pt idx="81">
                  <c:v>40117</c:v>
                </c:pt>
                <c:pt idx="82">
                  <c:v>40147</c:v>
                </c:pt>
                <c:pt idx="83">
                  <c:v>40178</c:v>
                </c:pt>
                <c:pt idx="84">
                  <c:v>40209</c:v>
                </c:pt>
                <c:pt idx="85">
                  <c:v>40237</c:v>
                </c:pt>
                <c:pt idx="86">
                  <c:v>40268</c:v>
                </c:pt>
                <c:pt idx="87">
                  <c:v>40298</c:v>
                </c:pt>
                <c:pt idx="88">
                  <c:v>40329</c:v>
                </c:pt>
                <c:pt idx="89">
                  <c:v>40359</c:v>
                </c:pt>
                <c:pt idx="90">
                  <c:v>40390</c:v>
                </c:pt>
                <c:pt idx="91">
                  <c:v>40421</c:v>
                </c:pt>
                <c:pt idx="92">
                  <c:v>40451</c:v>
                </c:pt>
                <c:pt idx="93">
                  <c:v>40482</c:v>
                </c:pt>
                <c:pt idx="94">
                  <c:v>40512</c:v>
                </c:pt>
                <c:pt idx="95">
                  <c:v>40543</c:v>
                </c:pt>
                <c:pt idx="96">
                  <c:v>40574</c:v>
                </c:pt>
                <c:pt idx="97">
                  <c:v>40602</c:v>
                </c:pt>
                <c:pt idx="98">
                  <c:v>40633</c:v>
                </c:pt>
                <c:pt idx="99">
                  <c:v>40663</c:v>
                </c:pt>
                <c:pt idx="100">
                  <c:v>40694</c:v>
                </c:pt>
                <c:pt idx="101">
                  <c:v>40724</c:v>
                </c:pt>
                <c:pt idx="102">
                  <c:v>40755</c:v>
                </c:pt>
                <c:pt idx="103">
                  <c:v>40786</c:v>
                </c:pt>
                <c:pt idx="104">
                  <c:v>40816</c:v>
                </c:pt>
                <c:pt idx="105">
                  <c:v>40847</c:v>
                </c:pt>
                <c:pt idx="106">
                  <c:v>40877</c:v>
                </c:pt>
                <c:pt idx="107">
                  <c:v>40908</c:v>
                </c:pt>
                <c:pt idx="108">
                  <c:v>40939</c:v>
                </c:pt>
                <c:pt idx="109">
                  <c:v>40968</c:v>
                </c:pt>
                <c:pt idx="110">
                  <c:v>40999</c:v>
                </c:pt>
                <c:pt idx="111">
                  <c:v>41029</c:v>
                </c:pt>
                <c:pt idx="112">
                  <c:v>41060</c:v>
                </c:pt>
                <c:pt idx="113">
                  <c:v>41090</c:v>
                </c:pt>
                <c:pt idx="114">
                  <c:v>41121</c:v>
                </c:pt>
                <c:pt idx="115">
                  <c:v>41152</c:v>
                </c:pt>
                <c:pt idx="116">
                  <c:v>41182</c:v>
                </c:pt>
                <c:pt idx="117">
                  <c:v>41213</c:v>
                </c:pt>
                <c:pt idx="118">
                  <c:v>41243</c:v>
                </c:pt>
                <c:pt idx="119">
                  <c:v>41274</c:v>
                </c:pt>
                <c:pt idx="120">
                  <c:v>41305</c:v>
                </c:pt>
                <c:pt idx="121">
                  <c:v>41333</c:v>
                </c:pt>
                <c:pt idx="122">
                  <c:v>41364</c:v>
                </c:pt>
                <c:pt idx="123">
                  <c:v>41394</c:v>
                </c:pt>
                <c:pt idx="124">
                  <c:v>41425</c:v>
                </c:pt>
                <c:pt idx="125">
                  <c:v>41455</c:v>
                </c:pt>
                <c:pt idx="126">
                  <c:v>41486</c:v>
                </c:pt>
                <c:pt idx="127">
                  <c:v>41517</c:v>
                </c:pt>
                <c:pt idx="128">
                  <c:v>41547</c:v>
                </c:pt>
                <c:pt idx="129">
                  <c:v>41578</c:v>
                </c:pt>
                <c:pt idx="130">
                  <c:v>41608</c:v>
                </c:pt>
                <c:pt idx="131">
                  <c:v>41639</c:v>
                </c:pt>
                <c:pt idx="132">
                  <c:v>41670</c:v>
                </c:pt>
                <c:pt idx="133">
                  <c:v>41698</c:v>
                </c:pt>
                <c:pt idx="134">
                  <c:v>41729</c:v>
                </c:pt>
                <c:pt idx="135">
                  <c:v>41759</c:v>
                </c:pt>
                <c:pt idx="136">
                  <c:v>41790</c:v>
                </c:pt>
                <c:pt idx="137">
                  <c:v>41820</c:v>
                </c:pt>
                <c:pt idx="138">
                  <c:v>41851</c:v>
                </c:pt>
                <c:pt idx="139">
                  <c:v>41882</c:v>
                </c:pt>
                <c:pt idx="140">
                  <c:v>41912</c:v>
                </c:pt>
                <c:pt idx="141">
                  <c:v>41943</c:v>
                </c:pt>
                <c:pt idx="142">
                  <c:v>41973</c:v>
                </c:pt>
                <c:pt idx="143">
                  <c:v>42004</c:v>
                </c:pt>
                <c:pt idx="144">
                  <c:v>42035</c:v>
                </c:pt>
                <c:pt idx="145">
                  <c:v>42063</c:v>
                </c:pt>
                <c:pt idx="146">
                  <c:v>42094</c:v>
                </c:pt>
                <c:pt idx="147">
                  <c:v>42124</c:v>
                </c:pt>
                <c:pt idx="148">
                  <c:v>42155</c:v>
                </c:pt>
                <c:pt idx="149">
                  <c:v>42156</c:v>
                </c:pt>
                <c:pt idx="150">
                  <c:v>42186</c:v>
                </c:pt>
                <c:pt idx="151">
                  <c:v>42217</c:v>
                </c:pt>
                <c:pt idx="152">
                  <c:v>42248</c:v>
                </c:pt>
                <c:pt idx="153">
                  <c:v>42278</c:v>
                </c:pt>
                <c:pt idx="154">
                  <c:v>42309</c:v>
                </c:pt>
                <c:pt idx="155">
                  <c:v>42339</c:v>
                </c:pt>
                <c:pt idx="156">
                  <c:v>42370</c:v>
                </c:pt>
                <c:pt idx="157">
                  <c:v>42401</c:v>
                </c:pt>
                <c:pt idx="158">
                  <c:v>42430</c:v>
                </c:pt>
                <c:pt idx="159">
                  <c:v>42461</c:v>
                </c:pt>
                <c:pt idx="160">
                  <c:v>42491</c:v>
                </c:pt>
                <c:pt idx="161">
                  <c:v>42522</c:v>
                </c:pt>
                <c:pt idx="162">
                  <c:v>42552</c:v>
                </c:pt>
                <c:pt idx="163">
                  <c:v>42583</c:v>
                </c:pt>
                <c:pt idx="164">
                  <c:v>42614</c:v>
                </c:pt>
                <c:pt idx="165">
                  <c:v>42644</c:v>
                </c:pt>
                <c:pt idx="166">
                  <c:v>42675</c:v>
                </c:pt>
                <c:pt idx="167">
                  <c:v>42705</c:v>
                </c:pt>
                <c:pt idx="168">
                  <c:v>42736</c:v>
                </c:pt>
                <c:pt idx="169">
                  <c:v>42767</c:v>
                </c:pt>
                <c:pt idx="170">
                  <c:v>42795</c:v>
                </c:pt>
                <c:pt idx="171">
                  <c:v>42826</c:v>
                </c:pt>
                <c:pt idx="172">
                  <c:v>42856</c:v>
                </c:pt>
                <c:pt idx="173">
                  <c:v>42887</c:v>
                </c:pt>
                <c:pt idx="174">
                  <c:v>42917</c:v>
                </c:pt>
                <c:pt idx="175">
                  <c:v>42948</c:v>
                </c:pt>
                <c:pt idx="176">
                  <c:v>42979</c:v>
                </c:pt>
                <c:pt idx="177">
                  <c:v>43009</c:v>
                </c:pt>
                <c:pt idx="178">
                  <c:v>43040</c:v>
                </c:pt>
                <c:pt idx="179">
                  <c:v>43070</c:v>
                </c:pt>
                <c:pt idx="180">
                  <c:v>43101</c:v>
                </c:pt>
                <c:pt idx="181">
                  <c:v>43132</c:v>
                </c:pt>
                <c:pt idx="182">
                  <c:v>43160</c:v>
                </c:pt>
                <c:pt idx="183">
                  <c:v>43191</c:v>
                </c:pt>
                <c:pt idx="184">
                  <c:v>43221</c:v>
                </c:pt>
                <c:pt idx="185">
                  <c:v>43252</c:v>
                </c:pt>
                <c:pt idx="186">
                  <c:v>43282</c:v>
                </c:pt>
                <c:pt idx="187">
                  <c:v>43313</c:v>
                </c:pt>
                <c:pt idx="188">
                  <c:v>43344</c:v>
                </c:pt>
                <c:pt idx="189">
                  <c:v>43374</c:v>
                </c:pt>
                <c:pt idx="190">
                  <c:v>43405</c:v>
                </c:pt>
                <c:pt idx="191">
                  <c:v>43435</c:v>
                </c:pt>
                <c:pt idx="192">
                  <c:v>43466</c:v>
                </c:pt>
                <c:pt idx="193">
                  <c:v>43497</c:v>
                </c:pt>
                <c:pt idx="194">
                  <c:v>43525</c:v>
                </c:pt>
                <c:pt idx="195">
                  <c:v>43556</c:v>
                </c:pt>
                <c:pt idx="196">
                  <c:v>43586</c:v>
                </c:pt>
                <c:pt idx="197">
                  <c:v>43617</c:v>
                </c:pt>
                <c:pt idx="198">
                  <c:v>43647</c:v>
                </c:pt>
                <c:pt idx="199">
                  <c:v>43678</c:v>
                </c:pt>
                <c:pt idx="200">
                  <c:v>43709</c:v>
                </c:pt>
                <c:pt idx="201">
                  <c:v>43739</c:v>
                </c:pt>
                <c:pt idx="202">
                  <c:v>43770</c:v>
                </c:pt>
                <c:pt idx="203">
                  <c:v>43800</c:v>
                </c:pt>
                <c:pt idx="204">
                  <c:v>43831</c:v>
                </c:pt>
                <c:pt idx="205">
                  <c:v>43862</c:v>
                </c:pt>
                <c:pt idx="206">
                  <c:v>43891</c:v>
                </c:pt>
                <c:pt idx="207">
                  <c:v>43922</c:v>
                </c:pt>
                <c:pt idx="208">
                  <c:v>43952</c:v>
                </c:pt>
                <c:pt idx="209">
                  <c:v>43983</c:v>
                </c:pt>
                <c:pt idx="210">
                  <c:v>44013</c:v>
                </c:pt>
                <c:pt idx="211">
                  <c:v>44044</c:v>
                </c:pt>
                <c:pt idx="212">
                  <c:v>44075</c:v>
                </c:pt>
                <c:pt idx="213">
                  <c:v>44105</c:v>
                </c:pt>
                <c:pt idx="214">
                  <c:v>44136</c:v>
                </c:pt>
                <c:pt idx="215">
                  <c:v>44166</c:v>
                </c:pt>
                <c:pt idx="216">
                  <c:v>44197</c:v>
                </c:pt>
                <c:pt idx="217">
                  <c:v>44228</c:v>
                </c:pt>
                <c:pt idx="218">
                  <c:v>44256</c:v>
                </c:pt>
                <c:pt idx="219">
                  <c:v>44287</c:v>
                </c:pt>
                <c:pt idx="220">
                  <c:v>44317</c:v>
                </c:pt>
                <c:pt idx="221">
                  <c:v>44348</c:v>
                </c:pt>
                <c:pt idx="222">
                  <c:v>44378</c:v>
                </c:pt>
                <c:pt idx="223">
                  <c:v>44409</c:v>
                </c:pt>
                <c:pt idx="224">
                  <c:v>44440</c:v>
                </c:pt>
                <c:pt idx="225">
                  <c:v>44470</c:v>
                </c:pt>
                <c:pt idx="226">
                  <c:v>44501</c:v>
                </c:pt>
                <c:pt idx="227">
                  <c:v>44531</c:v>
                </c:pt>
                <c:pt idx="228">
                  <c:v>44562</c:v>
                </c:pt>
                <c:pt idx="229">
                  <c:v>44593</c:v>
                </c:pt>
                <c:pt idx="230">
                  <c:v>44621</c:v>
                </c:pt>
                <c:pt idx="231">
                  <c:v>44652</c:v>
                </c:pt>
                <c:pt idx="232">
                  <c:v>44682</c:v>
                </c:pt>
                <c:pt idx="233">
                  <c:v>44713</c:v>
                </c:pt>
                <c:pt idx="234">
                  <c:v>44743</c:v>
                </c:pt>
                <c:pt idx="235">
                  <c:v>44774</c:v>
                </c:pt>
                <c:pt idx="236">
                  <c:v>44805</c:v>
                </c:pt>
                <c:pt idx="237">
                  <c:v>44835</c:v>
                </c:pt>
                <c:pt idx="238">
                  <c:v>44866</c:v>
                </c:pt>
                <c:pt idx="239">
                  <c:v>44896</c:v>
                </c:pt>
                <c:pt idx="240">
                  <c:v>44927</c:v>
                </c:pt>
                <c:pt idx="241">
                  <c:v>44958</c:v>
                </c:pt>
                <c:pt idx="242">
                  <c:v>44986</c:v>
                </c:pt>
                <c:pt idx="243">
                  <c:v>45017</c:v>
                </c:pt>
                <c:pt idx="244">
                  <c:v>45047</c:v>
                </c:pt>
                <c:pt idx="245">
                  <c:v>45078</c:v>
                </c:pt>
                <c:pt idx="246">
                  <c:v>45108</c:v>
                </c:pt>
                <c:pt idx="247">
                  <c:v>45139</c:v>
                </c:pt>
                <c:pt idx="248">
                  <c:v>45170</c:v>
                </c:pt>
                <c:pt idx="249">
                  <c:v>45200</c:v>
                </c:pt>
                <c:pt idx="250">
                  <c:v>45231</c:v>
                </c:pt>
                <c:pt idx="251">
                  <c:v>45261</c:v>
                </c:pt>
                <c:pt idx="252">
                  <c:v>45292</c:v>
                </c:pt>
                <c:pt idx="253">
                  <c:v>45323</c:v>
                </c:pt>
                <c:pt idx="254">
                  <c:v>45352</c:v>
                </c:pt>
                <c:pt idx="255">
                  <c:v>45383</c:v>
                </c:pt>
                <c:pt idx="256">
                  <c:v>45413</c:v>
                </c:pt>
                <c:pt idx="257">
                  <c:v>45444</c:v>
                </c:pt>
                <c:pt idx="258">
                  <c:v>45474</c:v>
                </c:pt>
                <c:pt idx="259">
                  <c:v>45505</c:v>
                </c:pt>
                <c:pt idx="260">
                  <c:v>45536</c:v>
                </c:pt>
                <c:pt idx="261">
                  <c:v>45566</c:v>
                </c:pt>
                <c:pt idx="262">
                  <c:v>45597</c:v>
                </c:pt>
                <c:pt idx="263">
                  <c:v>45627</c:v>
                </c:pt>
                <c:pt idx="264">
                  <c:v>45658</c:v>
                </c:pt>
                <c:pt idx="265">
                  <c:v>45689</c:v>
                </c:pt>
                <c:pt idx="266">
                  <c:v>45717</c:v>
                </c:pt>
                <c:pt idx="267">
                  <c:v>45748</c:v>
                </c:pt>
                <c:pt idx="268">
                  <c:v>45778</c:v>
                </c:pt>
                <c:pt idx="269">
                  <c:v>45809</c:v>
                </c:pt>
                <c:pt idx="270">
                  <c:v>45839</c:v>
                </c:pt>
              </c:numCache>
            </c:numRef>
          </c:cat>
          <c:val>
            <c:numRef>
              <c:f>'TTI30200 Tassi attivi flussi_f'!$F$5:$F$280</c:f>
              <c:numCache>
                <c:formatCode>#,##0.00</c:formatCode>
                <c:ptCount val="276"/>
                <c:pt idx="0">
                  <c:v>5.03</c:v>
                </c:pt>
                <c:pt idx="1">
                  <c:v>5</c:v>
                </c:pt>
                <c:pt idx="2">
                  <c:v>5.43</c:v>
                </c:pt>
                <c:pt idx="3">
                  <c:v>5.49</c:v>
                </c:pt>
                <c:pt idx="4">
                  <c:v>5.4</c:v>
                </c:pt>
                <c:pt idx="5">
                  <c:v>5.15</c:v>
                </c:pt>
                <c:pt idx="6">
                  <c:v>5.13</c:v>
                </c:pt>
                <c:pt idx="7">
                  <c:v>5.34</c:v>
                </c:pt>
                <c:pt idx="8">
                  <c:v>5.34</c:v>
                </c:pt>
                <c:pt idx="9">
                  <c:v>5.29</c:v>
                </c:pt>
                <c:pt idx="10">
                  <c:v>5.3</c:v>
                </c:pt>
                <c:pt idx="11">
                  <c:v>5.09</c:v>
                </c:pt>
                <c:pt idx="12">
                  <c:v>5.0199999999999996</c:v>
                </c:pt>
                <c:pt idx="13">
                  <c:v>5.13</c:v>
                </c:pt>
                <c:pt idx="14">
                  <c:v>4.9800000000000004</c:v>
                </c:pt>
                <c:pt idx="15">
                  <c:v>4.9800000000000004</c:v>
                </c:pt>
                <c:pt idx="16">
                  <c:v>5.04</c:v>
                </c:pt>
                <c:pt idx="17">
                  <c:v>5.24</c:v>
                </c:pt>
                <c:pt idx="18">
                  <c:v>5.29</c:v>
                </c:pt>
                <c:pt idx="19">
                  <c:v>5.28</c:v>
                </c:pt>
                <c:pt idx="20">
                  <c:v>5.39</c:v>
                </c:pt>
                <c:pt idx="21">
                  <c:v>5.28</c:v>
                </c:pt>
                <c:pt idx="22">
                  <c:v>5.19</c:v>
                </c:pt>
                <c:pt idx="23">
                  <c:v>5.0199999999999996</c:v>
                </c:pt>
                <c:pt idx="24">
                  <c:v>5</c:v>
                </c:pt>
                <c:pt idx="25">
                  <c:v>4.88</c:v>
                </c:pt>
                <c:pt idx="26">
                  <c:v>4.55</c:v>
                </c:pt>
                <c:pt idx="27">
                  <c:v>4.91</c:v>
                </c:pt>
                <c:pt idx="28">
                  <c:v>4.87</c:v>
                </c:pt>
                <c:pt idx="29">
                  <c:v>4.76</c:v>
                </c:pt>
                <c:pt idx="30">
                  <c:v>4.68</c:v>
                </c:pt>
                <c:pt idx="31">
                  <c:v>4.7</c:v>
                </c:pt>
                <c:pt idx="32">
                  <c:v>4.6100000000000003</c:v>
                </c:pt>
                <c:pt idx="33">
                  <c:v>4.62</c:v>
                </c:pt>
                <c:pt idx="34">
                  <c:v>4.7</c:v>
                </c:pt>
                <c:pt idx="35">
                  <c:v>4.74</c:v>
                </c:pt>
                <c:pt idx="36">
                  <c:v>4.78</c:v>
                </c:pt>
                <c:pt idx="37">
                  <c:v>4.87</c:v>
                </c:pt>
                <c:pt idx="38">
                  <c:v>4.95</c:v>
                </c:pt>
                <c:pt idx="39">
                  <c:v>5.08</c:v>
                </c:pt>
                <c:pt idx="40">
                  <c:v>5.22</c:v>
                </c:pt>
                <c:pt idx="41">
                  <c:v>5.3</c:v>
                </c:pt>
                <c:pt idx="42">
                  <c:v>5.37</c:v>
                </c:pt>
                <c:pt idx="43">
                  <c:v>5.54</c:v>
                </c:pt>
                <c:pt idx="44">
                  <c:v>5.43</c:v>
                </c:pt>
                <c:pt idx="45">
                  <c:v>5.35</c:v>
                </c:pt>
                <c:pt idx="46">
                  <c:v>5.29</c:v>
                </c:pt>
                <c:pt idx="47">
                  <c:v>5.26</c:v>
                </c:pt>
                <c:pt idx="48">
                  <c:v>5.43</c:v>
                </c:pt>
                <c:pt idx="49">
                  <c:v>5.51</c:v>
                </c:pt>
                <c:pt idx="50">
                  <c:v>5.51</c:v>
                </c:pt>
                <c:pt idx="51">
                  <c:v>5.58</c:v>
                </c:pt>
                <c:pt idx="52">
                  <c:v>5.67</c:v>
                </c:pt>
                <c:pt idx="53">
                  <c:v>5.81</c:v>
                </c:pt>
                <c:pt idx="54">
                  <c:v>5.96</c:v>
                </c:pt>
                <c:pt idx="55">
                  <c:v>5.93</c:v>
                </c:pt>
                <c:pt idx="56">
                  <c:v>5.85</c:v>
                </c:pt>
                <c:pt idx="57">
                  <c:v>5.91</c:v>
                </c:pt>
                <c:pt idx="58">
                  <c:v>5.83</c:v>
                </c:pt>
                <c:pt idx="59">
                  <c:v>5.88</c:v>
                </c:pt>
                <c:pt idx="60">
                  <c:v>5.88</c:v>
                </c:pt>
                <c:pt idx="61">
                  <c:v>5.79</c:v>
                </c:pt>
                <c:pt idx="62">
                  <c:v>5.78</c:v>
                </c:pt>
                <c:pt idx="63">
                  <c:v>5.8</c:v>
                </c:pt>
                <c:pt idx="64">
                  <c:v>5.9</c:v>
                </c:pt>
                <c:pt idx="65">
                  <c:v>5.99</c:v>
                </c:pt>
                <c:pt idx="66">
                  <c:v>6.08</c:v>
                </c:pt>
                <c:pt idx="67">
                  <c:v>6.1</c:v>
                </c:pt>
                <c:pt idx="68">
                  <c:v>5.93</c:v>
                </c:pt>
                <c:pt idx="69">
                  <c:v>5.87</c:v>
                </c:pt>
                <c:pt idx="70">
                  <c:v>5.59</c:v>
                </c:pt>
                <c:pt idx="71">
                  <c:v>5.21</c:v>
                </c:pt>
                <c:pt idx="72">
                  <c:v>5.0999999999999996</c:v>
                </c:pt>
                <c:pt idx="73">
                  <c:v>5.13</c:v>
                </c:pt>
                <c:pt idx="74">
                  <c:v>5.01</c:v>
                </c:pt>
                <c:pt idx="75">
                  <c:v>5.0199999999999996</c:v>
                </c:pt>
                <c:pt idx="76">
                  <c:v>5.0599999999999996</c:v>
                </c:pt>
                <c:pt idx="77">
                  <c:v>5.18</c:v>
                </c:pt>
                <c:pt idx="78">
                  <c:v>5.17</c:v>
                </c:pt>
                <c:pt idx="79">
                  <c:v>5.19</c:v>
                </c:pt>
                <c:pt idx="80">
                  <c:v>5.0199999999999996</c:v>
                </c:pt>
                <c:pt idx="81">
                  <c:v>5.01</c:v>
                </c:pt>
                <c:pt idx="82">
                  <c:v>5</c:v>
                </c:pt>
                <c:pt idx="83">
                  <c:v>4.92</c:v>
                </c:pt>
                <c:pt idx="84">
                  <c:v>4.93</c:v>
                </c:pt>
                <c:pt idx="85">
                  <c:v>4.8099999999999996</c:v>
                </c:pt>
                <c:pt idx="86">
                  <c:v>4.74</c:v>
                </c:pt>
                <c:pt idx="87">
                  <c:v>4.7</c:v>
                </c:pt>
                <c:pt idx="88">
                  <c:v>4.6100000000000003</c:v>
                </c:pt>
                <c:pt idx="89">
                  <c:v>4.41</c:v>
                </c:pt>
                <c:pt idx="90">
                  <c:v>4.3899999999999997</c:v>
                </c:pt>
                <c:pt idx="91">
                  <c:v>4.49</c:v>
                </c:pt>
                <c:pt idx="92">
                  <c:v>4.09</c:v>
                </c:pt>
                <c:pt idx="93">
                  <c:v>4.0999999999999996</c:v>
                </c:pt>
                <c:pt idx="94">
                  <c:v>4.2</c:v>
                </c:pt>
                <c:pt idx="95">
                  <c:v>4.3</c:v>
                </c:pt>
                <c:pt idx="96">
                  <c:v>4.22</c:v>
                </c:pt>
                <c:pt idx="97">
                  <c:v>4.37</c:v>
                </c:pt>
                <c:pt idx="98">
                  <c:v>4.74</c:v>
                </c:pt>
                <c:pt idx="99">
                  <c:v>4.8499999999999996</c:v>
                </c:pt>
                <c:pt idx="100">
                  <c:v>4.84</c:v>
                </c:pt>
                <c:pt idx="101">
                  <c:v>4.82</c:v>
                </c:pt>
                <c:pt idx="102">
                  <c:v>4.78</c:v>
                </c:pt>
                <c:pt idx="103">
                  <c:v>4.8899999999999997</c:v>
                </c:pt>
                <c:pt idx="104">
                  <c:v>4.6399999999999997</c:v>
                </c:pt>
                <c:pt idx="105">
                  <c:v>4.4400000000000004</c:v>
                </c:pt>
                <c:pt idx="106">
                  <c:v>4.5999999999999996</c:v>
                </c:pt>
                <c:pt idx="107">
                  <c:v>4.99</c:v>
                </c:pt>
                <c:pt idx="108">
                  <c:v>5.14</c:v>
                </c:pt>
                <c:pt idx="109">
                  <c:v>5.15</c:v>
                </c:pt>
                <c:pt idx="110">
                  <c:v>5.21</c:v>
                </c:pt>
                <c:pt idx="111">
                  <c:v>5.13</c:v>
                </c:pt>
                <c:pt idx="112">
                  <c:v>5.0199999999999996</c:v>
                </c:pt>
                <c:pt idx="113">
                  <c:v>4.63</c:v>
                </c:pt>
                <c:pt idx="114">
                  <c:v>4.8600000000000003</c:v>
                </c:pt>
                <c:pt idx="115">
                  <c:v>4.95</c:v>
                </c:pt>
                <c:pt idx="116">
                  <c:v>4.8099999999999996</c:v>
                </c:pt>
                <c:pt idx="117">
                  <c:v>4.88</c:v>
                </c:pt>
                <c:pt idx="118">
                  <c:v>4.8499999999999996</c:v>
                </c:pt>
                <c:pt idx="119">
                  <c:v>4.6399999999999997</c:v>
                </c:pt>
                <c:pt idx="120">
                  <c:v>4.51</c:v>
                </c:pt>
                <c:pt idx="121">
                  <c:v>4.66</c:v>
                </c:pt>
                <c:pt idx="122">
                  <c:v>4.55</c:v>
                </c:pt>
                <c:pt idx="123">
                  <c:v>4.46</c:v>
                </c:pt>
                <c:pt idx="124">
                  <c:v>4.38</c:v>
                </c:pt>
                <c:pt idx="125">
                  <c:v>4.47</c:v>
                </c:pt>
                <c:pt idx="126">
                  <c:v>4.6399999999999997</c:v>
                </c:pt>
                <c:pt idx="127">
                  <c:v>4.8</c:v>
                </c:pt>
                <c:pt idx="128">
                  <c:v>4.83</c:v>
                </c:pt>
                <c:pt idx="129">
                  <c:v>4.7699999999999996</c:v>
                </c:pt>
                <c:pt idx="130">
                  <c:v>4.7300000000000004</c:v>
                </c:pt>
                <c:pt idx="131">
                  <c:v>4.7300000000000004</c:v>
                </c:pt>
                <c:pt idx="132">
                  <c:v>4.74</c:v>
                </c:pt>
                <c:pt idx="133">
                  <c:v>4.5999999999999996</c:v>
                </c:pt>
                <c:pt idx="134">
                  <c:v>4.62</c:v>
                </c:pt>
                <c:pt idx="135">
                  <c:v>4.58</c:v>
                </c:pt>
                <c:pt idx="136">
                  <c:v>4.62</c:v>
                </c:pt>
                <c:pt idx="137">
                  <c:v>4.4400000000000004</c:v>
                </c:pt>
                <c:pt idx="138">
                  <c:v>4.3099999999999996</c:v>
                </c:pt>
                <c:pt idx="139">
                  <c:v>4.3600000000000003</c:v>
                </c:pt>
                <c:pt idx="140">
                  <c:v>4.09</c:v>
                </c:pt>
                <c:pt idx="141">
                  <c:v>3.78</c:v>
                </c:pt>
                <c:pt idx="142">
                  <c:v>3.93</c:v>
                </c:pt>
                <c:pt idx="143">
                  <c:v>3.68</c:v>
                </c:pt>
                <c:pt idx="144">
                  <c:v>3.66</c:v>
                </c:pt>
                <c:pt idx="145">
                  <c:v>3.51</c:v>
                </c:pt>
                <c:pt idx="146">
                  <c:v>3.35</c:v>
                </c:pt>
                <c:pt idx="147">
                  <c:v>3.1</c:v>
                </c:pt>
                <c:pt idx="148">
                  <c:v>3.04</c:v>
                </c:pt>
                <c:pt idx="149">
                  <c:v>3.16</c:v>
                </c:pt>
                <c:pt idx="150">
                  <c:v>3.23</c:v>
                </c:pt>
                <c:pt idx="151">
                  <c:v>3.19</c:v>
                </c:pt>
                <c:pt idx="152">
                  <c:v>3.03</c:v>
                </c:pt>
                <c:pt idx="153">
                  <c:v>2.98</c:v>
                </c:pt>
                <c:pt idx="154">
                  <c:v>2.91</c:v>
                </c:pt>
                <c:pt idx="155">
                  <c:v>2.84</c:v>
                </c:pt>
                <c:pt idx="156">
                  <c:v>2.82</c:v>
                </c:pt>
                <c:pt idx="157">
                  <c:v>2.75</c:v>
                </c:pt>
                <c:pt idx="158">
                  <c:v>2.65</c:v>
                </c:pt>
                <c:pt idx="159">
                  <c:v>2.63</c:v>
                </c:pt>
                <c:pt idx="160">
                  <c:v>2.58</c:v>
                </c:pt>
                <c:pt idx="161">
                  <c:v>2.5099999999999998</c:v>
                </c:pt>
                <c:pt idx="162">
                  <c:v>2.3199999999999998</c:v>
                </c:pt>
                <c:pt idx="163">
                  <c:v>2.37</c:v>
                </c:pt>
                <c:pt idx="164">
                  <c:v>2.1800000000000002</c:v>
                </c:pt>
                <c:pt idx="165">
                  <c:v>2.19</c:v>
                </c:pt>
                <c:pt idx="166">
                  <c:v>2.2000000000000002</c:v>
                </c:pt>
                <c:pt idx="167">
                  <c:v>2.1800000000000002</c:v>
                </c:pt>
                <c:pt idx="168">
                  <c:v>2.27</c:v>
                </c:pt>
                <c:pt idx="169">
                  <c:v>2.3199999999999998</c:v>
                </c:pt>
                <c:pt idx="170">
                  <c:v>2.27</c:v>
                </c:pt>
                <c:pt idx="171">
                  <c:v>2.34</c:v>
                </c:pt>
                <c:pt idx="172">
                  <c:v>2.33</c:v>
                </c:pt>
                <c:pt idx="173">
                  <c:v>2.33</c:v>
                </c:pt>
                <c:pt idx="174">
                  <c:v>2.3199999999999998</c:v>
                </c:pt>
                <c:pt idx="175">
                  <c:v>2.4300000000000002</c:v>
                </c:pt>
                <c:pt idx="176">
                  <c:v>2.2400000000000002</c:v>
                </c:pt>
                <c:pt idx="177">
                  <c:v>2.2599999999999998</c:v>
                </c:pt>
                <c:pt idx="178">
                  <c:v>2.23</c:v>
                </c:pt>
                <c:pt idx="179">
                  <c:v>2.14</c:v>
                </c:pt>
                <c:pt idx="180">
                  <c:v>2.15</c:v>
                </c:pt>
                <c:pt idx="181">
                  <c:v>2.13</c:v>
                </c:pt>
                <c:pt idx="182">
                  <c:v>2.1</c:v>
                </c:pt>
                <c:pt idx="183">
                  <c:v>2.0099999999999998</c:v>
                </c:pt>
                <c:pt idx="184">
                  <c:v>2.0099999999999998</c:v>
                </c:pt>
                <c:pt idx="185">
                  <c:v>1.98</c:v>
                </c:pt>
                <c:pt idx="186">
                  <c:v>1.96</c:v>
                </c:pt>
                <c:pt idx="187">
                  <c:v>2.04</c:v>
                </c:pt>
                <c:pt idx="188">
                  <c:v>1.95</c:v>
                </c:pt>
                <c:pt idx="189">
                  <c:v>2.04</c:v>
                </c:pt>
                <c:pt idx="190">
                  <c:v>2.0699999999999998</c:v>
                </c:pt>
                <c:pt idx="191">
                  <c:v>2.0699999999999998</c:v>
                </c:pt>
                <c:pt idx="192">
                  <c:v>2.15</c:v>
                </c:pt>
                <c:pt idx="193">
                  <c:v>2.14</c:v>
                </c:pt>
                <c:pt idx="194">
                  <c:v>2.02</c:v>
                </c:pt>
                <c:pt idx="195">
                  <c:v>2.08</c:v>
                </c:pt>
                <c:pt idx="196">
                  <c:v>2.0499999999999998</c:v>
                </c:pt>
                <c:pt idx="197">
                  <c:v>1.94</c:v>
                </c:pt>
                <c:pt idx="198">
                  <c:v>1.84</c:v>
                </c:pt>
                <c:pt idx="199">
                  <c:v>1.82</c:v>
                </c:pt>
                <c:pt idx="200">
                  <c:v>1.46</c:v>
                </c:pt>
                <c:pt idx="201">
                  <c:v>1.4</c:v>
                </c:pt>
                <c:pt idx="202">
                  <c:v>1.48</c:v>
                </c:pt>
                <c:pt idx="203">
                  <c:v>1.46</c:v>
                </c:pt>
                <c:pt idx="204">
                  <c:v>1.45</c:v>
                </c:pt>
                <c:pt idx="205">
                  <c:v>1.4</c:v>
                </c:pt>
                <c:pt idx="206">
                  <c:v>1.37</c:v>
                </c:pt>
                <c:pt idx="207">
                  <c:v>1.37</c:v>
                </c:pt>
                <c:pt idx="208">
                  <c:v>1.3</c:v>
                </c:pt>
                <c:pt idx="209">
                  <c:v>1.25</c:v>
                </c:pt>
                <c:pt idx="210">
                  <c:v>1.23</c:v>
                </c:pt>
                <c:pt idx="211">
                  <c:v>1.31</c:v>
                </c:pt>
                <c:pt idx="212">
                  <c:v>1.25</c:v>
                </c:pt>
                <c:pt idx="213">
                  <c:v>1.25</c:v>
                </c:pt>
                <c:pt idx="214">
                  <c:v>1.26</c:v>
                </c:pt>
                <c:pt idx="215">
                  <c:v>1.24</c:v>
                </c:pt>
                <c:pt idx="216">
                  <c:v>1.26</c:v>
                </c:pt>
                <c:pt idx="217">
                  <c:v>1.29</c:v>
                </c:pt>
                <c:pt idx="218">
                  <c:v>1.36</c:v>
                </c:pt>
                <c:pt idx="219">
                  <c:v>1.37</c:v>
                </c:pt>
                <c:pt idx="220">
                  <c:v>1.4</c:v>
                </c:pt>
                <c:pt idx="221">
                  <c:v>1.41</c:v>
                </c:pt>
                <c:pt idx="222">
                  <c:v>1.4</c:v>
                </c:pt>
                <c:pt idx="223">
                  <c:v>1.44</c:v>
                </c:pt>
                <c:pt idx="224">
                  <c:v>1.37</c:v>
                </c:pt>
                <c:pt idx="225">
                  <c:v>1.43</c:v>
                </c:pt>
                <c:pt idx="226">
                  <c:v>1.44</c:v>
                </c:pt>
                <c:pt idx="227">
                  <c:v>1.38</c:v>
                </c:pt>
                <c:pt idx="228">
                  <c:v>1.45</c:v>
                </c:pt>
                <c:pt idx="229">
                  <c:v>1.5</c:v>
                </c:pt>
                <c:pt idx="230">
                  <c:v>1.71</c:v>
                </c:pt>
                <c:pt idx="231">
                  <c:v>1.92</c:v>
                </c:pt>
                <c:pt idx="232">
                  <c:v>2.11</c:v>
                </c:pt>
                <c:pt idx="233">
                  <c:v>2.33</c:v>
                </c:pt>
                <c:pt idx="234">
                  <c:v>2.61</c:v>
                </c:pt>
                <c:pt idx="235">
                  <c:v>2.39</c:v>
                </c:pt>
                <c:pt idx="236">
                  <c:v>2.86</c:v>
                </c:pt>
                <c:pt idx="237">
                  <c:v>3.32</c:v>
                </c:pt>
                <c:pt idx="238">
                  <c:v>3.64</c:v>
                </c:pt>
                <c:pt idx="239">
                  <c:v>3.57</c:v>
                </c:pt>
                <c:pt idx="240">
                  <c:v>3.78</c:v>
                </c:pt>
                <c:pt idx="241">
                  <c:v>3.84</c:v>
                </c:pt>
                <c:pt idx="242">
                  <c:v>4.1100000000000003</c:v>
                </c:pt>
                <c:pt idx="243">
                  <c:v>4.05</c:v>
                </c:pt>
                <c:pt idx="244">
                  <c:v>4.1399999999999997</c:v>
                </c:pt>
                <c:pt idx="245">
                  <c:v>4.1100000000000003</c:v>
                </c:pt>
                <c:pt idx="246">
                  <c:v>4.0199999999999996</c:v>
                </c:pt>
                <c:pt idx="247">
                  <c:v>4.07</c:v>
                </c:pt>
                <c:pt idx="248">
                  <c:v>4.0199999999999996</c:v>
                </c:pt>
                <c:pt idx="249">
                  <c:v>4.13</c:v>
                </c:pt>
                <c:pt idx="250">
                  <c:v>4.3099999999999996</c:v>
                </c:pt>
                <c:pt idx="251">
                  <c:v>4.01</c:v>
                </c:pt>
                <c:pt idx="252">
                  <c:v>3.68</c:v>
                </c:pt>
                <c:pt idx="253">
                  <c:v>3.64</c:v>
                </c:pt>
                <c:pt idx="254">
                  <c:v>3.59</c:v>
                </c:pt>
                <c:pt idx="255">
                  <c:v>3.45</c:v>
                </c:pt>
                <c:pt idx="256">
                  <c:v>3.45</c:v>
                </c:pt>
                <c:pt idx="257">
                  <c:v>3.43</c:v>
                </c:pt>
                <c:pt idx="258">
                  <c:v>3.38</c:v>
                </c:pt>
                <c:pt idx="259">
                  <c:v>3.41</c:v>
                </c:pt>
                <c:pt idx="260">
                  <c:v>3.22</c:v>
                </c:pt>
                <c:pt idx="261">
                  <c:v>3.18</c:v>
                </c:pt>
                <c:pt idx="262">
                  <c:v>3.15</c:v>
                </c:pt>
                <c:pt idx="263">
                  <c:v>3.01</c:v>
                </c:pt>
                <c:pt idx="264">
                  <c:v>3.07</c:v>
                </c:pt>
                <c:pt idx="265">
                  <c:v>3.12</c:v>
                </c:pt>
                <c:pt idx="266">
                  <c:v>3.08</c:v>
                </c:pt>
                <c:pt idx="267">
                  <c:v>3.24</c:v>
                </c:pt>
                <c:pt idx="268">
                  <c:v>3.14</c:v>
                </c:pt>
                <c:pt idx="269">
                  <c:v>3.18</c:v>
                </c:pt>
                <c:pt idx="270">
                  <c:v>3.22</c:v>
                </c:pt>
                <c:pt idx="272" formatCode="#,##0.000">
                  <c:v>-1</c:v>
                </c:pt>
                <c:pt idx="273" formatCode="#,##0.000">
                  <c:v>0.13000000000000034</c:v>
                </c:pt>
                <c:pt idx="274" formatCode="#,##0.000">
                  <c:v>-0.66666666666666741</c:v>
                </c:pt>
                <c:pt idx="275">
                  <c:v>0.73</c:v>
                </c:pt>
              </c:numCache>
            </c:numRef>
          </c:val>
          <c:smooth val="0"/>
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<c:ext xmlns:c16="http://schemas.microsoft.com/office/drawing/2014/chart" uri="{C3380CC4-5D6E-409C-BE32-E72D297353CC}">
              <c16:uniqueId val="{00000007-6904-463B-AD60-6558D57843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51093248"/>
        <c:axId val="451094784"/>
      </c:lineChart>
      <c:dateAx>
        <c:axId val="451093248"/>
        <c:scaling>
          <c:orientation val="minMax"/>
          <c:min val="40360"/>
        </c:scaling>
        <c:delete val="0"/>
        <c:axPos val="b"/>
        <c:numFmt formatCode="[$]mmm\-yy;@" c16r2:formatcode2="[$-it-]mmm\-yy;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1100"/>
            </a:pPr>
            <a:endParaRPr lang="it-IT"/>
          </a:p>
        </c:txPr>
        <c:crossAx val="451094784"/>
        <c:crosses val="autoZero"/>
        <c:auto val="1"/>
        <c:lblOffset val="0"/>
        <c:baseTimeUnit val="months"/>
        <c:majorUnit val="12"/>
        <c:majorTimeUnit val="months"/>
        <c:minorUnit val="3"/>
        <c:minorTimeUnit val="months"/>
      </c:dateAx>
      <c:valAx>
        <c:axId val="451094784"/>
        <c:scaling>
          <c:orientation val="minMax"/>
          <c:max val="6.5"/>
          <c:min val="0"/>
        </c:scaling>
        <c:delete val="0"/>
        <c:axPos val="l"/>
        <c:numFmt formatCode="#,##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/>
            </a:pPr>
            <a:endParaRPr lang="it-IT"/>
          </a:p>
        </c:txPr>
        <c:crossAx val="45109324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14238386397408101"/>
          <c:y val="3.36429632604269E-2"/>
          <c:w val="0.59903935185185186"/>
          <c:h val="0.17682634526896993"/>
        </c:manualLayout>
      </c:layout>
      <c:overlay val="0"/>
      <c:spPr>
        <a:noFill/>
        <a:ln w="25400">
          <a:noFill/>
        </a:ln>
      </c:spPr>
      <c:txPr>
        <a:bodyPr/>
        <a:lstStyle/>
        <a:p>
          <a:pPr>
            <a:defRPr sz="1100"/>
          </a:pPr>
          <a:endParaRPr lang="it-IT"/>
        </a:p>
      </c:txPr>
    </c:legend>
    <c:plotVisOnly val="1"/>
    <c:dispBlanksAs val="gap"/>
    <c:showDLblsOverMax val="0"/>
  </c:chart>
  <c:spPr>
    <a:noFill/>
    <a:ln w="9525">
      <a:noFill/>
    </a:ln>
  </c:spPr>
  <c:txPr>
    <a:bodyPr/>
    <a:lstStyle/>
    <a:p>
      <a:pPr>
        <a:defRPr sz="1050" b="0" i="0" u="none" strike="noStrike" baseline="0">
          <a:solidFill>
            <a:srgbClr val="000000"/>
          </a:solidFill>
          <a:latin typeface="Century Gothic" panose="020B0502020202020204" pitchFamily="34" charset="0"/>
          <a:ea typeface="FrutigerLight"/>
          <a:cs typeface="Arial" panose="020B0604020202020204" pitchFamily="34" charset="0"/>
        </a:defRPr>
      </a:pPr>
      <a:endParaRPr lang="it-IT"/>
    </a:p>
  </c:txPr>
  <c:externalData r:id="rId2">
    <c:autoUpdate val="0"/>
  </c:externalData>
  <c:userShapes r:id="rId3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3637042381339035"/>
          <c:y val="7.13229233317903E-2"/>
          <c:w val="0.84191652442350684"/>
          <c:h val="0.5943999426405538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'Tabelle annuali'!$B$3</c:f>
              <c:strCache>
                <c:ptCount val="1"/>
                <c:pt idx="0">
                  <c:v>Premi</c:v>
                </c:pt>
              </c:strCache>
            </c:strRef>
          </c:tx>
          <c:spPr>
            <a:solidFill>
              <a:srgbClr val="003A79"/>
            </a:solidFill>
            <a:ln>
              <a:noFill/>
            </a:ln>
            <a:effectLst/>
          </c:spPr>
          <c:invertIfNegative val="0"/>
          <c:cat>
            <c:strRef>
              <c:f>'Tabelle annuali'!$A$4:$A$25</c:f>
              <c:strCache>
                <c:ptCount val="22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  <c:pt idx="11">
                  <c:v>2018</c:v>
                </c:pt>
                <c:pt idx="12">
                  <c:v>2019</c:v>
                </c:pt>
                <c:pt idx="13">
                  <c:v>2020</c:v>
                </c:pt>
                <c:pt idx="14">
                  <c:v>2021</c:v>
                </c:pt>
                <c:pt idx="15">
                  <c:v>2022</c:v>
                </c:pt>
                <c:pt idx="16">
                  <c:v>2023</c:v>
                </c:pt>
                <c:pt idx="17">
                  <c:v>2024</c:v>
                </c:pt>
                <c:pt idx="20">
                  <c:v>YTD 2024</c:v>
                </c:pt>
                <c:pt idx="21">
                  <c:v>YTD 2025</c:v>
                </c:pt>
              </c:strCache>
            </c:strRef>
          </c:cat>
          <c:val>
            <c:numRef>
              <c:f>'Tabelle annuali'!$B$4:$B$25</c:f>
              <c:numCache>
                <c:formatCode>0.0</c:formatCode>
                <c:ptCount val="22"/>
                <c:pt idx="0">
                  <c:v>61.439463999999994</c:v>
                </c:pt>
                <c:pt idx="1">
                  <c:v>54.564622999999997</c:v>
                </c:pt>
                <c:pt idx="2">
                  <c:v>81.116104000000007</c:v>
                </c:pt>
                <c:pt idx="3">
                  <c:v>90.113620999999995</c:v>
                </c:pt>
                <c:pt idx="4">
                  <c:v>73.869070000000022</c:v>
                </c:pt>
                <c:pt idx="5">
                  <c:v>69.715147000000002</c:v>
                </c:pt>
                <c:pt idx="6">
                  <c:v>85.099558000000002</c:v>
                </c:pt>
                <c:pt idx="7">
                  <c:v>110.517959</c:v>
                </c:pt>
                <c:pt idx="8">
                  <c:v>114.94708600000001</c:v>
                </c:pt>
                <c:pt idx="9">
                  <c:v>102.25228899999999</c:v>
                </c:pt>
                <c:pt idx="10">
                  <c:v>98.610605128000003</c:v>
                </c:pt>
                <c:pt idx="11">
                  <c:v>102.04800700000001</c:v>
                </c:pt>
                <c:pt idx="12">
                  <c:v>106.01167899999999</c:v>
                </c:pt>
                <c:pt idx="13">
                  <c:v>101.32861299999999</c:v>
                </c:pt>
                <c:pt idx="14">
                  <c:v>105.88651399999999</c:v>
                </c:pt>
                <c:pt idx="15">
                  <c:v>94.257864977000025</c:v>
                </c:pt>
                <c:pt idx="16">
                  <c:v>91.026154000000005</c:v>
                </c:pt>
                <c:pt idx="17">
                  <c:v>110.520725</c:v>
                </c:pt>
                <c:pt idx="20">
                  <c:v>55.531972718000006</c:v>
                </c:pt>
                <c:pt idx="21">
                  <c:v>61.363293745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698-49AB-BF28-C65F263BA78E}"/>
            </c:ext>
          </c:extLst>
        </c:ser>
        <c:ser>
          <c:idx val="1"/>
          <c:order val="1"/>
          <c:tx>
            <c:strRef>
              <c:f>'Tabelle annuali'!$C$3</c:f>
              <c:strCache>
                <c:ptCount val="1"/>
                <c:pt idx="0">
                  <c:v>Oneri</c:v>
                </c:pt>
              </c:strCache>
            </c:strRef>
          </c:tx>
          <c:spPr>
            <a:solidFill>
              <a:srgbClr val="EC6400"/>
            </a:solidFill>
            <a:ln>
              <a:noFill/>
            </a:ln>
            <a:effectLst/>
          </c:spPr>
          <c:invertIfNegative val="0"/>
          <c:cat>
            <c:strRef>
              <c:f>'Tabelle annuali'!$A$4:$A$25</c:f>
              <c:strCache>
                <c:ptCount val="22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  <c:pt idx="11">
                  <c:v>2018</c:v>
                </c:pt>
                <c:pt idx="12">
                  <c:v>2019</c:v>
                </c:pt>
                <c:pt idx="13">
                  <c:v>2020</c:v>
                </c:pt>
                <c:pt idx="14">
                  <c:v>2021</c:v>
                </c:pt>
                <c:pt idx="15">
                  <c:v>2022</c:v>
                </c:pt>
                <c:pt idx="16">
                  <c:v>2023</c:v>
                </c:pt>
                <c:pt idx="17">
                  <c:v>2024</c:v>
                </c:pt>
                <c:pt idx="20">
                  <c:v>YTD 2024</c:v>
                </c:pt>
                <c:pt idx="21">
                  <c:v>YTD 2025</c:v>
                </c:pt>
              </c:strCache>
            </c:strRef>
          </c:cat>
          <c:val>
            <c:numRef>
              <c:f>'Tabelle annuali'!$C$4:$C$25</c:f>
              <c:numCache>
                <c:formatCode>0.0</c:formatCode>
                <c:ptCount val="22"/>
                <c:pt idx="0">
                  <c:v>-74.234358</c:v>
                </c:pt>
                <c:pt idx="1">
                  <c:v>-65.455342000000002</c:v>
                </c:pt>
                <c:pt idx="2">
                  <c:v>-57.141660000000002</c:v>
                </c:pt>
                <c:pt idx="3">
                  <c:v>-66.710577999999998</c:v>
                </c:pt>
                <c:pt idx="4">
                  <c:v>-74.012445999999997</c:v>
                </c:pt>
                <c:pt idx="5">
                  <c:v>-74.951312999999999</c:v>
                </c:pt>
                <c:pt idx="6">
                  <c:v>-66.753047999999993</c:v>
                </c:pt>
                <c:pt idx="7">
                  <c:v>-64.674830000000014</c:v>
                </c:pt>
                <c:pt idx="8">
                  <c:v>-71.104710999999995</c:v>
                </c:pt>
                <c:pt idx="9">
                  <c:v>-62.881833</c:v>
                </c:pt>
                <c:pt idx="10">
                  <c:v>-71.133283602999995</c:v>
                </c:pt>
                <c:pt idx="11">
                  <c:v>-73.140422000000001</c:v>
                </c:pt>
                <c:pt idx="12">
                  <c:v>-76.055742999999978</c:v>
                </c:pt>
                <c:pt idx="13">
                  <c:v>-76.332983999999996</c:v>
                </c:pt>
                <c:pt idx="14">
                  <c:v>-75.758089999999996</c:v>
                </c:pt>
                <c:pt idx="15">
                  <c:v>-78.480919623000005</c:v>
                </c:pt>
                <c:pt idx="16">
                  <c:v>-113.000325</c:v>
                </c:pt>
                <c:pt idx="17">
                  <c:v>-114.03084600000001</c:v>
                </c:pt>
                <c:pt idx="20">
                  <c:v>-64.063995661000007</c:v>
                </c:pt>
                <c:pt idx="21">
                  <c:v>-58.500635337999995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698-49AB-BF28-C65F263BA7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100"/>
        <c:axId val="418363336"/>
        <c:axId val="418366616"/>
      </c:barChart>
      <c:lineChart>
        <c:grouping val="standard"/>
        <c:varyColors val="0"/>
        <c:ser>
          <c:idx val="2"/>
          <c:order val="2"/>
          <c:tx>
            <c:strRef>
              <c:f>'Tabelle annuali'!$D$3</c:f>
              <c:strCache>
                <c:ptCount val="1"/>
                <c:pt idx="0">
                  <c:v>Raccolta netta</c:v>
                </c:pt>
              </c:strCache>
            </c:strRef>
          </c:tx>
          <c:spPr>
            <a:ln w="15875" cap="rnd">
              <a:solidFill>
                <a:sysClr val="windowText" lastClr="000000"/>
              </a:solidFill>
              <a:round/>
            </a:ln>
            <a:effectLst/>
          </c:spPr>
          <c:marker>
            <c:symbol val="circle"/>
            <c:size val="8"/>
            <c:spPr>
              <a:solidFill>
                <a:sysClr val="window" lastClr="FFFFFF"/>
              </a:solidFill>
              <a:ln w="9525">
                <a:solidFill>
                  <a:sysClr val="windowText" lastClr="000000"/>
                </a:solidFill>
              </a:ln>
              <a:effectLst/>
            </c:spPr>
          </c:marker>
          <c:cat>
            <c:strRef>
              <c:f>'Tabelle annuali'!$A$4:$A$25</c:f>
              <c:strCache>
                <c:ptCount val="22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  <c:pt idx="11">
                  <c:v>2018</c:v>
                </c:pt>
                <c:pt idx="12">
                  <c:v>2019</c:v>
                </c:pt>
                <c:pt idx="13">
                  <c:v>2020</c:v>
                </c:pt>
                <c:pt idx="14">
                  <c:v>2021</c:v>
                </c:pt>
                <c:pt idx="15">
                  <c:v>2022</c:v>
                </c:pt>
                <c:pt idx="16">
                  <c:v>2023</c:v>
                </c:pt>
                <c:pt idx="17">
                  <c:v>2024</c:v>
                </c:pt>
                <c:pt idx="20">
                  <c:v>YTD 2024</c:v>
                </c:pt>
                <c:pt idx="21">
                  <c:v>YTD 2025</c:v>
                </c:pt>
              </c:strCache>
            </c:strRef>
          </c:cat>
          <c:val>
            <c:numRef>
              <c:f>'Tabelle annuali'!$D$4:$D$25</c:f>
              <c:numCache>
                <c:formatCode>0.0</c:formatCode>
                <c:ptCount val="22"/>
                <c:pt idx="0">
                  <c:v>-12.794893999999996</c:v>
                </c:pt>
                <c:pt idx="1">
                  <c:v>-10.890719000000006</c:v>
                </c:pt>
                <c:pt idx="2">
                  <c:v>23.974443999999998</c:v>
                </c:pt>
                <c:pt idx="3">
                  <c:v>23.403043</c:v>
                </c:pt>
                <c:pt idx="4">
                  <c:v>-0.14337599999998751</c:v>
                </c:pt>
                <c:pt idx="5">
                  <c:v>-5.2361659999999901</c:v>
                </c:pt>
                <c:pt idx="6">
                  <c:v>18.346510000000009</c:v>
                </c:pt>
                <c:pt idx="7">
                  <c:v>45.843128999999998</c:v>
                </c:pt>
                <c:pt idx="8">
                  <c:v>43.842375000000004</c:v>
                </c:pt>
                <c:pt idx="9">
                  <c:v>39.37045599999999</c:v>
                </c:pt>
                <c:pt idx="10">
                  <c:v>27.477321525000004</c:v>
                </c:pt>
                <c:pt idx="11">
                  <c:v>28.907585000000008</c:v>
                </c:pt>
                <c:pt idx="12">
                  <c:v>29.955935999999998</c:v>
                </c:pt>
                <c:pt idx="13">
                  <c:v>24.995628999999994</c:v>
                </c:pt>
                <c:pt idx="14">
                  <c:v>30.128424000000006</c:v>
                </c:pt>
                <c:pt idx="15">
                  <c:v>15.776945354000015</c:v>
                </c:pt>
                <c:pt idx="16">
                  <c:v>-21.974170999999995</c:v>
                </c:pt>
                <c:pt idx="17">
                  <c:v>-3.5101210000000158</c:v>
                </c:pt>
                <c:pt idx="20">
                  <c:v>-8.5320229430000047</c:v>
                </c:pt>
                <c:pt idx="21">
                  <c:v>2.8626584070000085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698-49AB-BF28-C65F263BA7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18363336"/>
        <c:axId val="418366616"/>
      </c:lineChart>
      <c:catAx>
        <c:axId val="4183633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rgbClr val="000000"/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it-IT"/>
          </a:p>
        </c:txPr>
        <c:crossAx val="418366616"/>
        <c:crosses val="autoZero"/>
        <c:auto val="1"/>
        <c:lblAlgn val="ctr"/>
        <c:lblOffset val="100"/>
        <c:tickLblSkip val="1"/>
        <c:noMultiLvlLbl val="0"/>
      </c:catAx>
      <c:valAx>
        <c:axId val="418366616"/>
        <c:scaling>
          <c:orientation val="minMax"/>
          <c:max val="120"/>
          <c:min val="-120"/>
        </c:scaling>
        <c:delete val="0"/>
        <c:axPos val="l"/>
        <c:numFmt formatCode="0" sourceLinked="0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rgbClr val="000000"/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it-IT"/>
          </a:p>
        </c:txPr>
        <c:crossAx val="418363336"/>
        <c:crosses val="autoZero"/>
        <c:crossBetween val="between"/>
        <c:majorUnit val="30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2.7938242705054884E-4"/>
          <c:y val="0.86694356758565227"/>
          <c:w val="0.88774660336343603"/>
          <c:h val="0.11961018590229873"/>
        </c:manualLayout>
      </c:layout>
      <c:overlay val="0"/>
      <c:spPr>
        <a:noFill/>
        <a:ln w="25400"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rgbClr val="000000"/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 w="25400" cap="flat" cmpd="sng" algn="ctr">
      <a:noFill/>
      <a:round/>
    </a:ln>
    <a:effectLst/>
  </c:spPr>
  <c:txPr>
    <a:bodyPr/>
    <a:lstStyle/>
    <a:p>
      <a:pPr>
        <a:defRPr sz="800">
          <a:solidFill>
            <a:srgbClr val="000000"/>
          </a:solidFill>
          <a:latin typeface="Century Gothic" panose="020B0502020202020204" pitchFamily="34" charset="0"/>
        </a:defRPr>
      </a:pPr>
      <a:endParaRPr lang="it-IT"/>
    </a:p>
  </c:txPr>
  <c:externalData r:id="rId4">
    <c:autoUpdate val="0"/>
  </c:externalData>
  <c:userShapes r:id="rId5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5.7713068668036813E-2"/>
          <c:y val="4.1965068292371233E-2"/>
          <c:w val="0.68783557609486135"/>
          <c:h val="0.67493631199246518"/>
        </c:manualLayout>
      </c:layout>
      <c:barChart>
        <c:barDir val="col"/>
        <c:grouping val="stacked"/>
        <c:varyColors val="0"/>
        <c:ser>
          <c:idx val="1"/>
          <c:order val="1"/>
          <c:tx>
            <c:strRef>
              <c:f>'Raccolta netta mensile NEW'!$C$1</c:f>
              <c:strCache>
                <c:ptCount val="1"/>
                <c:pt idx="0">
                  <c:v>Azionari</c:v>
                </c:pt>
              </c:strCache>
            </c:strRef>
          </c:tx>
          <c:spPr>
            <a:solidFill>
              <a:srgbClr val="003A79"/>
            </a:solidFill>
            <a:ln w="3175">
              <a:noFill/>
              <a:prstDash val="solid"/>
            </a:ln>
          </c:spPr>
          <c:invertIfNegative val="0"/>
          <c:cat>
            <c:numRef>
              <c:f>'Raccolta netta mensile NEW'!$A$310:$A$420</c:f>
              <c:numCache>
                <c:formatCode>mmm\-yy</c:formatCode>
                <c:ptCount val="90"/>
                <c:pt idx="0">
                  <c:v>43101</c:v>
                </c:pt>
                <c:pt idx="1">
                  <c:v>43132</c:v>
                </c:pt>
                <c:pt idx="2">
                  <c:v>43160</c:v>
                </c:pt>
                <c:pt idx="3">
                  <c:v>43191</c:v>
                </c:pt>
                <c:pt idx="4">
                  <c:v>43221</c:v>
                </c:pt>
                <c:pt idx="5">
                  <c:v>43252</c:v>
                </c:pt>
                <c:pt idx="6">
                  <c:v>43282</c:v>
                </c:pt>
                <c:pt idx="7">
                  <c:v>43313</c:v>
                </c:pt>
                <c:pt idx="8">
                  <c:v>43344</c:v>
                </c:pt>
                <c:pt idx="9">
                  <c:v>43374</c:v>
                </c:pt>
                <c:pt idx="10">
                  <c:v>43405</c:v>
                </c:pt>
                <c:pt idx="11">
                  <c:v>43435</c:v>
                </c:pt>
                <c:pt idx="12">
                  <c:v>43466</c:v>
                </c:pt>
                <c:pt idx="13">
                  <c:v>43497</c:v>
                </c:pt>
                <c:pt idx="14">
                  <c:v>43525</c:v>
                </c:pt>
                <c:pt idx="15">
                  <c:v>43556</c:v>
                </c:pt>
                <c:pt idx="16">
                  <c:v>43586</c:v>
                </c:pt>
                <c:pt idx="17">
                  <c:v>43617</c:v>
                </c:pt>
                <c:pt idx="18">
                  <c:v>43647</c:v>
                </c:pt>
                <c:pt idx="19">
                  <c:v>43678</c:v>
                </c:pt>
                <c:pt idx="20">
                  <c:v>43709</c:v>
                </c:pt>
                <c:pt idx="21">
                  <c:v>43739</c:v>
                </c:pt>
                <c:pt idx="22">
                  <c:v>43770</c:v>
                </c:pt>
                <c:pt idx="23">
                  <c:v>43800</c:v>
                </c:pt>
                <c:pt idx="24">
                  <c:v>43831</c:v>
                </c:pt>
                <c:pt idx="25">
                  <c:v>43862</c:v>
                </c:pt>
                <c:pt idx="26">
                  <c:v>43891</c:v>
                </c:pt>
                <c:pt idx="27">
                  <c:v>43922</c:v>
                </c:pt>
                <c:pt idx="28">
                  <c:v>43952</c:v>
                </c:pt>
                <c:pt idx="29">
                  <c:v>43983</c:v>
                </c:pt>
                <c:pt idx="30">
                  <c:v>44013</c:v>
                </c:pt>
                <c:pt idx="31">
                  <c:v>44044</c:v>
                </c:pt>
                <c:pt idx="32">
                  <c:v>44075</c:v>
                </c:pt>
                <c:pt idx="33">
                  <c:v>44105</c:v>
                </c:pt>
                <c:pt idx="34">
                  <c:v>44136</c:v>
                </c:pt>
                <c:pt idx="35">
                  <c:v>44166</c:v>
                </c:pt>
                <c:pt idx="36">
                  <c:v>44197</c:v>
                </c:pt>
                <c:pt idx="37">
                  <c:v>44228</c:v>
                </c:pt>
                <c:pt idx="38">
                  <c:v>44256</c:v>
                </c:pt>
                <c:pt idx="39">
                  <c:v>44287</c:v>
                </c:pt>
                <c:pt idx="40">
                  <c:v>44317</c:v>
                </c:pt>
                <c:pt idx="41">
                  <c:v>44348</c:v>
                </c:pt>
                <c:pt idx="42">
                  <c:v>44378</c:v>
                </c:pt>
                <c:pt idx="43">
                  <c:v>44409</c:v>
                </c:pt>
                <c:pt idx="44">
                  <c:v>44440</c:v>
                </c:pt>
                <c:pt idx="45">
                  <c:v>44470</c:v>
                </c:pt>
                <c:pt idx="46">
                  <c:v>44501</c:v>
                </c:pt>
                <c:pt idx="47">
                  <c:v>44531</c:v>
                </c:pt>
                <c:pt idx="48">
                  <c:v>44562</c:v>
                </c:pt>
                <c:pt idx="49">
                  <c:v>44593</c:v>
                </c:pt>
                <c:pt idx="50">
                  <c:v>44621</c:v>
                </c:pt>
                <c:pt idx="51">
                  <c:v>44652</c:v>
                </c:pt>
                <c:pt idx="52">
                  <c:v>44682</c:v>
                </c:pt>
                <c:pt idx="53">
                  <c:v>44713</c:v>
                </c:pt>
                <c:pt idx="54">
                  <c:v>44743</c:v>
                </c:pt>
                <c:pt idx="55">
                  <c:v>44774</c:v>
                </c:pt>
                <c:pt idx="56">
                  <c:v>44805</c:v>
                </c:pt>
                <c:pt idx="57">
                  <c:v>44835</c:v>
                </c:pt>
                <c:pt idx="58">
                  <c:v>44866</c:v>
                </c:pt>
                <c:pt idx="59">
                  <c:v>44896</c:v>
                </c:pt>
                <c:pt idx="60">
                  <c:v>44927</c:v>
                </c:pt>
                <c:pt idx="61">
                  <c:v>44958</c:v>
                </c:pt>
                <c:pt idx="62">
                  <c:v>44986</c:v>
                </c:pt>
                <c:pt idx="63">
                  <c:v>45017</c:v>
                </c:pt>
                <c:pt idx="64">
                  <c:v>45047</c:v>
                </c:pt>
                <c:pt idx="65">
                  <c:v>45078</c:v>
                </c:pt>
                <c:pt idx="66">
                  <c:v>45108</c:v>
                </c:pt>
                <c:pt idx="67">
                  <c:v>45139</c:v>
                </c:pt>
                <c:pt idx="68">
                  <c:v>45170</c:v>
                </c:pt>
                <c:pt idx="69">
                  <c:v>45200</c:v>
                </c:pt>
                <c:pt idx="70">
                  <c:v>45231</c:v>
                </c:pt>
                <c:pt idx="71">
                  <c:v>45261</c:v>
                </c:pt>
                <c:pt idx="72">
                  <c:v>45292</c:v>
                </c:pt>
                <c:pt idx="73">
                  <c:v>45323</c:v>
                </c:pt>
                <c:pt idx="74">
                  <c:v>45352</c:v>
                </c:pt>
                <c:pt idx="75">
                  <c:v>45383</c:v>
                </c:pt>
                <c:pt idx="76">
                  <c:v>45413</c:v>
                </c:pt>
                <c:pt idx="77">
                  <c:v>45444</c:v>
                </c:pt>
                <c:pt idx="78">
                  <c:v>45474</c:v>
                </c:pt>
                <c:pt idx="79">
                  <c:v>45505</c:v>
                </c:pt>
                <c:pt idx="80">
                  <c:v>45536</c:v>
                </c:pt>
                <c:pt idx="81">
                  <c:v>45566</c:v>
                </c:pt>
                <c:pt idx="82">
                  <c:v>45597</c:v>
                </c:pt>
                <c:pt idx="83">
                  <c:v>45627</c:v>
                </c:pt>
                <c:pt idx="84">
                  <c:v>45658</c:v>
                </c:pt>
                <c:pt idx="85">
                  <c:v>45689</c:v>
                </c:pt>
                <c:pt idx="86">
                  <c:v>45717</c:v>
                </c:pt>
                <c:pt idx="87">
                  <c:v>45748</c:v>
                </c:pt>
                <c:pt idx="88">
                  <c:v>45778</c:v>
                </c:pt>
                <c:pt idx="89">
                  <c:v>45809</c:v>
                </c:pt>
              </c:numCache>
            </c:numRef>
          </c:cat>
          <c:val>
            <c:numRef>
              <c:f>'Raccolta netta mensile NEW'!$C$310:$C$420</c:f>
              <c:numCache>
                <c:formatCode>#,##0</c:formatCode>
                <c:ptCount val="90"/>
                <c:pt idx="0">
                  <c:v>1920</c:v>
                </c:pt>
                <c:pt idx="1">
                  <c:v>-124</c:v>
                </c:pt>
                <c:pt idx="2">
                  <c:v>397</c:v>
                </c:pt>
                <c:pt idx="3">
                  <c:v>693</c:v>
                </c:pt>
                <c:pt idx="4">
                  <c:v>-157</c:v>
                </c:pt>
                <c:pt idx="5">
                  <c:v>-861</c:v>
                </c:pt>
                <c:pt idx="6">
                  <c:v>1238</c:v>
                </c:pt>
                <c:pt idx="7">
                  <c:v>31</c:v>
                </c:pt>
                <c:pt idx="8">
                  <c:v>520</c:v>
                </c:pt>
                <c:pt idx="9">
                  <c:v>-786</c:v>
                </c:pt>
                <c:pt idx="10">
                  <c:v>-191</c:v>
                </c:pt>
                <c:pt idx="11">
                  <c:v>-562</c:v>
                </c:pt>
                <c:pt idx="12">
                  <c:v>26</c:v>
                </c:pt>
                <c:pt idx="13">
                  <c:v>-485</c:v>
                </c:pt>
                <c:pt idx="14">
                  <c:v>-1263</c:v>
                </c:pt>
                <c:pt idx="15">
                  <c:v>-739</c:v>
                </c:pt>
                <c:pt idx="16">
                  <c:v>-2759</c:v>
                </c:pt>
                <c:pt idx="17">
                  <c:v>-454</c:v>
                </c:pt>
                <c:pt idx="18">
                  <c:v>143</c:v>
                </c:pt>
                <c:pt idx="19">
                  <c:v>-800</c:v>
                </c:pt>
                <c:pt idx="20">
                  <c:v>478</c:v>
                </c:pt>
                <c:pt idx="21">
                  <c:v>1118</c:v>
                </c:pt>
                <c:pt idx="22">
                  <c:v>643</c:v>
                </c:pt>
                <c:pt idx="23">
                  <c:v>560</c:v>
                </c:pt>
                <c:pt idx="24">
                  <c:v>-116</c:v>
                </c:pt>
                <c:pt idx="25">
                  <c:v>-2449</c:v>
                </c:pt>
                <c:pt idx="26">
                  <c:v>-4114</c:v>
                </c:pt>
                <c:pt idx="27">
                  <c:v>2017</c:v>
                </c:pt>
                <c:pt idx="28">
                  <c:v>3093</c:v>
                </c:pt>
                <c:pt idx="29">
                  <c:v>2127</c:v>
                </c:pt>
                <c:pt idx="30">
                  <c:v>1966</c:v>
                </c:pt>
                <c:pt idx="31">
                  <c:v>1186</c:v>
                </c:pt>
                <c:pt idx="32">
                  <c:v>1759</c:v>
                </c:pt>
                <c:pt idx="33">
                  <c:v>349</c:v>
                </c:pt>
                <c:pt idx="34">
                  <c:v>3032</c:v>
                </c:pt>
                <c:pt idx="35">
                  <c:v>3379</c:v>
                </c:pt>
                <c:pt idx="36">
                  <c:v>1833</c:v>
                </c:pt>
                <c:pt idx="37">
                  <c:v>3675</c:v>
                </c:pt>
                <c:pt idx="38">
                  <c:v>2951</c:v>
                </c:pt>
                <c:pt idx="39">
                  <c:v>1948</c:v>
                </c:pt>
                <c:pt idx="40">
                  <c:v>2123</c:v>
                </c:pt>
                <c:pt idx="41">
                  <c:v>2200</c:v>
                </c:pt>
                <c:pt idx="42">
                  <c:v>498</c:v>
                </c:pt>
                <c:pt idx="43">
                  <c:v>2074</c:v>
                </c:pt>
                <c:pt idx="44">
                  <c:v>1009</c:v>
                </c:pt>
                <c:pt idx="45">
                  <c:v>2515</c:v>
                </c:pt>
                <c:pt idx="46">
                  <c:v>2411</c:v>
                </c:pt>
                <c:pt idx="47">
                  <c:v>1387</c:v>
                </c:pt>
                <c:pt idx="48">
                  <c:v>2626</c:v>
                </c:pt>
                <c:pt idx="49">
                  <c:v>2173</c:v>
                </c:pt>
                <c:pt idx="50">
                  <c:v>2439</c:v>
                </c:pt>
                <c:pt idx="51">
                  <c:v>2248</c:v>
                </c:pt>
                <c:pt idx="52">
                  <c:v>2528</c:v>
                </c:pt>
                <c:pt idx="53">
                  <c:v>1323</c:v>
                </c:pt>
                <c:pt idx="54">
                  <c:v>1721</c:v>
                </c:pt>
                <c:pt idx="55">
                  <c:v>661</c:v>
                </c:pt>
                <c:pt idx="56">
                  <c:v>60</c:v>
                </c:pt>
                <c:pt idx="57">
                  <c:v>687</c:v>
                </c:pt>
                <c:pt idx="58">
                  <c:v>1639</c:v>
                </c:pt>
                <c:pt idx="59">
                  <c:v>1392</c:v>
                </c:pt>
                <c:pt idx="60">
                  <c:v>1739</c:v>
                </c:pt>
                <c:pt idx="61">
                  <c:v>1323</c:v>
                </c:pt>
                <c:pt idx="62">
                  <c:v>2327</c:v>
                </c:pt>
                <c:pt idx="63">
                  <c:v>28</c:v>
                </c:pt>
                <c:pt idx="64">
                  <c:v>121</c:v>
                </c:pt>
                <c:pt idx="65">
                  <c:v>837</c:v>
                </c:pt>
                <c:pt idx="66">
                  <c:v>-417</c:v>
                </c:pt>
                <c:pt idx="67">
                  <c:v>-11</c:v>
                </c:pt>
                <c:pt idx="68">
                  <c:v>-563</c:v>
                </c:pt>
                <c:pt idx="69">
                  <c:v>-416</c:v>
                </c:pt>
                <c:pt idx="70">
                  <c:v>-617</c:v>
                </c:pt>
                <c:pt idx="71">
                  <c:v>-536</c:v>
                </c:pt>
                <c:pt idx="72">
                  <c:v>-2181</c:v>
                </c:pt>
                <c:pt idx="73">
                  <c:v>-1426</c:v>
                </c:pt>
                <c:pt idx="74">
                  <c:v>-1634</c:v>
                </c:pt>
                <c:pt idx="75">
                  <c:v>-3266</c:v>
                </c:pt>
                <c:pt idx="76">
                  <c:v>-567</c:v>
                </c:pt>
                <c:pt idx="77">
                  <c:v>-1613</c:v>
                </c:pt>
                <c:pt idx="78">
                  <c:v>-618</c:v>
                </c:pt>
                <c:pt idx="79">
                  <c:v>635</c:v>
                </c:pt>
                <c:pt idx="80">
                  <c:v>-826</c:v>
                </c:pt>
                <c:pt idx="81">
                  <c:v>-2240</c:v>
                </c:pt>
                <c:pt idx="82">
                  <c:v>-1385</c:v>
                </c:pt>
                <c:pt idx="83">
                  <c:v>-392</c:v>
                </c:pt>
                <c:pt idx="84">
                  <c:v>-363</c:v>
                </c:pt>
                <c:pt idx="85">
                  <c:v>-530</c:v>
                </c:pt>
                <c:pt idx="86">
                  <c:v>194</c:v>
                </c:pt>
                <c:pt idx="87">
                  <c:v>813</c:v>
                </c:pt>
                <c:pt idx="88">
                  <c:v>460</c:v>
                </c:pt>
                <c:pt idx="89">
                  <c:v>-436</c:v>
                </c:pt>
              </c:numCache>
            </c:numRef>
          </c:val>
  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>
            <c:ext xmlns:c16="http://schemas.microsoft.com/office/drawing/2014/chart" uri="{C3380CC4-5D6E-409C-BE32-E72D297353CC}">
              <c16:uniqueId val="{00000000-D9F3-464D-A65B-B2DB827E1729}"/>
            </c:ext>
          </c:extLst>
        </c:ser>
        <c:ser>
          <c:idx val="2"/>
          <c:order val="2"/>
          <c:tx>
            <c:strRef>
              <c:f>'Raccolta netta mensile NEW'!$D$1</c:f>
              <c:strCache>
                <c:ptCount val="1"/>
                <c:pt idx="0">
                  <c:v>Bilanciati</c:v>
                </c:pt>
              </c:strCache>
            </c:strRef>
          </c:tx>
          <c:spPr>
            <a:solidFill>
              <a:srgbClr val="EC6400"/>
            </a:solidFill>
            <a:ln w="3175">
              <a:noFill/>
              <a:prstDash val="solid"/>
            </a:ln>
          </c:spPr>
          <c:invertIfNegative val="0"/>
          <c:cat>
            <c:numRef>
              <c:f>'Raccolta netta mensile NEW'!$A$310:$A$420</c:f>
              <c:numCache>
                <c:formatCode>mmm\-yy</c:formatCode>
                <c:ptCount val="90"/>
                <c:pt idx="0">
                  <c:v>43101</c:v>
                </c:pt>
                <c:pt idx="1">
                  <c:v>43132</c:v>
                </c:pt>
                <c:pt idx="2">
                  <c:v>43160</c:v>
                </c:pt>
                <c:pt idx="3">
                  <c:v>43191</c:v>
                </c:pt>
                <c:pt idx="4">
                  <c:v>43221</c:v>
                </c:pt>
                <c:pt idx="5">
                  <c:v>43252</c:v>
                </c:pt>
                <c:pt idx="6">
                  <c:v>43282</c:v>
                </c:pt>
                <c:pt idx="7">
                  <c:v>43313</c:v>
                </c:pt>
                <c:pt idx="8">
                  <c:v>43344</c:v>
                </c:pt>
                <c:pt idx="9">
                  <c:v>43374</c:v>
                </c:pt>
                <c:pt idx="10">
                  <c:v>43405</c:v>
                </c:pt>
                <c:pt idx="11">
                  <c:v>43435</c:v>
                </c:pt>
                <c:pt idx="12">
                  <c:v>43466</c:v>
                </c:pt>
                <c:pt idx="13">
                  <c:v>43497</c:v>
                </c:pt>
                <c:pt idx="14">
                  <c:v>43525</c:v>
                </c:pt>
                <c:pt idx="15">
                  <c:v>43556</c:v>
                </c:pt>
                <c:pt idx="16">
                  <c:v>43586</c:v>
                </c:pt>
                <c:pt idx="17">
                  <c:v>43617</c:v>
                </c:pt>
                <c:pt idx="18">
                  <c:v>43647</c:v>
                </c:pt>
                <c:pt idx="19">
                  <c:v>43678</c:v>
                </c:pt>
                <c:pt idx="20">
                  <c:v>43709</c:v>
                </c:pt>
                <c:pt idx="21">
                  <c:v>43739</c:v>
                </c:pt>
                <c:pt idx="22">
                  <c:v>43770</c:v>
                </c:pt>
                <c:pt idx="23">
                  <c:v>43800</c:v>
                </c:pt>
                <c:pt idx="24">
                  <c:v>43831</c:v>
                </c:pt>
                <c:pt idx="25">
                  <c:v>43862</c:v>
                </c:pt>
                <c:pt idx="26">
                  <c:v>43891</c:v>
                </c:pt>
                <c:pt idx="27">
                  <c:v>43922</c:v>
                </c:pt>
                <c:pt idx="28">
                  <c:v>43952</c:v>
                </c:pt>
                <c:pt idx="29">
                  <c:v>43983</c:v>
                </c:pt>
                <c:pt idx="30">
                  <c:v>44013</c:v>
                </c:pt>
                <c:pt idx="31">
                  <c:v>44044</c:v>
                </c:pt>
                <c:pt idx="32">
                  <c:v>44075</c:v>
                </c:pt>
                <c:pt idx="33">
                  <c:v>44105</c:v>
                </c:pt>
                <c:pt idx="34">
                  <c:v>44136</c:v>
                </c:pt>
                <c:pt idx="35">
                  <c:v>44166</c:v>
                </c:pt>
                <c:pt idx="36">
                  <c:v>44197</c:v>
                </c:pt>
                <c:pt idx="37">
                  <c:v>44228</c:v>
                </c:pt>
                <c:pt idx="38">
                  <c:v>44256</c:v>
                </c:pt>
                <c:pt idx="39">
                  <c:v>44287</c:v>
                </c:pt>
                <c:pt idx="40">
                  <c:v>44317</c:v>
                </c:pt>
                <c:pt idx="41">
                  <c:v>44348</c:v>
                </c:pt>
                <c:pt idx="42">
                  <c:v>44378</c:v>
                </c:pt>
                <c:pt idx="43">
                  <c:v>44409</c:v>
                </c:pt>
                <c:pt idx="44">
                  <c:v>44440</c:v>
                </c:pt>
                <c:pt idx="45">
                  <c:v>44470</c:v>
                </c:pt>
                <c:pt idx="46">
                  <c:v>44501</c:v>
                </c:pt>
                <c:pt idx="47">
                  <c:v>44531</c:v>
                </c:pt>
                <c:pt idx="48">
                  <c:v>44562</c:v>
                </c:pt>
                <c:pt idx="49">
                  <c:v>44593</c:v>
                </c:pt>
                <c:pt idx="50">
                  <c:v>44621</c:v>
                </c:pt>
                <c:pt idx="51">
                  <c:v>44652</c:v>
                </c:pt>
                <c:pt idx="52">
                  <c:v>44682</c:v>
                </c:pt>
                <c:pt idx="53">
                  <c:v>44713</c:v>
                </c:pt>
                <c:pt idx="54">
                  <c:v>44743</c:v>
                </c:pt>
                <c:pt idx="55">
                  <c:v>44774</c:v>
                </c:pt>
                <c:pt idx="56">
                  <c:v>44805</c:v>
                </c:pt>
                <c:pt idx="57">
                  <c:v>44835</c:v>
                </c:pt>
                <c:pt idx="58">
                  <c:v>44866</c:v>
                </c:pt>
                <c:pt idx="59">
                  <c:v>44896</c:v>
                </c:pt>
                <c:pt idx="60">
                  <c:v>44927</c:v>
                </c:pt>
                <c:pt idx="61">
                  <c:v>44958</c:v>
                </c:pt>
                <c:pt idx="62">
                  <c:v>44986</c:v>
                </c:pt>
                <c:pt idx="63">
                  <c:v>45017</c:v>
                </c:pt>
                <c:pt idx="64">
                  <c:v>45047</c:v>
                </c:pt>
                <c:pt idx="65">
                  <c:v>45078</c:v>
                </c:pt>
                <c:pt idx="66">
                  <c:v>45108</c:v>
                </c:pt>
                <c:pt idx="67">
                  <c:v>45139</c:v>
                </c:pt>
                <c:pt idx="68">
                  <c:v>45170</c:v>
                </c:pt>
                <c:pt idx="69">
                  <c:v>45200</c:v>
                </c:pt>
                <c:pt idx="70">
                  <c:v>45231</c:v>
                </c:pt>
                <c:pt idx="71">
                  <c:v>45261</c:v>
                </c:pt>
                <c:pt idx="72">
                  <c:v>45292</c:v>
                </c:pt>
                <c:pt idx="73">
                  <c:v>45323</c:v>
                </c:pt>
                <c:pt idx="74">
                  <c:v>45352</c:v>
                </c:pt>
                <c:pt idx="75">
                  <c:v>45383</c:v>
                </c:pt>
                <c:pt idx="76">
                  <c:v>45413</c:v>
                </c:pt>
                <c:pt idx="77">
                  <c:v>45444</c:v>
                </c:pt>
                <c:pt idx="78">
                  <c:v>45474</c:v>
                </c:pt>
                <c:pt idx="79">
                  <c:v>45505</c:v>
                </c:pt>
                <c:pt idx="80">
                  <c:v>45536</c:v>
                </c:pt>
                <c:pt idx="81">
                  <c:v>45566</c:v>
                </c:pt>
                <c:pt idx="82">
                  <c:v>45597</c:v>
                </c:pt>
                <c:pt idx="83">
                  <c:v>45627</c:v>
                </c:pt>
                <c:pt idx="84">
                  <c:v>45658</c:v>
                </c:pt>
                <c:pt idx="85">
                  <c:v>45689</c:v>
                </c:pt>
                <c:pt idx="86">
                  <c:v>45717</c:v>
                </c:pt>
                <c:pt idx="87">
                  <c:v>45748</c:v>
                </c:pt>
                <c:pt idx="88">
                  <c:v>45778</c:v>
                </c:pt>
                <c:pt idx="89">
                  <c:v>45809</c:v>
                </c:pt>
              </c:numCache>
            </c:numRef>
          </c:cat>
          <c:val>
            <c:numRef>
              <c:f>'Raccolta netta mensile NEW'!$D$310:$D$420</c:f>
              <c:numCache>
                <c:formatCode>General</c:formatCode>
                <c:ptCount val="90"/>
                <c:pt idx="0">
                  <c:v>1728</c:v>
                </c:pt>
                <c:pt idx="1">
                  <c:v>1251</c:v>
                </c:pt>
                <c:pt idx="2">
                  <c:v>1577</c:v>
                </c:pt>
                <c:pt idx="3">
                  <c:v>1336</c:v>
                </c:pt>
                <c:pt idx="4">
                  <c:v>1011</c:v>
                </c:pt>
                <c:pt idx="5">
                  <c:v>913</c:v>
                </c:pt>
                <c:pt idx="6">
                  <c:v>1088</c:v>
                </c:pt>
                <c:pt idx="7">
                  <c:v>429</c:v>
                </c:pt>
                <c:pt idx="8">
                  <c:v>527</c:v>
                </c:pt>
                <c:pt idx="9">
                  <c:v>190</c:v>
                </c:pt>
                <c:pt idx="10">
                  <c:v>122</c:v>
                </c:pt>
                <c:pt idx="11">
                  <c:v>2</c:v>
                </c:pt>
                <c:pt idx="12">
                  <c:v>187</c:v>
                </c:pt>
                <c:pt idx="13">
                  <c:v>70</c:v>
                </c:pt>
                <c:pt idx="14">
                  <c:v>272</c:v>
                </c:pt>
                <c:pt idx="15">
                  <c:v>251</c:v>
                </c:pt>
                <c:pt idx="16">
                  <c:v>98</c:v>
                </c:pt>
                <c:pt idx="17">
                  <c:v>193</c:v>
                </c:pt>
                <c:pt idx="18">
                  <c:v>761</c:v>
                </c:pt>
                <c:pt idx="19">
                  <c:v>339</c:v>
                </c:pt>
                <c:pt idx="20">
                  <c:v>724</c:v>
                </c:pt>
                <c:pt idx="21">
                  <c:v>774</c:v>
                </c:pt>
                <c:pt idx="22">
                  <c:v>697</c:v>
                </c:pt>
                <c:pt idx="23">
                  <c:v>416</c:v>
                </c:pt>
                <c:pt idx="24">
                  <c:v>649</c:v>
                </c:pt>
                <c:pt idx="25">
                  <c:v>695</c:v>
                </c:pt>
                <c:pt idx="26">
                  <c:v>-1054</c:v>
                </c:pt>
                <c:pt idx="27">
                  <c:v>493</c:v>
                </c:pt>
                <c:pt idx="28">
                  <c:v>246</c:v>
                </c:pt>
                <c:pt idx="29">
                  <c:v>187</c:v>
                </c:pt>
                <c:pt idx="30">
                  <c:v>404</c:v>
                </c:pt>
                <c:pt idx="31">
                  <c:v>230</c:v>
                </c:pt>
                <c:pt idx="32">
                  <c:v>886</c:v>
                </c:pt>
                <c:pt idx="33">
                  <c:v>4521</c:v>
                </c:pt>
                <c:pt idx="34">
                  <c:v>279</c:v>
                </c:pt>
                <c:pt idx="35">
                  <c:v>747</c:v>
                </c:pt>
                <c:pt idx="36">
                  <c:v>1537</c:v>
                </c:pt>
                <c:pt idx="37">
                  <c:v>1246</c:v>
                </c:pt>
                <c:pt idx="38">
                  <c:v>1839</c:v>
                </c:pt>
                <c:pt idx="39">
                  <c:v>2331</c:v>
                </c:pt>
                <c:pt idx="40">
                  <c:v>2084</c:v>
                </c:pt>
                <c:pt idx="41">
                  <c:v>1957</c:v>
                </c:pt>
                <c:pt idx="42">
                  <c:v>2170</c:v>
                </c:pt>
                <c:pt idx="43">
                  <c:v>1349</c:v>
                </c:pt>
                <c:pt idx="44">
                  <c:v>2279</c:v>
                </c:pt>
                <c:pt idx="45">
                  <c:v>1839</c:v>
                </c:pt>
                <c:pt idx="46">
                  <c:v>1812</c:v>
                </c:pt>
                <c:pt idx="47">
                  <c:v>1043</c:v>
                </c:pt>
                <c:pt idx="48">
                  <c:v>1943</c:v>
                </c:pt>
                <c:pt idx="49">
                  <c:v>1551</c:v>
                </c:pt>
                <c:pt idx="50">
                  <c:v>1132</c:v>
                </c:pt>
                <c:pt idx="51">
                  <c:v>1164</c:v>
                </c:pt>
                <c:pt idx="52">
                  <c:v>608</c:v>
                </c:pt>
                <c:pt idx="53">
                  <c:v>147</c:v>
                </c:pt>
                <c:pt idx="54">
                  <c:v>-143</c:v>
                </c:pt>
                <c:pt idx="55">
                  <c:v>-91</c:v>
                </c:pt>
                <c:pt idx="56">
                  <c:v>-693</c:v>
                </c:pt>
                <c:pt idx="57">
                  <c:v>-566</c:v>
                </c:pt>
                <c:pt idx="58">
                  <c:v>-379</c:v>
                </c:pt>
                <c:pt idx="59">
                  <c:v>-342</c:v>
                </c:pt>
                <c:pt idx="60">
                  <c:v>-625</c:v>
                </c:pt>
                <c:pt idx="61">
                  <c:v>-719</c:v>
                </c:pt>
                <c:pt idx="62">
                  <c:v>-1166</c:v>
                </c:pt>
                <c:pt idx="63">
                  <c:v>-993</c:v>
                </c:pt>
                <c:pt idx="64">
                  <c:v>-1457</c:v>
                </c:pt>
                <c:pt idx="65">
                  <c:v>-1319</c:v>
                </c:pt>
                <c:pt idx="66">
                  <c:v>-1314</c:v>
                </c:pt>
                <c:pt idx="67">
                  <c:v>-931</c:v>
                </c:pt>
                <c:pt idx="68">
                  <c:v>-1502</c:v>
                </c:pt>
                <c:pt idx="69">
                  <c:v>-2095</c:v>
                </c:pt>
                <c:pt idx="70">
                  <c:v>-1953</c:v>
                </c:pt>
                <c:pt idx="71">
                  <c:v>-1167</c:v>
                </c:pt>
                <c:pt idx="72">
                  <c:v>-1894</c:v>
                </c:pt>
                <c:pt idx="73">
                  <c:v>-1955</c:v>
                </c:pt>
                <c:pt idx="74">
                  <c:v>-1680</c:v>
                </c:pt>
                <c:pt idx="75">
                  <c:v>-1405</c:v>
                </c:pt>
                <c:pt idx="76">
                  <c:v>-1497</c:v>
                </c:pt>
                <c:pt idx="77">
                  <c:v>-1745</c:v>
                </c:pt>
                <c:pt idx="78">
                  <c:v>-857</c:v>
                </c:pt>
                <c:pt idx="79">
                  <c:v>-530</c:v>
                </c:pt>
                <c:pt idx="80">
                  <c:v>791</c:v>
                </c:pt>
                <c:pt idx="81">
                  <c:v>-1251</c:v>
                </c:pt>
                <c:pt idx="82">
                  <c:v>-714</c:v>
                </c:pt>
                <c:pt idx="83">
                  <c:v>67</c:v>
                </c:pt>
                <c:pt idx="84">
                  <c:v>-565</c:v>
                </c:pt>
                <c:pt idx="85">
                  <c:v>-453</c:v>
                </c:pt>
                <c:pt idx="86">
                  <c:v>-1004</c:v>
                </c:pt>
                <c:pt idx="87">
                  <c:v>-826</c:v>
                </c:pt>
                <c:pt idx="88">
                  <c:v>-1948</c:v>
                </c:pt>
                <c:pt idx="89">
                  <c:v>-1495</c:v>
                </c:pt>
              </c:numCache>
            </c:numRef>
          </c:val>
  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>
            <c:ext xmlns:c16="http://schemas.microsoft.com/office/drawing/2014/chart" uri="{C3380CC4-5D6E-409C-BE32-E72D297353CC}">
              <c16:uniqueId val="{00000001-D9F3-464D-A65B-B2DB827E1729}"/>
            </c:ext>
          </c:extLst>
        </c:ser>
        <c:ser>
          <c:idx val="3"/>
          <c:order val="3"/>
          <c:tx>
            <c:strRef>
              <c:f>'Raccolta netta mensile NEW'!$E$1</c:f>
              <c:strCache>
                <c:ptCount val="1"/>
                <c:pt idx="0">
                  <c:v>Obbligazionari</c:v>
                </c:pt>
              </c:strCache>
            </c:strRef>
          </c:tx>
          <c:spPr>
            <a:solidFill>
              <a:srgbClr val="40915B"/>
            </a:solidFill>
            <a:ln w="3175">
              <a:noFill/>
              <a:prstDash val="solid"/>
            </a:ln>
          </c:spPr>
          <c:invertIfNegative val="0"/>
          <c:cat>
            <c:numRef>
              <c:f>'Raccolta netta mensile NEW'!$A$310:$A$420</c:f>
              <c:numCache>
                <c:formatCode>mmm\-yy</c:formatCode>
                <c:ptCount val="90"/>
                <c:pt idx="0">
                  <c:v>43101</c:v>
                </c:pt>
                <c:pt idx="1">
                  <c:v>43132</c:v>
                </c:pt>
                <c:pt idx="2">
                  <c:v>43160</c:v>
                </c:pt>
                <c:pt idx="3">
                  <c:v>43191</c:v>
                </c:pt>
                <c:pt idx="4">
                  <c:v>43221</c:v>
                </c:pt>
                <c:pt idx="5">
                  <c:v>43252</c:v>
                </c:pt>
                <c:pt idx="6">
                  <c:v>43282</c:v>
                </c:pt>
                <c:pt idx="7">
                  <c:v>43313</c:v>
                </c:pt>
                <c:pt idx="8">
                  <c:v>43344</c:v>
                </c:pt>
                <c:pt idx="9">
                  <c:v>43374</c:v>
                </c:pt>
                <c:pt idx="10">
                  <c:v>43405</c:v>
                </c:pt>
                <c:pt idx="11">
                  <c:v>43435</c:v>
                </c:pt>
                <c:pt idx="12">
                  <c:v>43466</c:v>
                </c:pt>
                <c:pt idx="13">
                  <c:v>43497</c:v>
                </c:pt>
                <c:pt idx="14">
                  <c:v>43525</c:v>
                </c:pt>
                <c:pt idx="15">
                  <c:v>43556</c:v>
                </c:pt>
                <c:pt idx="16">
                  <c:v>43586</c:v>
                </c:pt>
                <c:pt idx="17">
                  <c:v>43617</c:v>
                </c:pt>
                <c:pt idx="18">
                  <c:v>43647</c:v>
                </c:pt>
                <c:pt idx="19">
                  <c:v>43678</c:v>
                </c:pt>
                <c:pt idx="20">
                  <c:v>43709</c:v>
                </c:pt>
                <c:pt idx="21">
                  <c:v>43739</c:v>
                </c:pt>
                <c:pt idx="22">
                  <c:v>43770</c:v>
                </c:pt>
                <c:pt idx="23">
                  <c:v>43800</c:v>
                </c:pt>
                <c:pt idx="24">
                  <c:v>43831</c:v>
                </c:pt>
                <c:pt idx="25">
                  <c:v>43862</c:v>
                </c:pt>
                <c:pt idx="26">
                  <c:v>43891</c:v>
                </c:pt>
                <c:pt idx="27">
                  <c:v>43922</c:v>
                </c:pt>
                <c:pt idx="28">
                  <c:v>43952</c:v>
                </c:pt>
                <c:pt idx="29">
                  <c:v>43983</c:v>
                </c:pt>
                <c:pt idx="30">
                  <c:v>44013</c:v>
                </c:pt>
                <c:pt idx="31">
                  <c:v>44044</c:v>
                </c:pt>
                <c:pt idx="32">
                  <c:v>44075</c:v>
                </c:pt>
                <c:pt idx="33">
                  <c:v>44105</c:v>
                </c:pt>
                <c:pt idx="34">
                  <c:v>44136</c:v>
                </c:pt>
                <c:pt idx="35">
                  <c:v>44166</c:v>
                </c:pt>
                <c:pt idx="36">
                  <c:v>44197</c:v>
                </c:pt>
                <c:pt idx="37">
                  <c:v>44228</c:v>
                </c:pt>
                <c:pt idx="38">
                  <c:v>44256</c:v>
                </c:pt>
                <c:pt idx="39">
                  <c:v>44287</c:v>
                </c:pt>
                <c:pt idx="40">
                  <c:v>44317</c:v>
                </c:pt>
                <c:pt idx="41">
                  <c:v>44348</c:v>
                </c:pt>
                <c:pt idx="42">
                  <c:v>44378</c:v>
                </c:pt>
                <c:pt idx="43">
                  <c:v>44409</c:v>
                </c:pt>
                <c:pt idx="44">
                  <c:v>44440</c:v>
                </c:pt>
                <c:pt idx="45">
                  <c:v>44470</c:v>
                </c:pt>
                <c:pt idx="46">
                  <c:v>44501</c:v>
                </c:pt>
                <c:pt idx="47">
                  <c:v>44531</c:v>
                </c:pt>
                <c:pt idx="48">
                  <c:v>44562</c:v>
                </c:pt>
                <c:pt idx="49">
                  <c:v>44593</c:v>
                </c:pt>
                <c:pt idx="50">
                  <c:v>44621</c:v>
                </c:pt>
                <c:pt idx="51">
                  <c:v>44652</c:v>
                </c:pt>
                <c:pt idx="52">
                  <c:v>44682</c:v>
                </c:pt>
                <c:pt idx="53">
                  <c:v>44713</c:v>
                </c:pt>
                <c:pt idx="54">
                  <c:v>44743</c:v>
                </c:pt>
                <c:pt idx="55">
                  <c:v>44774</c:v>
                </c:pt>
                <c:pt idx="56">
                  <c:v>44805</c:v>
                </c:pt>
                <c:pt idx="57">
                  <c:v>44835</c:v>
                </c:pt>
                <c:pt idx="58">
                  <c:v>44866</c:v>
                </c:pt>
                <c:pt idx="59">
                  <c:v>44896</c:v>
                </c:pt>
                <c:pt idx="60">
                  <c:v>44927</c:v>
                </c:pt>
                <c:pt idx="61">
                  <c:v>44958</c:v>
                </c:pt>
                <c:pt idx="62">
                  <c:v>44986</c:v>
                </c:pt>
                <c:pt idx="63">
                  <c:v>45017</c:v>
                </c:pt>
                <c:pt idx="64">
                  <c:v>45047</c:v>
                </c:pt>
                <c:pt idx="65">
                  <c:v>45078</c:v>
                </c:pt>
                <c:pt idx="66">
                  <c:v>45108</c:v>
                </c:pt>
                <c:pt idx="67">
                  <c:v>45139</c:v>
                </c:pt>
                <c:pt idx="68">
                  <c:v>45170</c:v>
                </c:pt>
                <c:pt idx="69">
                  <c:v>45200</c:v>
                </c:pt>
                <c:pt idx="70">
                  <c:v>45231</c:v>
                </c:pt>
                <c:pt idx="71">
                  <c:v>45261</c:v>
                </c:pt>
                <c:pt idx="72">
                  <c:v>45292</c:v>
                </c:pt>
                <c:pt idx="73">
                  <c:v>45323</c:v>
                </c:pt>
                <c:pt idx="74">
                  <c:v>45352</c:v>
                </c:pt>
                <c:pt idx="75">
                  <c:v>45383</c:v>
                </c:pt>
                <c:pt idx="76">
                  <c:v>45413</c:v>
                </c:pt>
                <c:pt idx="77">
                  <c:v>45444</c:v>
                </c:pt>
                <c:pt idx="78">
                  <c:v>45474</c:v>
                </c:pt>
                <c:pt idx="79">
                  <c:v>45505</c:v>
                </c:pt>
                <c:pt idx="80">
                  <c:v>45536</c:v>
                </c:pt>
                <c:pt idx="81">
                  <c:v>45566</c:v>
                </c:pt>
                <c:pt idx="82">
                  <c:v>45597</c:v>
                </c:pt>
                <c:pt idx="83">
                  <c:v>45627</c:v>
                </c:pt>
                <c:pt idx="84">
                  <c:v>45658</c:v>
                </c:pt>
                <c:pt idx="85">
                  <c:v>45689</c:v>
                </c:pt>
                <c:pt idx="86">
                  <c:v>45717</c:v>
                </c:pt>
                <c:pt idx="87">
                  <c:v>45748</c:v>
                </c:pt>
                <c:pt idx="88">
                  <c:v>45778</c:v>
                </c:pt>
                <c:pt idx="89">
                  <c:v>45809</c:v>
                </c:pt>
              </c:numCache>
            </c:numRef>
          </c:cat>
          <c:val>
            <c:numRef>
              <c:f>'Raccolta netta mensile NEW'!$E$310:$E$420</c:f>
              <c:numCache>
                <c:formatCode>#,##0</c:formatCode>
                <c:ptCount val="90"/>
                <c:pt idx="0">
                  <c:v>-1275</c:v>
                </c:pt>
                <c:pt idx="1">
                  <c:v>-1610</c:v>
                </c:pt>
                <c:pt idx="2">
                  <c:v>-1126</c:v>
                </c:pt>
                <c:pt idx="3">
                  <c:v>-862</c:v>
                </c:pt>
                <c:pt idx="4">
                  <c:v>-3563</c:v>
                </c:pt>
                <c:pt idx="5">
                  <c:v>-3517</c:v>
                </c:pt>
                <c:pt idx="6">
                  <c:v>-2604</c:v>
                </c:pt>
                <c:pt idx="7">
                  <c:v>-761</c:v>
                </c:pt>
                <c:pt idx="8">
                  <c:v>-2239</c:v>
                </c:pt>
                <c:pt idx="9">
                  <c:v>-3249</c:v>
                </c:pt>
                <c:pt idx="10">
                  <c:v>-2430</c:v>
                </c:pt>
                <c:pt idx="11">
                  <c:v>147</c:v>
                </c:pt>
                <c:pt idx="12">
                  <c:v>-1440</c:v>
                </c:pt>
                <c:pt idx="13">
                  <c:v>287</c:v>
                </c:pt>
                <c:pt idx="14">
                  <c:v>1896</c:v>
                </c:pt>
                <c:pt idx="15">
                  <c:v>419</c:v>
                </c:pt>
                <c:pt idx="16">
                  <c:v>218</c:v>
                </c:pt>
                <c:pt idx="17">
                  <c:v>1209</c:v>
                </c:pt>
                <c:pt idx="18">
                  <c:v>-110</c:v>
                </c:pt>
                <c:pt idx="19">
                  <c:v>3364</c:v>
                </c:pt>
                <c:pt idx="20">
                  <c:v>1168</c:v>
                </c:pt>
                <c:pt idx="21">
                  <c:v>1978</c:v>
                </c:pt>
                <c:pt idx="22">
                  <c:v>942</c:v>
                </c:pt>
                <c:pt idx="23">
                  <c:v>2299</c:v>
                </c:pt>
                <c:pt idx="24">
                  <c:v>8</c:v>
                </c:pt>
                <c:pt idx="25">
                  <c:v>1470</c:v>
                </c:pt>
                <c:pt idx="26">
                  <c:v>-8591</c:v>
                </c:pt>
                <c:pt idx="27">
                  <c:v>2256</c:v>
                </c:pt>
                <c:pt idx="28">
                  <c:v>340</c:v>
                </c:pt>
                <c:pt idx="29">
                  <c:v>-431</c:v>
                </c:pt>
                <c:pt idx="30">
                  <c:v>1301</c:v>
                </c:pt>
                <c:pt idx="31">
                  <c:v>4985</c:v>
                </c:pt>
                <c:pt idx="32">
                  <c:v>-13</c:v>
                </c:pt>
                <c:pt idx="33">
                  <c:v>1397</c:v>
                </c:pt>
                <c:pt idx="34">
                  <c:v>2992</c:v>
                </c:pt>
                <c:pt idx="35">
                  <c:v>1589</c:v>
                </c:pt>
                <c:pt idx="36">
                  <c:v>903</c:v>
                </c:pt>
                <c:pt idx="37">
                  <c:v>-237</c:v>
                </c:pt>
                <c:pt idx="38">
                  <c:v>1303</c:v>
                </c:pt>
                <c:pt idx="39">
                  <c:v>484</c:v>
                </c:pt>
                <c:pt idx="40">
                  <c:v>927</c:v>
                </c:pt>
                <c:pt idx="41">
                  <c:v>1231</c:v>
                </c:pt>
                <c:pt idx="42">
                  <c:v>1871</c:v>
                </c:pt>
                <c:pt idx="43">
                  <c:v>1670</c:v>
                </c:pt>
                <c:pt idx="44">
                  <c:v>-655</c:v>
                </c:pt>
                <c:pt idx="45">
                  <c:v>-203</c:v>
                </c:pt>
                <c:pt idx="46">
                  <c:v>254</c:v>
                </c:pt>
                <c:pt idx="47">
                  <c:v>3149</c:v>
                </c:pt>
                <c:pt idx="48">
                  <c:v>-1376</c:v>
                </c:pt>
                <c:pt idx="49">
                  <c:v>-738</c:v>
                </c:pt>
                <c:pt idx="50">
                  <c:v>-1751</c:v>
                </c:pt>
                <c:pt idx="51">
                  <c:v>-2540</c:v>
                </c:pt>
                <c:pt idx="52">
                  <c:v>-3299</c:v>
                </c:pt>
                <c:pt idx="53">
                  <c:v>-3366</c:v>
                </c:pt>
                <c:pt idx="54">
                  <c:v>1441</c:v>
                </c:pt>
                <c:pt idx="55">
                  <c:v>20</c:v>
                </c:pt>
                <c:pt idx="56">
                  <c:v>-1832</c:v>
                </c:pt>
                <c:pt idx="57">
                  <c:v>-1043</c:v>
                </c:pt>
                <c:pt idx="58">
                  <c:v>-216</c:v>
                </c:pt>
                <c:pt idx="59">
                  <c:v>375</c:v>
                </c:pt>
                <c:pt idx="60">
                  <c:v>609</c:v>
                </c:pt>
                <c:pt idx="61">
                  <c:v>570</c:v>
                </c:pt>
                <c:pt idx="62">
                  <c:v>2016</c:v>
                </c:pt>
                <c:pt idx="63">
                  <c:v>4358</c:v>
                </c:pt>
                <c:pt idx="64">
                  <c:v>1613</c:v>
                </c:pt>
                <c:pt idx="65">
                  <c:v>2577</c:v>
                </c:pt>
                <c:pt idx="66">
                  <c:v>1967</c:v>
                </c:pt>
                <c:pt idx="67">
                  <c:v>664</c:v>
                </c:pt>
                <c:pt idx="68">
                  <c:v>1764</c:v>
                </c:pt>
                <c:pt idx="69">
                  <c:v>2161</c:v>
                </c:pt>
                <c:pt idx="70">
                  <c:v>3529</c:v>
                </c:pt>
                <c:pt idx="71">
                  <c:v>1826</c:v>
                </c:pt>
                <c:pt idx="72">
                  <c:v>5527</c:v>
                </c:pt>
                <c:pt idx="73">
                  <c:v>6071</c:v>
                </c:pt>
                <c:pt idx="74">
                  <c:v>4654</c:v>
                </c:pt>
                <c:pt idx="75">
                  <c:v>3191</c:v>
                </c:pt>
                <c:pt idx="76">
                  <c:v>4404</c:v>
                </c:pt>
                <c:pt idx="77">
                  <c:v>3512</c:v>
                </c:pt>
                <c:pt idx="78">
                  <c:v>3701</c:v>
                </c:pt>
                <c:pt idx="79">
                  <c:v>2216</c:v>
                </c:pt>
                <c:pt idx="80">
                  <c:v>2379</c:v>
                </c:pt>
                <c:pt idx="81">
                  <c:v>4815</c:v>
                </c:pt>
                <c:pt idx="82">
                  <c:v>1815</c:v>
                </c:pt>
                <c:pt idx="83">
                  <c:v>3188</c:v>
                </c:pt>
                <c:pt idx="84">
                  <c:v>1617</c:v>
                </c:pt>
                <c:pt idx="85">
                  <c:v>2120</c:v>
                </c:pt>
                <c:pt idx="86">
                  <c:v>2293</c:v>
                </c:pt>
                <c:pt idx="87">
                  <c:v>347</c:v>
                </c:pt>
                <c:pt idx="88">
                  <c:v>1728</c:v>
                </c:pt>
                <c:pt idx="89">
                  <c:v>2750</c:v>
                </c:pt>
              </c:numCache>
            </c:numRef>
          </c:val>
  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>
            <c:ext xmlns:c16="http://schemas.microsoft.com/office/drawing/2014/chart" uri="{C3380CC4-5D6E-409C-BE32-E72D297353CC}">
              <c16:uniqueId val="{00000002-D9F3-464D-A65B-B2DB827E1729}"/>
            </c:ext>
          </c:extLst>
        </c:ser>
        <c:ser>
          <c:idx val="4"/>
          <c:order val="4"/>
          <c:tx>
            <c:strRef>
              <c:f>'Raccolta netta mensile NEW'!$F$1</c:f>
              <c:strCache>
                <c:ptCount val="1"/>
                <c:pt idx="0">
                  <c:v>Flessibili</c:v>
                </c:pt>
              </c:strCache>
            </c:strRef>
          </c:tx>
          <c:spPr>
            <a:solidFill>
              <a:srgbClr val="ECBD00"/>
            </a:solidFill>
            <a:ln w="3175">
              <a:noFill/>
              <a:prstDash val="solid"/>
            </a:ln>
          </c:spPr>
          <c:invertIfNegative val="0"/>
          <c:cat>
            <c:numRef>
              <c:f>'Raccolta netta mensile NEW'!$A$310:$A$420</c:f>
              <c:numCache>
                <c:formatCode>mmm\-yy</c:formatCode>
                <c:ptCount val="90"/>
                <c:pt idx="0">
                  <c:v>43101</c:v>
                </c:pt>
                <c:pt idx="1">
                  <c:v>43132</c:v>
                </c:pt>
                <c:pt idx="2">
                  <c:v>43160</c:v>
                </c:pt>
                <c:pt idx="3">
                  <c:v>43191</c:v>
                </c:pt>
                <c:pt idx="4">
                  <c:v>43221</c:v>
                </c:pt>
                <c:pt idx="5">
                  <c:v>43252</c:v>
                </c:pt>
                <c:pt idx="6">
                  <c:v>43282</c:v>
                </c:pt>
                <c:pt idx="7">
                  <c:v>43313</c:v>
                </c:pt>
                <c:pt idx="8">
                  <c:v>43344</c:v>
                </c:pt>
                <c:pt idx="9">
                  <c:v>43374</c:v>
                </c:pt>
                <c:pt idx="10">
                  <c:v>43405</c:v>
                </c:pt>
                <c:pt idx="11">
                  <c:v>43435</c:v>
                </c:pt>
                <c:pt idx="12">
                  <c:v>43466</c:v>
                </c:pt>
                <c:pt idx="13">
                  <c:v>43497</c:v>
                </c:pt>
                <c:pt idx="14">
                  <c:v>43525</c:v>
                </c:pt>
                <c:pt idx="15">
                  <c:v>43556</c:v>
                </c:pt>
                <c:pt idx="16">
                  <c:v>43586</c:v>
                </c:pt>
                <c:pt idx="17">
                  <c:v>43617</c:v>
                </c:pt>
                <c:pt idx="18">
                  <c:v>43647</c:v>
                </c:pt>
                <c:pt idx="19">
                  <c:v>43678</c:v>
                </c:pt>
                <c:pt idx="20">
                  <c:v>43709</c:v>
                </c:pt>
                <c:pt idx="21">
                  <c:v>43739</c:v>
                </c:pt>
                <c:pt idx="22">
                  <c:v>43770</c:v>
                </c:pt>
                <c:pt idx="23">
                  <c:v>43800</c:v>
                </c:pt>
                <c:pt idx="24">
                  <c:v>43831</c:v>
                </c:pt>
                <c:pt idx="25">
                  <c:v>43862</c:v>
                </c:pt>
                <c:pt idx="26">
                  <c:v>43891</c:v>
                </c:pt>
                <c:pt idx="27">
                  <c:v>43922</c:v>
                </c:pt>
                <c:pt idx="28">
                  <c:v>43952</c:v>
                </c:pt>
                <c:pt idx="29">
                  <c:v>43983</c:v>
                </c:pt>
                <c:pt idx="30">
                  <c:v>44013</c:v>
                </c:pt>
                <c:pt idx="31">
                  <c:v>44044</c:v>
                </c:pt>
                <c:pt idx="32">
                  <c:v>44075</c:v>
                </c:pt>
                <c:pt idx="33">
                  <c:v>44105</c:v>
                </c:pt>
                <c:pt idx="34">
                  <c:v>44136</c:v>
                </c:pt>
                <c:pt idx="35">
                  <c:v>44166</c:v>
                </c:pt>
                <c:pt idx="36">
                  <c:v>44197</c:v>
                </c:pt>
                <c:pt idx="37">
                  <c:v>44228</c:v>
                </c:pt>
                <c:pt idx="38">
                  <c:v>44256</c:v>
                </c:pt>
                <c:pt idx="39">
                  <c:v>44287</c:v>
                </c:pt>
                <c:pt idx="40">
                  <c:v>44317</c:v>
                </c:pt>
                <c:pt idx="41">
                  <c:v>44348</c:v>
                </c:pt>
                <c:pt idx="42">
                  <c:v>44378</c:v>
                </c:pt>
                <c:pt idx="43">
                  <c:v>44409</c:v>
                </c:pt>
                <c:pt idx="44">
                  <c:v>44440</c:v>
                </c:pt>
                <c:pt idx="45">
                  <c:v>44470</c:v>
                </c:pt>
                <c:pt idx="46">
                  <c:v>44501</c:v>
                </c:pt>
                <c:pt idx="47">
                  <c:v>44531</c:v>
                </c:pt>
                <c:pt idx="48">
                  <c:v>44562</c:v>
                </c:pt>
                <c:pt idx="49">
                  <c:v>44593</c:v>
                </c:pt>
                <c:pt idx="50">
                  <c:v>44621</c:v>
                </c:pt>
                <c:pt idx="51">
                  <c:v>44652</c:v>
                </c:pt>
                <c:pt idx="52">
                  <c:v>44682</c:v>
                </c:pt>
                <c:pt idx="53">
                  <c:v>44713</c:v>
                </c:pt>
                <c:pt idx="54">
                  <c:v>44743</c:v>
                </c:pt>
                <c:pt idx="55">
                  <c:v>44774</c:v>
                </c:pt>
                <c:pt idx="56">
                  <c:v>44805</c:v>
                </c:pt>
                <c:pt idx="57">
                  <c:v>44835</c:v>
                </c:pt>
                <c:pt idx="58">
                  <c:v>44866</c:v>
                </c:pt>
                <c:pt idx="59">
                  <c:v>44896</c:v>
                </c:pt>
                <c:pt idx="60">
                  <c:v>44927</c:v>
                </c:pt>
                <c:pt idx="61">
                  <c:v>44958</c:v>
                </c:pt>
                <c:pt idx="62">
                  <c:v>44986</c:v>
                </c:pt>
                <c:pt idx="63">
                  <c:v>45017</c:v>
                </c:pt>
                <c:pt idx="64">
                  <c:v>45047</c:v>
                </c:pt>
                <c:pt idx="65">
                  <c:v>45078</c:v>
                </c:pt>
                <c:pt idx="66">
                  <c:v>45108</c:v>
                </c:pt>
                <c:pt idx="67">
                  <c:v>45139</c:v>
                </c:pt>
                <c:pt idx="68">
                  <c:v>45170</c:v>
                </c:pt>
                <c:pt idx="69">
                  <c:v>45200</c:v>
                </c:pt>
                <c:pt idx="70">
                  <c:v>45231</c:v>
                </c:pt>
                <c:pt idx="71">
                  <c:v>45261</c:v>
                </c:pt>
                <c:pt idx="72">
                  <c:v>45292</c:v>
                </c:pt>
                <c:pt idx="73">
                  <c:v>45323</c:v>
                </c:pt>
                <c:pt idx="74">
                  <c:v>45352</c:v>
                </c:pt>
                <c:pt idx="75">
                  <c:v>45383</c:v>
                </c:pt>
                <c:pt idx="76">
                  <c:v>45413</c:v>
                </c:pt>
                <c:pt idx="77">
                  <c:v>45444</c:v>
                </c:pt>
                <c:pt idx="78">
                  <c:v>45474</c:v>
                </c:pt>
                <c:pt idx="79">
                  <c:v>45505</c:v>
                </c:pt>
                <c:pt idx="80">
                  <c:v>45536</c:v>
                </c:pt>
                <c:pt idx="81">
                  <c:v>45566</c:v>
                </c:pt>
                <c:pt idx="82">
                  <c:v>45597</c:v>
                </c:pt>
                <c:pt idx="83">
                  <c:v>45627</c:v>
                </c:pt>
                <c:pt idx="84">
                  <c:v>45658</c:v>
                </c:pt>
                <c:pt idx="85">
                  <c:v>45689</c:v>
                </c:pt>
                <c:pt idx="86">
                  <c:v>45717</c:v>
                </c:pt>
                <c:pt idx="87">
                  <c:v>45748</c:v>
                </c:pt>
                <c:pt idx="88">
                  <c:v>45778</c:v>
                </c:pt>
                <c:pt idx="89">
                  <c:v>45809</c:v>
                </c:pt>
              </c:numCache>
            </c:numRef>
          </c:cat>
          <c:val>
            <c:numRef>
              <c:f>'Raccolta netta mensile NEW'!$F$310:$F$420</c:f>
              <c:numCache>
                <c:formatCode>#,##0</c:formatCode>
                <c:ptCount val="90"/>
                <c:pt idx="0">
                  <c:v>3065</c:v>
                </c:pt>
                <c:pt idx="1">
                  <c:v>2657</c:v>
                </c:pt>
                <c:pt idx="2">
                  <c:v>3419</c:v>
                </c:pt>
                <c:pt idx="3">
                  <c:v>1653</c:v>
                </c:pt>
                <c:pt idx="4">
                  <c:v>392</c:v>
                </c:pt>
                <c:pt idx="5">
                  <c:v>587</c:v>
                </c:pt>
                <c:pt idx="6">
                  <c:v>994</c:v>
                </c:pt>
                <c:pt idx="7">
                  <c:v>451</c:v>
                </c:pt>
                <c:pt idx="8">
                  <c:v>-660</c:v>
                </c:pt>
                <c:pt idx="9">
                  <c:v>-2056</c:v>
                </c:pt>
                <c:pt idx="10">
                  <c:v>-1482</c:v>
                </c:pt>
                <c:pt idx="11">
                  <c:v>-1410</c:v>
                </c:pt>
                <c:pt idx="12">
                  <c:v>-1460</c:v>
                </c:pt>
                <c:pt idx="13">
                  <c:v>-545</c:v>
                </c:pt>
                <c:pt idx="14">
                  <c:v>-735</c:v>
                </c:pt>
                <c:pt idx="15">
                  <c:v>-1303</c:v>
                </c:pt>
                <c:pt idx="16">
                  <c:v>-2075</c:v>
                </c:pt>
                <c:pt idx="17">
                  <c:v>345</c:v>
                </c:pt>
                <c:pt idx="18">
                  <c:v>-883</c:v>
                </c:pt>
                <c:pt idx="19">
                  <c:v>-2048</c:v>
                </c:pt>
                <c:pt idx="20">
                  <c:v>-713</c:v>
                </c:pt>
                <c:pt idx="21">
                  <c:v>-1859</c:v>
                </c:pt>
                <c:pt idx="22">
                  <c:v>246</c:v>
                </c:pt>
                <c:pt idx="23">
                  <c:v>226</c:v>
                </c:pt>
                <c:pt idx="24">
                  <c:v>-2024</c:v>
                </c:pt>
                <c:pt idx="25">
                  <c:v>-2244</c:v>
                </c:pt>
                <c:pt idx="26">
                  <c:v>-3215</c:v>
                </c:pt>
                <c:pt idx="27">
                  <c:v>250</c:v>
                </c:pt>
                <c:pt idx="28">
                  <c:v>-66</c:v>
                </c:pt>
                <c:pt idx="29">
                  <c:v>-1712</c:v>
                </c:pt>
                <c:pt idx="30">
                  <c:v>-859</c:v>
                </c:pt>
                <c:pt idx="31">
                  <c:v>-1725</c:v>
                </c:pt>
                <c:pt idx="32">
                  <c:v>-1976</c:v>
                </c:pt>
                <c:pt idx="33">
                  <c:v>-1913</c:v>
                </c:pt>
                <c:pt idx="34">
                  <c:v>-1341</c:v>
                </c:pt>
                <c:pt idx="35">
                  <c:v>-897</c:v>
                </c:pt>
                <c:pt idx="36">
                  <c:v>-1378</c:v>
                </c:pt>
                <c:pt idx="37">
                  <c:v>-1251</c:v>
                </c:pt>
                <c:pt idx="38">
                  <c:v>-30</c:v>
                </c:pt>
                <c:pt idx="39">
                  <c:v>-1079</c:v>
                </c:pt>
                <c:pt idx="40">
                  <c:v>-150</c:v>
                </c:pt>
                <c:pt idx="41">
                  <c:v>-67</c:v>
                </c:pt>
                <c:pt idx="42">
                  <c:v>388</c:v>
                </c:pt>
                <c:pt idx="43">
                  <c:v>310</c:v>
                </c:pt>
                <c:pt idx="44">
                  <c:v>-365</c:v>
                </c:pt>
                <c:pt idx="45">
                  <c:v>775</c:v>
                </c:pt>
                <c:pt idx="46">
                  <c:v>243</c:v>
                </c:pt>
                <c:pt idx="47">
                  <c:v>32</c:v>
                </c:pt>
                <c:pt idx="48">
                  <c:v>-470</c:v>
                </c:pt>
                <c:pt idx="49">
                  <c:v>175</c:v>
                </c:pt>
                <c:pt idx="50">
                  <c:v>203</c:v>
                </c:pt>
                <c:pt idx="51">
                  <c:v>278</c:v>
                </c:pt>
                <c:pt idx="52">
                  <c:v>-394</c:v>
                </c:pt>
                <c:pt idx="53">
                  <c:v>-941</c:v>
                </c:pt>
                <c:pt idx="54">
                  <c:v>-484</c:v>
                </c:pt>
                <c:pt idx="55">
                  <c:v>-547</c:v>
                </c:pt>
                <c:pt idx="56">
                  <c:v>-1020</c:v>
                </c:pt>
                <c:pt idx="57">
                  <c:v>-943</c:v>
                </c:pt>
                <c:pt idx="58">
                  <c:v>-811</c:v>
                </c:pt>
                <c:pt idx="59">
                  <c:v>-669</c:v>
                </c:pt>
                <c:pt idx="60">
                  <c:v>-1672</c:v>
                </c:pt>
                <c:pt idx="61">
                  <c:v>-1413</c:v>
                </c:pt>
                <c:pt idx="62">
                  <c:v>-1752</c:v>
                </c:pt>
                <c:pt idx="63">
                  <c:v>-1585</c:v>
                </c:pt>
                <c:pt idx="64">
                  <c:v>-2060</c:v>
                </c:pt>
                <c:pt idx="65">
                  <c:v>-2142</c:v>
                </c:pt>
                <c:pt idx="66">
                  <c:v>-2025</c:v>
                </c:pt>
                <c:pt idx="67">
                  <c:v>-1550</c:v>
                </c:pt>
                <c:pt idx="68">
                  <c:v>-2561</c:v>
                </c:pt>
                <c:pt idx="69">
                  <c:v>-3362</c:v>
                </c:pt>
                <c:pt idx="70">
                  <c:v>-2680</c:v>
                </c:pt>
                <c:pt idx="71">
                  <c:v>-1569</c:v>
                </c:pt>
                <c:pt idx="72">
                  <c:v>-2770</c:v>
                </c:pt>
                <c:pt idx="73">
                  <c:v>-3200</c:v>
                </c:pt>
                <c:pt idx="74">
                  <c:v>-1324</c:v>
                </c:pt>
                <c:pt idx="75">
                  <c:v>-999</c:v>
                </c:pt>
                <c:pt idx="76">
                  <c:v>-1207</c:v>
                </c:pt>
                <c:pt idx="77">
                  <c:v>-828</c:v>
                </c:pt>
                <c:pt idx="78">
                  <c:v>-474</c:v>
                </c:pt>
                <c:pt idx="79">
                  <c:v>-495</c:v>
                </c:pt>
                <c:pt idx="80">
                  <c:v>-440</c:v>
                </c:pt>
                <c:pt idx="81">
                  <c:v>579</c:v>
                </c:pt>
                <c:pt idx="82">
                  <c:v>119</c:v>
                </c:pt>
                <c:pt idx="83">
                  <c:v>-209</c:v>
                </c:pt>
                <c:pt idx="84">
                  <c:v>-182</c:v>
                </c:pt>
                <c:pt idx="85">
                  <c:v>14</c:v>
                </c:pt>
                <c:pt idx="86">
                  <c:v>-43</c:v>
                </c:pt>
                <c:pt idx="87">
                  <c:v>89</c:v>
                </c:pt>
                <c:pt idx="88">
                  <c:v>-496</c:v>
                </c:pt>
                <c:pt idx="89">
                  <c:v>-484</c:v>
                </c:pt>
              </c:numCache>
            </c:numRef>
          </c:val>
  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>
            <c:ext xmlns:c16="http://schemas.microsoft.com/office/drawing/2014/chart" uri="{C3380CC4-5D6E-409C-BE32-E72D297353CC}">
              <c16:uniqueId val="{00000003-D9F3-464D-A65B-B2DB827E1729}"/>
            </c:ext>
          </c:extLst>
        </c:ser>
        <c:ser>
          <c:idx val="5"/>
          <c:order val="5"/>
          <c:tx>
            <c:strRef>
              <c:f>'Raccolta netta mensile NEW'!$G$1</c:f>
              <c:strCache>
                <c:ptCount val="1"/>
                <c:pt idx="0">
                  <c:v>Hedge</c:v>
                </c:pt>
              </c:strCache>
            </c:strRef>
          </c:tx>
          <c:spPr>
            <a:solidFill>
              <a:srgbClr val="0A0000"/>
            </a:solidFill>
            <a:ln w="3175">
              <a:noFill/>
              <a:prstDash val="solid"/>
            </a:ln>
          </c:spPr>
          <c:invertIfNegative val="0"/>
          <c:cat>
            <c:numRef>
              <c:f>'Raccolta netta mensile NEW'!$A$310:$A$420</c:f>
              <c:numCache>
                <c:formatCode>mmm\-yy</c:formatCode>
                <c:ptCount val="90"/>
                <c:pt idx="0">
                  <c:v>43101</c:v>
                </c:pt>
                <c:pt idx="1">
                  <c:v>43132</c:v>
                </c:pt>
                <c:pt idx="2">
                  <c:v>43160</c:v>
                </c:pt>
                <c:pt idx="3">
                  <c:v>43191</c:v>
                </c:pt>
                <c:pt idx="4">
                  <c:v>43221</c:v>
                </c:pt>
                <c:pt idx="5">
                  <c:v>43252</c:v>
                </c:pt>
                <c:pt idx="6">
                  <c:v>43282</c:v>
                </c:pt>
                <c:pt idx="7">
                  <c:v>43313</c:v>
                </c:pt>
                <c:pt idx="8">
                  <c:v>43344</c:v>
                </c:pt>
                <c:pt idx="9">
                  <c:v>43374</c:v>
                </c:pt>
                <c:pt idx="10">
                  <c:v>43405</c:v>
                </c:pt>
                <c:pt idx="11">
                  <c:v>43435</c:v>
                </c:pt>
                <c:pt idx="12">
                  <c:v>43466</c:v>
                </c:pt>
                <c:pt idx="13">
                  <c:v>43497</c:v>
                </c:pt>
                <c:pt idx="14">
                  <c:v>43525</c:v>
                </c:pt>
                <c:pt idx="15">
                  <c:v>43556</c:v>
                </c:pt>
                <c:pt idx="16">
                  <c:v>43586</c:v>
                </c:pt>
                <c:pt idx="17">
                  <c:v>43617</c:v>
                </c:pt>
                <c:pt idx="18">
                  <c:v>43647</c:v>
                </c:pt>
                <c:pt idx="19">
                  <c:v>43678</c:v>
                </c:pt>
                <c:pt idx="20">
                  <c:v>43709</c:v>
                </c:pt>
                <c:pt idx="21">
                  <c:v>43739</c:v>
                </c:pt>
                <c:pt idx="22">
                  <c:v>43770</c:v>
                </c:pt>
                <c:pt idx="23">
                  <c:v>43800</c:v>
                </c:pt>
                <c:pt idx="24">
                  <c:v>43831</c:v>
                </c:pt>
                <c:pt idx="25">
                  <c:v>43862</c:v>
                </c:pt>
                <c:pt idx="26">
                  <c:v>43891</c:v>
                </c:pt>
                <c:pt idx="27">
                  <c:v>43922</c:v>
                </c:pt>
                <c:pt idx="28">
                  <c:v>43952</c:v>
                </c:pt>
                <c:pt idx="29">
                  <c:v>43983</c:v>
                </c:pt>
                <c:pt idx="30">
                  <c:v>44013</c:v>
                </c:pt>
                <c:pt idx="31">
                  <c:v>44044</c:v>
                </c:pt>
                <c:pt idx="32">
                  <c:v>44075</c:v>
                </c:pt>
                <c:pt idx="33">
                  <c:v>44105</c:v>
                </c:pt>
                <c:pt idx="34">
                  <c:v>44136</c:v>
                </c:pt>
                <c:pt idx="35">
                  <c:v>44166</c:v>
                </c:pt>
                <c:pt idx="36">
                  <c:v>44197</c:v>
                </c:pt>
                <c:pt idx="37">
                  <c:v>44228</c:v>
                </c:pt>
                <c:pt idx="38">
                  <c:v>44256</c:v>
                </c:pt>
                <c:pt idx="39">
                  <c:v>44287</c:v>
                </c:pt>
                <c:pt idx="40">
                  <c:v>44317</c:v>
                </c:pt>
                <c:pt idx="41">
                  <c:v>44348</c:v>
                </c:pt>
                <c:pt idx="42">
                  <c:v>44378</c:v>
                </c:pt>
                <c:pt idx="43">
                  <c:v>44409</c:v>
                </c:pt>
                <c:pt idx="44">
                  <c:v>44440</c:v>
                </c:pt>
                <c:pt idx="45">
                  <c:v>44470</c:v>
                </c:pt>
                <c:pt idx="46">
                  <c:v>44501</c:v>
                </c:pt>
                <c:pt idx="47">
                  <c:v>44531</c:v>
                </c:pt>
                <c:pt idx="48">
                  <c:v>44562</c:v>
                </c:pt>
                <c:pt idx="49">
                  <c:v>44593</c:v>
                </c:pt>
                <c:pt idx="50">
                  <c:v>44621</c:v>
                </c:pt>
                <c:pt idx="51">
                  <c:v>44652</c:v>
                </c:pt>
                <c:pt idx="52">
                  <c:v>44682</c:v>
                </c:pt>
                <c:pt idx="53">
                  <c:v>44713</c:v>
                </c:pt>
                <c:pt idx="54">
                  <c:v>44743</c:v>
                </c:pt>
                <c:pt idx="55">
                  <c:v>44774</c:v>
                </c:pt>
                <c:pt idx="56">
                  <c:v>44805</c:v>
                </c:pt>
                <c:pt idx="57">
                  <c:v>44835</c:v>
                </c:pt>
                <c:pt idx="58">
                  <c:v>44866</c:v>
                </c:pt>
                <c:pt idx="59">
                  <c:v>44896</c:v>
                </c:pt>
                <c:pt idx="60">
                  <c:v>44927</c:v>
                </c:pt>
                <c:pt idx="61">
                  <c:v>44958</c:v>
                </c:pt>
                <c:pt idx="62">
                  <c:v>44986</c:v>
                </c:pt>
                <c:pt idx="63">
                  <c:v>45017</c:v>
                </c:pt>
                <c:pt idx="64">
                  <c:v>45047</c:v>
                </c:pt>
                <c:pt idx="65">
                  <c:v>45078</c:v>
                </c:pt>
                <c:pt idx="66">
                  <c:v>45108</c:v>
                </c:pt>
                <c:pt idx="67">
                  <c:v>45139</c:v>
                </c:pt>
                <c:pt idx="68">
                  <c:v>45170</c:v>
                </c:pt>
                <c:pt idx="69">
                  <c:v>45200</c:v>
                </c:pt>
                <c:pt idx="70">
                  <c:v>45231</c:v>
                </c:pt>
                <c:pt idx="71">
                  <c:v>45261</c:v>
                </c:pt>
                <c:pt idx="72">
                  <c:v>45292</c:v>
                </c:pt>
                <c:pt idx="73">
                  <c:v>45323</c:v>
                </c:pt>
                <c:pt idx="74">
                  <c:v>45352</c:v>
                </c:pt>
                <c:pt idx="75">
                  <c:v>45383</c:v>
                </c:pt>
                <c:pt idx="76">
                  <c:v>45413</c:v>
                </c:pt>
                <c:pt idx="77">
                  <c:v>45444</c:v>
                </c:pt>
                <c:pt idx="78">
                  <c:v>45474</c:v>
                </c:pt>
                <c:pt idx="79">
                  <c:v>45505</c:v>
                </c:pt>
                <c:pt idx="80">
                  <c:v>45536</c:v>
                </c:pt>
                <c:pt idx="81">
                  <c:v>45566</c:v>
                </c:pt>
                <c:pt idx="82">
                  <c:v>45597</c:v>
                </c:pt>
                <c:pt idx="83">
                  <c:v>45627</c:v>
                </c:pt>
                <c:pt idx="84">
                  <c:v>45658</c:v>
                </c:pt>
                <c:pt idx="85">
                  <c:v>45689</c:v>
                </c:pt>
                <c:pt idx="86">
                  <c:v>45717</c:v>
                </c:pt>
                <c:pt idx="87">
                  <c:v>45748</c:v>
                </c:pt>
                <c:pt idx="88">
                  <c:v>45778</c:v>
                </c:pt>
                <c:pt idx="89">
                  <c:v>45809</c:v>
                </c:pt>
              </c:numCache>
            </c:numRef>
          </c:cat>
          <c:val>
            <c:numRef>
              <c:f>'Raccolta netta mensile NEW'!$G$310:$G$420</c:f>
              <c:numCache>
                <c:formatCode>#,##0</c:formatCode>
                <c:ptCount val="90"/>
                <c:pt idx="0">
                  <c:v>11</c:v>
                </c:pt>
                <c:pt idx="1">
                  <c:v>36</c:v>
                </c:pt>
                <c:pt idx="2">
                  <c:v>-5</c:v>
                </c:pt>
                <c:pt idx="3">
                  <c:v>58</c:v>
                </c:pt>
                <c:pt idx="4">
                  <c:v>12</c:v>
                </c:pt>
                <c:pt idx="5">
                  <c:v>-57</c:v>
                </c:pt>
                <c:pt idx="6">
                  <c:v>-2</c:v>
                </c:pt>
                <c:pt idx="7">
                  <c:v>0</c:v>
                </c:pt>
                <c:pt idx="8">
                  <c:v>-4</c:v>
                </c:pt>
                <c:pt idx="9">
                  <c:v>-52</c:v>
                </c:pt>
                <c:pt idx="10">
                  <c:v>22</c:v>
                </c:pt>
                <c:pt idx="11">
                  <c:v>-12</c:v>
                </c:pt>
                <c:pt idx="12">
                  <c:v>-68</c:v>
                </c:pt>
                <c:pt idx="13">
                  <c:v>-40</c:v>
                </c:pt>
                <c:pt idx="14">
                  <c:v>-29</c:v>
                </c:pt>
                <c:pt idx="15">
                  <c:v>-26</c:v>
                </c:pt>
                <c:pt idx="16">
                  <c:v>-55</c:v>
                </c:pt>
                <c:pt idx="17">
                  <c:v>-54</c:v>
                </c:pt>
                <c:pt idx="18">
                  <c:v>-55</c:v>
                </c:pt>
                <c:pt idx="19">
                  <c:v>-101</c:v>
                </c:pt>
                <c:pt idx="20">
                  <c:v>-258</c:v>
                </c:pt>
                <c:pt idx="21">
                  <c:v>-151</c:v>
                </c:pt>
                <c:pt idx="22">
                  <c:v>-148</c:v>
                </c:pt>
                <c:pt idx="23">
                  <c:v>-69</c:v>
                </c:pt>
                <c:pt idx="24">
                  <c:v>-136</c:v>
                </c:pt>
                <c:pt idx="25">
                  <c:v>-16</c:v>
                </c:pt>
                <c:pt idx="26">
                  <c:v>-18</c:v>
                </c:pt>
                <c:pt idx="27">
                  <c:v>-123</c:v>
                </c:pt>
                <c:pt idx="28">
                  <c:v>-20</c:v>
                </c:pt>
                <c:pt idx="29">
                  <c:v>-10</c:v>
                </c:pt>
                <c:pt idx="30">
                  <c:v>-31</c:v>
                </c:pt>
                <c:pt idx="31">
                  <c:v>-15</c:v>
                </c:pt>
                <c:pt idx="32">
                  <c:v>-15</c:v>
                </c:pt>
                <c:pt idx="33">
                  <c:v>-22</c:v>
                </c:pt>
                <c:pt idx="34">
                  <c:v>15</c:v>
                </c:pt>
                <c:pt idx="35">
                  <c:v>44</c:v>
                </c:pt>
                <c:pt idx="36">
                  <c:v>-11</c:v>
                </c:pt>
                <c:pt idx="37">
                  <c:v>-10</c:v>
                </c:pt>
                <c:pt idx="38">
                  <c:v>-24</c:v>
                </c:pt>
                <c:pt idx="39">
                  <c:v>-97</c:v>
                </c:pt>
                <c:pt idx="40">
                  <c:v>-14</c:v>
                </c:pt>
                <c:pt idx="41">
                  <c:v>-15</c:v>
                </c:pt>
                <c:pt idx="42">
                  <c:v>0</c:v>
                </c:pt>
                <c:pt idx="43">
                  <c:v>-8</c:v>
                </c:pt>
                <c:pt idx="44">
                  <c:v>-3</c:v>
                </c:pt>
                <c:pt idx="45">
                  <c:v>1</c:v>
                </c:pt>
                <c:pt idx="46">
                  <c:v>-11</c:v>
                </c:pt>
                <c:pt idx="47">
                  <c:v>-51</c:v>
                </c:pt>
                <c:pt idx="48">
                  <c:v>-10</c:v>
                </c:pt>
                <c:pt idx="49">
                  <c:v>-20</c:v>
                </c:pt>
                <c:pt idx="50">
                  <c:v>-9</c:v>
                </c:pt>
                <c:pt idx="51">
                  <c:v>-4</c:v>
                </c:pt>
                <c:pt idx="52">
                  <c:v>-3</c:v>
                </c:pt>
                <c:pt idx="53">
                  <c:v>-10</c:v>
                </c:pt>
                <c:pt idx="54">
                  <c:v>-17</c:v>
                </c:pt>
                <c:pt idx="55">
                  <c:v>-4</c:v>
                </c:pt>
                <c:pt idx="56">
                  <c:v>-15</c:v>
                </c:pt>
                <c:pt idx="57">
                  <c:v>-35</c:v>
                </c:pt>
                <c:pt idx="58">
                  <c:v>-3</c:v>
                </c:pt>
                <c:pt idx="59">
                  <c:v>-18</c:v>
                </c:pt>
                <c:pt idx="60">
                  <c:v>-6</c:v>
                </c:pt>
                <c:pt idx="61">
                  <c:v>-19</c:v>
                </c:pt>
                <c:pt idx="62">
                  <c:v>-13</c:v>
                </c:pt>
                <c:pt idx="63">
                  <c:v>-24</c:v>
                </c:pt>
                <c:pt idx="64">
                  <c:v>-16</c:v>
                </c:pt>
                <c:pt idx="65">
                  <c:v>-55</c:v>
                </c:pt>
                <c:pt idx="66">
                  <c:v>-60</c:v>
                </c:pt>
                <c:pt idx="67">
                  <c:v>-26</c:v>
                </c:pt>
                <c:pt idx="68">
                  <c:v>-21</c:v>
                </c:pt>
                <c:pt idx="69">
                  <c:v>-25</c:v>
                </c:pt>
                <c:pt idx="70">
                  <c:v>-24</c:v>
                </c:pt>
                <c:pt idx="71">
                  <c:v>-20</c:v>
                </c:pt>
                <c:pt idx="72">
                  <c:v>-13</c:v>
                </c:pt>
                <c:pt idx="73">
                  <c:v>-15</c:v>
                </c:pt>
                <c:pt idx="74">
                  <c:v>-9</c:v>
                </c:pt>
                <c:pt idx="75">
                  <c:v>7</c:v>
                </c:pt>
                <c:pt idx="76">
                  <c:v>-7</c:v>
                </c:pt>
                <c:pt idx="77">
                  <c:v>-2</c:v>
                </c:pt>
                <c:pt idx="78">
                  <c:v>-2</c:v>
                </c:pt>
                <c:pt idx="79">
                  <c:v>-1</c:v>
                </c:pt>
                <c:pt idx="80">
                  <c:v>-5</c:v>
                </c:pt>
                <c:pt idx="81">
                  <c:v>1</c:v>
                </c:pt>
                <c:pt idx="82">
                  <c:v>1</c:v>
                </c:pt>
                <c:pt idx="83">
                  <c:v>1</c:v>
                </c:pt>
                <c:pt idx="84">
                  <c:v>14</c:v>
                </c:pt>
                <c:pt idx="85">
                  <c:v>1</c:v>
                </c:pt>
                <c:pt idx="86">
                  <c:v>-3</c:v>
                </c:pt>
                <c:pt idx="87">
                  <c:v>-4</c:v>
                </c:pt>
                <c:pt idx="88">
                  <c:v>0</c:v>
                </c:pt>
                <c:pt idx="89">
                  <c:v>-2</c:v>
                </c:pt>
              </c:numCache>
            </c:numRef>
          </c:val>
  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>
            <c:ext xmlns:c16="http://schemas.microsoft.com/office/drawing/2014/chart" uri="{C3380CC4-5D6E-409C-BE32-E72D297353CC}">
              <c16:uniqueId val="{00000004-D9F3-464D-A65B-B2DB827E1729}"/>
            </c:ext>
          </c:extLst>
        </c:ser>
        <c:ser>
          <c:idx val="6"/>
          <c:order val="6"/>
          <c:tx>
            <c:strRef>
              <c:f>'Raccolta netta mensile NEW'!$H$1</c:f>
              <c:strCache>
                <c:ptCount val="1"/>
                <c:pt idx="0">
                  <c:v>Monetari</c:v>
                </c:pt>
              </c:strCache>
            </c:strRef>
          </c:tx>
          <c:spPr>
            <a:solidFill>
              <a:srgbClr val="DBE5F1"/>
            </a:solidFill>
            <a:ln w="3175">
              <a:noFill/>
              <a:prstDash val="solid"/>
            </a:ln>
          </c:spPr>
          <c:invertIfNegative val="0"/>
          <c:dPt>
            <c:idx val="73"/>
            <c:invertIfNegative val="0"/>
            <c:bubble3D val="0"/>
    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>
              <c:ext xmlns:c16="http://schemas.microsoft.com/office/drawing/2014/chart" uri="{C3380CC4-5D6E-409C-BE32-E72D297353CC}">
                <c16:uniqueId val="{00000005-D9F3-464D-A65B-B2DB827E1729}"/>
              </c:ext>
            </c:extLst>
          </c:dPt>
          <c:cat>
            <c:numRef>
              <c:f>'Raccolta netta mensile NEW'!$A$310:$A$420</c:f>
              <c:numCache>
                <c:formatCode>mmm\-yy</c:formatCode>
                <c:ptCount val="90"/>
                <c:pt idx="0">
                  <c:v>43101</c:v>
                </c:pt>
                <c:pt idx="1">
                  <c:v>43132</c:v>
                </c:pt>
                <c:pt idx="2">
                  <c:v>43160</c:v>
                </c:pt>
                <c:pt idx="3">
                  <c:v>43191</c:v>
                </c:pt>
                <c:pt idx="4">
                  <c:v>43221</c:v>
                </c:pt>
                <c:pt idx="5">
                  <c:v>43252</c:v>
                </c:pt>
                <c:pt idx="6">
                  <c:v>43282</c:v>
                </c:pt>
                <c:pt idx="7">
                  <c:v>43313</c:v>
                </c:pt>
                <c:pt idx="8">
                  <c:v>43344</c:v>
                </c:pt>
                <c:pt idx="9">
                  <c:v>43374</c:v>
                </c:pt>
                <c:pt idx="10">
                  <c:v>43405</c:v>
                </c:pt>
                <c:pt idx="11">
                  <c:v>43435</c:v>
                </c:pt>
                <c:pt idx="12">
                  <c:v>43466</c:v>
                </c:pt>
                <c:pt idx="13">
                  <c:v>43497</c:v>
                </c:pt>
                <c:pt idx="14">
                  <c:v>43525</c:v>
                </c:pt>
                <c:pt idx="15">
                  <c:v>43556</c:v>
                </c:pt>
                <c:pt idx="16">
                  <c:v>43586</c:v>
                </c:pt>
                <c:pt idx="17">
                  <c:v>43617</c:v>
                </c:pt>
                <c:pt idx="18">
                  <c:v>43647</c:v>
                </c:pt>
                <c:pt idx="19">
                  <c:v>43678</c:v>
                </c:pt>
                <c:pt idx="20">
                  <c:v>43709</c:v>
                </c:pt>
                <c:pt idx="21">
                  <c:v>43739</c:v>
                </c:pt>
                <c:pt idx="22">
                  <c:v>43770</c:v>
                </c:pt>
                <c:pt idx="23">
                  <c:v>43800</c:v>
                </c:pt>
                <c:pt idx="24">
                  <c:v>43831</c:v>
                </c:pt>
                <c:pt idx="25">
                  <c:v>43862</c:v>
                </c:pt>
                <c:pt idx="26">
                  <c:v>43891</c:v>
                </c:pt>
                <c:pt idx="27">
                  <c:v>43922</c:v>
                </c:pt>
                <c:pt idx="28">
                  <c:v>43952</c:v>
                </c:pt>
                <c:pt idx="29">
                  <c:v>43983</c:v>
                </c:pt>
                <c:pt idx="30">
                  <c:v>44013</c:v>
                </c:pt>
                <c:pt idx="31">
                  <c:v>44044</c:v>
                </c:pt>
                <c:pt idx="32">
                  <c:v>44075</c:v>
                </c:pt>
                <c:pt idx="33">
                  <c:v>44105</c:v>
                </c:pt>
                <c:pt idx="34">
                  <c:v>44136</c:v>
                </c:pt>
                <c:pt idx="35">
                  <c:v>44166</c:v>
                </c:pt>
                <c:pt idx="36">
                  <c:v>44197</c:v>
                </c:pt>
                <c:pt idx="37">
                  <c:v>44228</c:v>
                </c:pt>
                <c:pt idx="38">
                  <c:v>44256</c:v>
                </c:pt>
                <c:pt idx="39">
                  <c:v>44287</c:v>
                </c:pt>
                <c:pt idx="40">
                  <c:v>44317</c:v>
                </c:pt>
                <c:pt idx="41">
                  <c:v>44348</c:v>
                </c:pt>
                <c:pt idx="42">
                  <c:v>44378</c:v>
                </c:pt>
                <c:pt idx="43">
                  <c:v>44409</c:v>
                </c:pt>
                <c:pt idx="44">
                  <c:v>44440</c:v>
                </c:pt>
                <c:pt idx="45">
                  <c:v>44470</c:v>
                </c:pt>
                <c:pt idx="46">
                  <c:v>44501</c:v>
                </c:pt>
                <c:pt idx="47">
                  <c:v>44531</c:v>
                </c:pt>
                <c:pt idx="48">
                  <c:v>44562</c:v>
                </c:pt>
                <c:pt idx="49">
                  <c:v>44593</c:v>
                </c:pt>
                <c:pt idx="50">
                  <c:v>44621</c:v>
                </c:pt>
                <c:pt idx="51">
                  <c:v>44652</c:v>
                </c:pt>
                <c:pt idx="52">
                  <c:v>44682</c:v>
                </c:pt>
                <c:pt idx="53">
                  <c:v>44713</c:v>
                </c:pt>
                <c:pt idx="54">
                  <c:v>44743</c:v>
                </c:pt>
                <c:pt idx="55">
                  <c:v>44774</c:v>
                </c:pt>
                <c:pt idx="56">
                  <c:v>44805</c:v>
                </c:pt>
                <c:pt idx="57">
                  <c:v>44835</c:v>
                </c:pt>
                <c:pt idx="58">
                  <c:v>44866</c:v>
                </c:pt>
                <c:pt idx="59">
                  <c:v>44896</c:v>
                </c:pt>
                <c:pt idx="60">
                  <c:v>44927</c:v>
                </c:pt>
                <c:pt idx="61">
                  <c:v>44958</c:v>
                </c:pt>
                <c:pt idx="62">
                  <c:v>44986</c:v>
                </c:pt>
                <c:pt idx="63">
                  <c:v>45017</c:v>
                </c:pt>
                <c:pt idx="64">
                  <c:v>45047</c:v>
                </c:pt>
                <c:pt idx="65">
                  <c:v>45078</c:v>
                </c:pt>
                <c:pt idx="66">
                  <c:v>45108</c:v>
                </c:pt>
                <c:pt idx="67">
                  <c:v>45139</c:v>
                </c:pt>
                <c:pt idx="68">
                  <c:v>45170</c:v>
                </c:pt>
                <c:pt idx="69">
                  <c:v>45200</c:v>
                </c:pt>
                <c:pt idx="70">
                  <c:v>45231</c:v>
                </c:pt>
                <c:pt idx="71">
                  <c:v>45261</c:v>
                </c:pt>
                <c:pt idx="72">
                  <c:v>45292</c:v>
                </c:pt>
                <c:pt idx="73">
                  <c:v>45323</c:v>
                </c:pt>
                <c:pt idx="74">
                  <c:v>45352</c:v>
                </c:pt>
                <c:pt idx="75">
                  <c:v>45383</c:v>
                </c:pt>
                <c:pt idx="76">
                  <c:v>45413</c:v>
                </c:pt>
                <c:pt idx="77">
                  <c:v>45444</c:v>
                </c:pt>
                <c:pt idx="78">
                  <c:v>45474</c:v>
                </c:pt>
                <c:pt idx="79">
                  <c:v>45505</c:v>
                </c:pt>
                <c:pt idx="80">
                  <c:v>45536</c:v>
                </c:pt>
                <c:pt idx="81">
                  <c:v>45566</c:v>
                </c:pt>
                <c:pt idx="82">
                  <c:v>45597</c:v>
                </c:pt>
                <c:pt idx="83">
                  <c:v>45627</c:v>
                </c:pt>
                <c:pt idx="84">
                  <c:v>45658</c:v>
                </c:pt>
                <c:pt idx="85">
                  <c:v>45689</c:v>
                </c:pt>
                <c:pt idx="86">
                  <c:v>45717</c:v>
                </c:pt>
                <c:pt idx="87">
                  <c:v>45748</c:v>
                </c:pt>
                <c:pt idx="88">
                  <c:v>45778</c:v>
                </c:pt>
                <c:pt idx="89">
                  <c:v>45809</c:v>
                </c:pt>
              </c:numCache>
            </c:numRef>
          </c:cat>
          <c:val>
            <c:numRef>
              <c:f>'Raccolta netta mensile NEW'!$H$310:$H$420</c:f>
              <c:numCache>
                <c:formatCode>#,##0</c:formatCode>
                <c:ptCount val="90"/>
                <c:pt idx="0">
                  <c:v>1905</c:v>
                </c:pt>
                <c:pt idx="1">
                  <c:v>-4033</c:v>
                </c:pt>
                <c:pt idx="2">
                  <c:v>-1260</c:v>
                </c:pt>
                <c:pt idx="3">
                  <c:v>-201</c:v>
                </c:pt>
                <c:pt idx="4">
                  <c:v>-55</c:v>
                </c:pt>
                <c:pt idx="5">
                  <c:v>3924</c:v>
                </c:pt>
                <c:pt idx="6">
                  <c:v>-1787</c:v>
                </c:pt>
                <c:pt idx="7">
                  <c:v>493</c:v>
                </c:pt>
                <c:pt idx="8">
                  <c:v>560</c:v>
                </c:pt>
                <c:pt idx="9">
                  <c:v>1565</c:v>
                </c:pt>
                <c:pt idx="10">
                  <c:v>580</c:v>
                </c:pt>
                <c:pt idx="11">
                  <c:v>273</c:v>
                </c:pt>
                <c:pt idx="12">
                  <c:v>3353</c:v>
                </c:pt>
                <c:pt idx="13">
                  <c:v>-955</c:v>
                </c:pt>
                <c:pt idx="14">
                  <c:v>-762</c:v>
                </c:pt>
                <c:pt idx="15">
                  <c:v>-1812</c:v>
                </c:pt>
                <c:pt idx="16">
                  <c:v>2275</c:v>
                </c:pt>
                <c:pt idx="17">
                  <c:v>963</c:v>
                </c:pt>
                <c:pt idx="18">
                  <c:v>-558</c:v>
                </c:pt>
                <c:pt idx="19">
                  <c:v>3274</c:v>
                </c:pt>
                <c:pt idx="20">
                  <c:v>-591</c:v>
                </c:pt>
                <c:pt idx="21">
                  <c:v>-2085</c:v>
                </c:pt>
                <c:pt idx="22">
                  <c:v>-1128</c:v>
                </c:pt>
                <c:pt idx="23">
                  <c:v>-205</c:v>
                </c:pt>
                <c:pt idx="24">
                  <c:v>-694</c:v>
                </c:pt>
                <c:pt idx="25">
                  <c:v>1022</c:v>
                </c:pt>
                <c:pt idx="26">
                  <c:v>6197</c:v>
                </c:pt>
                <c:pt idx="27">
                  <c:v>846</c:v>
                </c:pt>
                <c:pt idx="28">
                  <c:v>-653</c:v>
                </c:pt>
                <c:pt idx="29">
                  <c:v>4221</c:v>
                </c:pt>
                <c:pt idx="30">
                  <c:v>-1419</c:v>
                </c:pt>
                <c:pt idx="31">
                  <c:v>-357</c:v>
                </c:pt>
                <c:pt idx="32">
                  <c:v>2071</c:v>
                </c:pt>
                <c:pt idx="33">
                  <c:v>-2139</c:v>
                </c:pt>
                <c:pt idx="34">
                  <c:v>-3502</c:v>
                </c:pt>
                <c:pt idx="35">
                  <c:v>-2033</c:v>
                </c:pt>
                <c:pt idx="36">
                  <c:v>1764</c:v>
                </c:pt>
                <c:pt idx="37">
                  <c:v>-1466</c:v>
                </c:pt>
                <c:pt idx="38">
                  <c:v>1437</c:v>
                </c:pt>
                <c:pt idx="39">
                  <c:v>447</c:v>
                </c:pt>
                <c:pt idx="40">
                  <c:v>-67</c:v>
                </c:pt>
                <c:pt idx="41">
                  <c:v>-1210</c:v>
                </c:pt>
                <c:pt idx="42">
                  <c:v>1700</c:v>
                </c:pt>
                <c:pt idx="43">
                  <c:v>2486</c:v>
                </c:pt>
                <c:pt idx="44">
                  <c:v>-1910</c:v>
                </c:pt>
                <c:pt idx="45">
                  <c:v>-2197</c:v>
                </c:pt>
                <c:pt idx="46">
                  <c:v>-1226</c:v>
                </c:pt>
                <c:pt idx="47">
                  <c:v>239</c:v>
                </c:pt>
                <c:pt idx="48">
                  <c:v>2557</c:v>
                </c:pt>
                <c:pt idx="49">
                  <c:v>767</c:v>
                </c:pt>
                <c:pt idx="50">
                  <c:v>150</c:v>
                </c:pt>
                <c:pt idx="51">
                  <c:v>413</c:v>
                </c:pt>
                <c:pt idx="52">
                  <c:v>190</c:v>
                </c:pt>
                <c:pt idx="53">
                  <c:v>792</c:v>
                </c:pt>
                <c:pt idx="54">
                  <c:v>130</c:v>
                </c:pt>
                <c:pt idx="55">
                  <c:v>-366</c:v>
                </c:pt>
                <c:pt idx="56">
                  <c:v>880</c:v>
                </c:pt>
                <c:pt idx="57">
                  <c:v>-163</c:v>
                </c:pt>
                <c:pt idx="58">
                  <c:v>2</c:v>
                </c:pt>
                <c:pt idx="59">
                  <c:v>402</c:v>
                </c:pt>
                <c:pt idx="60">
                  <c:v>-687</c:v>
                </c:pt>
                <c:pt idx="61">
                  <c:v>-99</c:v>
                </c:pt>
                <c:pt idx="62">
                  <c:v>-316</c:v>
                </c:pt>
                <c:pt idx="63">
                  <c:v>1013</c:v>
                </c:pt>
                <c:pt idx="64">
                  <c:v>-266</c:v>
                </c:pt>
                <c:pt idx="65">
                  <c:v>-2538</c:v>
                </c:pt>
                <c:pt idx="66">
                  <c:v>-1059</c:v>
                </c:pt>
                <c:pt idx="67">
                  <c:v>1059</c:v>
                </c:pt>
                <c:pt idx="68">
                  <c:v>803</c:v>
                </c:pt>
                <c:pt idx="69">
                  <c:v>631</c:v>
                </c:pt>
                <c:pt idx="70">
                  <c:v>-520</c:v>
                </c:pt>
                <c:pt idx="71">
                  <c:v>277</c:v>
                </c:pt>
                <c:pt idx="72">
                  <c:v>-996</c:v>
                </c:pt>
                <c:pt idx="73">
                  <c:v>-1843</c:v>
                </c:pt>
                <c:pt idx="74">
                  <c:v>1916</c:v>
                </c:pt>
                <c:pt idx="75">
                  <c:v>1205</c:v>
                </c:pt>
                <c:pt idx="76">
                  <c:v>-3437</c:v>
                </c:pt>
                <c:pt idx="77">
                  <c:v>516</c:v>
                </c:pt>
                <c:pt idx="78">
                  <c:v>1201</c:v>
                </c:pt>
                <c:pt idx="79">
                  <c:v>1509</c:v>
                </c:pt>
                <c:pt idx="80">
                  <c:v>-1267</c:v>
                </c:pt>
                <c:pt idx="81">
                  <c:v>783</c:v>
                </c:pt>
                <c:pt idx="82">
                  <c:v>180</c:v>
                </c:pt>
                <c:pt idx="83">
                  <c:v>1774</c:v>
                </c:pt>
                <c:pt idx="84">
                  <c:v>1066</c:v>
                </c:pt>
                <c:pt idx="85">
                  <c:v>-108</c:v>
                </c:pt>
                <c:pt idx="86">
                  <c:v>2367</c:v>
                </c:pt>
                <c:pt idx="87">
                  <c:v>2304</c:v>
                </c:pt>
                <c:pt idx="88">
                  <c:v>-971</c:v>
                </c:pt>
                <c:pt idx="89">
                  <c:v>-721</c:v>
                </c:pt>
              </c:numCache>
            </c:numRef>
          </c:val>
  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>
            <c:ext xmlns:c16="http://schemas.microsoft.com/office/drawing/2014/chart" uri="{C3380CC4-5D6E-409C-BE32-E72D297353CC}">
              <c16:uniqueId val="{00000006-D9F3-464D-A65B-B2DB827E172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100"/>
        <c:axId val="450929792"/>
        <c:axId val="450931328"/>
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 xmlns:mc="http://schemas.openxmlformats.org/markup-compatibility/2006" xmlns:c14="http://schemas.microsoft.com/office/drawing/2007/8/2/chart" xmlns:c16="http://schemas.microsoft.com/office/drawing/2014/chart">
                      <c:ext uri="{02D57815-91ED-43cb-92C2-25804820EDAC}">
                        <c15:formulaRef>
                          <c15:sqref>'Raccolta netta mensile NEW'!$B$1</c15:sqref>
                        </c15:formulaRef>
                      </c:ext>
                    </c:extLst>
                    <c:strCache>
                      <c:ptCount val="1"/>
                      <c:pt idx="0">
                        <c:v>Lungo Termine</c:v>
                      </c:pt>
                    </c:strCache>
                  </c:strRef>
                </c:tx>
                <c:invertIfNegative val="0"/>
                <c:cat>
                  <c:numRef>
                    <c:extLst xmlns:mc="http://schemas.openxmlformats.org/markup-compatibility/2006" xmlns:c14="http://schemas.microsoft.com/office/drawing/2007/8/2/chart" xmlns:c16="http://schemas.microsoft.com/office/drawing/2014/chart">
                      <c:ext uri="{02D57815-91ED-43cb-92C2-25804820EDAC}">
                        <c15:formulaRef>
                          <c15:sqref>'Raccolta netta mensile NEW'!$A$310:$A$420</c15:sqref>
                        </c15:formulaRef>
                      </c:ext>
                    </c:extLst>
                    <c:numCache>
                      <c:formatCode>mmm\-yy</c:formatCode>
                      <c:ptCount val="90"/>
                      <c:pt idx="0">
                        <c:v>43101</c:v>
                      </c:pt>
                      <c:pt idx="1">
                        <c:v>43132</c:v>
                      </c:pt>
                      <c:pt idx="2">
                        <c:v>43160</c:v>
                      </c:pt>
                      <c:pt idx="3">
                        <c:v>43191</c:v>
                      </c:pt>
                      <c:pt idx="4">
                        <c:v>43221</c:v>
                      </c:pt>
                      <c:pt idx="5">
                        <c:v>43252</c:v>
                      </c:pt>
                      <c:pt idx="6">
                        <c:v>43282</c:v>
                      </c:pt>
                      <c:pt idx="7">
                        <c:v>43313</c:v>
                      </c:pt>
                      <c:pt idx="8">
                        <c:v>43344</c:v>
                      </c:pt>
                      <c:pt idx="9">
                        <c:v>43374</c:v>
                      </c:pt>
                      <c:pt idx="10">
                        <c:v>43405</c:v>
                      </c:pt>
                      <c:pt idx="11">
                        <c:v>43435</c:v>
                      </c:pt>
                      <c:pt idx="12">
                        <c:v>43466</c:v>
                      </c:pt>
                      <c:pt idx="13">
                        <c:v>43497</c:v>
                      </c:pt>
                      <c:pt idx="14">
                        <c:v>43525</c:v>
                      </c:pt>
                      <c:pt idx="15">
                        <c:v>43556</c:v>
                      </c:pt>
                      <c:pt idx="16">
                        <c:v>43586</c:v>
                      </c:pt>
                      <c:pt idx="17">
                        <c:v>43617</c:v>
                      </c:pt>
                      <c:pt idx="18">
                        <c:v>43647</c:v>
                      </c:pt>
                      <c:pt idx="19">
                        <c:v>43678</c:v>
                      </c:pt>
                      <c:pt idx="20">
                        <c:v>43709</c:v>
                      </c:pt>
                      <c:pt idx="21">
                        <c:v>43739</c:v>
                      </c:pt>
                      <c:pt idx="22">
                        <c:v>43770</c:v>
                      </c:pt>
                      <c:pt idx="23">
                        <c:v>43800</c:v>
                      </c:pt>
                      <c:pt idx="24">
                        <c:v>43831</c:v>
                      </c:pt>
                      <c:pt idx="25">
                        <c:v>43862</c:v>
                      </c:pt>
                      <c:pt idx="26">
                        <c:v>43891</c:v>
                      </c:pt>
                      <c:pt idx="27">
                        <c:v>43922</c:v>
                      </c:pt>
                      <c:pt idx="28">
                        <c:v>43952</c:v>
                      </c:pt>
                      <c:pt idx="29">
                        <c:v>43983</c:v>
                      </c:pt>
                      <c:pt idx="30">
                        <c:v>44013</c:v>
                      </c:pt>
                      <c:pt idx="31">
                        <c:v>44044</c:v>
                      </c:pt>
                      <c:pt idx="32">
                        <c:v>44075</c:v>
                      </c:pt>
                      <c:pt idx="33">
                        <c:v>44105</c:v>
                      </c:pt>
                      <c:pt idx="34">
                        <c:v>44136</c:v>
                      </c:pt>
                      <c:pt idx="35">
                        <c:v>44166</c:v>
                      </c:pt>
                      <c:pt idx="36">
                        <c:v>44197</c:v>
                      </c:pt>
                      <c:pt idx="37">
                        <c:v>44228</c:v>
                      </c:pt>
                      <c:pt idx="38">
                        <c:v>44256</c:v>
                      </c:pt>
                      <c:pt idx="39">
                        <c:v>44287</c:v>
                      </c:pt>
                      <c:pt idx="40">
                        <c:v>44317</c:v>
                      </c:pt>
                      <c:pt idx="41">
                        <c:v>44348</c:v>
                      </c:pt>
                      <c:pt idx="42">
                        <c:v>44378</c:v>
                      </c:pt>
                      <c:pt idx="43">
                        <c:v>44409</c:v>
                      </c:pt>
                      <c:pt idx="44">
                        <c:v>44440</c:v>
                      </c:pt>
                      <c:pt idx="45">
                        <c:v>44470</c:v>
                      </c:pt>
                      <c:pt idx="46">
                        <c:v>44501</c:v>
                      </c:pt>
                      <c:pt idx="47">
                        <c:v>44531</c:v>
                      </c:pt>
                      <c:pt idx="48">
                        <c:v>44562</c:v>
                      </c:pt>
                      <c:pt idx="49">
                        <c:v>44593</c:v>
                      </c:pt>
                      <c:pt idx="50">
                        <c:v>44621</c:v>
                      </c:pt>
                      <c:pt idx="51">
                        <c:v>44652</c:v>
                      </c:pt>
                      <c:pt idx="52">
                        <c:v>44682</c:v>
                      </c:pt>
                      <c:pt idx="53">
                        <c:v>44713</c:v>
                      </c:pt>
                      <c:pt idx="54">
                        <c:v>44743</c:v>
                      </c:pt>
                      <c:pt idx="55">
                        <c:v>44774</c:v>
                      </c:pt>
                      <c:pt idx="56">
                        <c:v>44805</c:v>
                      </c:pt>
                      <c:pt idx="57">
                        <c:v>44835</c:v>
                      </c:pt>
                      <c:pt idx="58">
                        <c:v>44866</c:v>
                      </c:pt>
                      <c:pt idx="59">
                        <c:v>44896</c:v>
                      </c:pt>
                      <c:pt idx="60">
                        <c:v>44927</c:v>
                      </c:pt>
                      <c:pt idx="61">
                        <c:v>44958</c:v>
                      </c:pt>
                      <c:pt idx="62">
                        <c:v>44986</c:v>
                      </c:pt>
                      <c:pt idx="63">
                        <c:v>45017</c:v>
                      </c:pt>
                      <c:pt idx="64">
                        <c:v>45047</c:v>
                      </c:pt>
                      <c:pt idx="65">
                        <c:v>45078</c:v>
                      </c:pt>
                      <c:pt idx="66">
                        <c:v>45108</c:v>
                      </c:pt>
                      <c:pt idx="67">
                        <c:v>45139</c:v>
                      </c:pt>
                      <c:pt idx="68">
                        <c:v>45170</c:v>
                      </c:pt>
                      <c:pt idx="69">
                        <c:v>45200</c:v>
                      </c:pt>
                      <c:pt idx="70">
                        <c:v>45231</c:v>
                      </c:pt>
                      <c:pt idx="71">
                        <c:v>45261</c:v>
                      </c:pt>
                      <c:pt idx="72">
                        <c:v>45292</c:v>
                      </c:pt>
                      <c:pt idx="73">
                        <c:v>45323</c:v>
                      </c:pt>
                      <c:pt idx="74">
                        <c:v>45352</c:v>
                      </c:pt>
                      <c:pt idx="75">
                        <c:v>45383</c:v>
                      </c:pt>
                      <c:pt idx="76">
                        <c:v>45413</c:v>
                      </c:pt>
                      <c:pt idx="77">
                        <c:v>45444</c:v>
                      </c:pt>
                      <c:pt idx="78">
                        <c:v>45474</c:v>
                      </c:pt>
                      <c:pt idx="79">
                        <c:v>45505</c:v>
                      </c:pt>
                      <c:pt idx="80">
                        <c:v>45536</c:v>
                      </c:pt>
                      <c:pt idx="81">
                        <c:v>45566</c:v>
                      </c:pt>
                      <c:pt idx="82">
                        <c:v>45597</c:v>
                      </c:pt>
                      <c:pt idx="83">
                        <c:v>45627</c:v>
                      </c:pt>
                      <c:pt idx="84">
                        <c:v>45658</c:v>
                      </c:pt>
                      <c:pt idx="85">
                        <c:v>45689</c:v>
                      </c:pt>
                      <c:pt idx="86">
                        <c:v>45717</c:v>
                      </c:pt>
                      <c:pt idx="87">
                        <c:v>45748</c:v>
                      </c:pt>
                      <c:pt idx="88">
                        <c:v>45778</c:v>
                      </c:pt>
                      <c:pt idx="89">
                        <c:v>45809</c:v>
                      </c:pt>
                    </c:numCache>
                  </c:numRef>
                </c:cat>
                <c:val>
                  <c:numRef>
                    <c:extLst xmlns:mc="http://schemas.openxmlformats.org/markup-compatibility/2006" xmlns:c14="http://schemas.microsoft.com/office/drawing/2007/8/2/chart" xmlns:c16="http://schemas.microsoft.com/office/drawing/2014/chart">
                      <c:ext uri="{02D57815-91ED-43cb-92C2-25804820EDAC}">
                        <c15:formulaRef>
                          <c15:sqref>'Raccolta netta mensile NEW'!$B$310:$B$420</c15:sqref>
                        </c15:formulaRef>
                      </c:ext>
                    </c:extLst>
                    <c:numCache>
                      <c:formatCode>#,##0</c:formatCode>
                      <c:ptCount val="90"/>
                      <c:pt idx="0">
                        <c:v>5449</c:v>
                      </c:pt>
                      <c:pt idx="1">
                        <c:v>2210</c:v>
                      </c:pt>
                      <c:pt idx="2">
                        <c:v>4262</c:v>
                      </c:pt>
                      <c:pt idx="3">
                        <c:v>2878</c:v>
                      </c:pt>
                      <c:pt idx="4">
                        <c:v>-2305</c:v>
                      </c:pt>
                      <c:pt idx="5">
                        <c:v>-2935</c:v>
                      </c:pt>
                      <c:pt idx="6">
                        <c:v>714</c:v>
                      </c:pt>
                      <c:pt idx="7">
                        <c:v>150</c:v>
                      </c:pt>
                      <c:pt idx="8">
                        <c:v>-1856</c:v>
                      </c:pt>
                      <c:pt idx="9">
                        <c:v>-5953</c:v>
                      </c:pt>
                      <c:pt idx="10">
                        <c:v>-3959</c:v>
                      </c:pt>
                      <c:pt idx="11">
                        <c:v>-1835</c:v>
                      </c:pt>
                      <c:pt idx="12">
                        <c:v>-2755</c:v>
                      </c:pt>
                      <c:pt idx="13">
                        <c:v>-713</c:v>
                      </c:pt>
                      <c:pt idx="14">
                        <c:v>141</c:v>
                      </c:pt>
                      <c:pt idx="15">
                        <c:v>-1398</c:v>
                      </c:pt>
                      <c:pt idx="16">
                        <c:v>-4573</c:v>
                      </c:pt>
                      <c:pt idx="17">
                        <c:v>1239</c:v>
                      </c:pt>
                      <c:pt idx="18">
                        <c:v>-144</c:v>
                      </c:pt>
                      <c:pt idx="19">
                        <c:v>754</c:v>
                      </c:pt>
                      <c:pt idx="20">
                        <c:v>1399</c:v>
                      </c:pt>
                      <c:pt idx="21">
                        <c:v>1860</c:v>
                      </c:pt>
                      <c:pt idx="22">
                        <c:v>2380</c:v>
                      </c:pt>
                      <c:pt idx="23">
                        <c:v>3432</c:v>
                      </c:pt>
                      <c:pt idx="24">
                        <c:v>-1619</c:v>
                      </c:pt>
                      <c:pt idx="25">
                        <c:v>-2544</c:v>
                      </c:pt>
                      <c:pt idx="26">
                        <c:v>-16992</c:v>
                      </c:pt>
                      <c:pt idx="27">
                        <c:v>4893</c:v>
                      </c:pt>
                      <c:pt idx="28">
                        <c:v>3593</c:v>
                      </c:pt>
                      <c:pt idx="29">
                        <c:v>161</c:v>
                      </c:pt>
                      <c:pt idx="30">
                        <c:v>2781</c:v>
                      </c:pt>
                      <c:pt idx="31">
                        <c:v>4661</c:v>
                      </c:pt>
                      <c:pt idx="32">
                        <c:v>641</c:v>
                      </c:pt>
                      <c:pt idx="33">
                        <c:v>4332</c:v>
                      </c:pt>
                      <c:pt idx="34">
                        <c:v>4977</c:v>
                      </c:pt>
                      <c:pt idx="35">
                        <c:v>4862</c:v>
                      </c:pt>
                      <c:pt idx="36">
                        <c:v>2884</c:v>
                      </c:pt>
                      <c:pt idx="37">
                        <c:v>3423</c:v>
                      </c:pt>
                      <c:pt idx="38">
                        <c:v>6039</c:v>
                      </c:pt>
                      <c:pt idx="39">
                        <c:v>3587</c:v>
                      </c:pt>
                      <c:pt idx="40">
                        <c:v>4970</c:v>
                      </c:pt>
                      <c:pt idx="41">
                        <c:v>5306</c:v>
                      </c:pt>
                      <c:pt idx="42">
                        <c:v>4927</c:v>
                      </c:pt>
                      <c:pt idx="43">
                        <c:v>5395</c:v>
                      </c:pt>
                      <c:pt idx="44">
                        <c:v>2265</c:v>
                      </c:pt>
                      <c:pt idx="45">
                        <c:v>4927</c:v>
                      </c:pt>
                      <c:pt idx="46">
                        <c:v>4709</c:v>
                      </c:pt>
                      <c:pt idx="47">
                        <c:v>5560</c:v>
                      </c:pt>
                      <c:pt idx="48">
                        <c:v>2713</c:v>
                      </c:pt>
                      <c:pt idx="49">
                        <c:v>3141</c:v>
                      </c:pt>
                      <c:pt idx="50">
                        <c:v>2014</c:v>
                      </c:pt>
                      <c:pt idx="51">
                        <c:v>1146</c:v>
                      </c:pt>
                      <c:pt idx="52">
                        <c:v>-560</c:v>
                      </c:pt>
                      <c:pt idx="53">
                        <c:v>-2847</c:v>
                      </c:pt>
                      <c:pt idx="54">
                        <c:v>2518</c:v>
                      </c:pt>
                      <c:pt idx="55">
                        <c:v>39</c:v>
                      </c:pt>
                      <c:pt idx="56">
                        <c:v>-3500</c:v>
                      </c:pt>
                      <c:pt idx="57">
                        <c:v>-1900</c:v>
                      </c:pt>
                      <c:pt idx="58">
                        <c:v>230</c:v>
                      </c:pt>
                      <c:pt idx="59">
                        <c:v>738</c:v>
                      </c:pt>
                      <c:pt idx="60">
                        <c:v>45</c:v>
                      </c:pt>
                      <c:pt idx="61">
                        <c:v>-257</c:v>
                      </c:pt>
                      <c:pt idx="62">
                        <c:v>-326</c:v>
                      </c:pt>
                      <c:pt idx="63">
                        <c:v>1784</c:v>
                      </c:pt>
                      <c:pt idx="64">
                        <c:v>-1799</c:v>
                      </c:pt>
                      <c:pt idx="65">
                        <c:v>-102</c:v>
                      </c:pt>
                      <c:pt idx="66">
                        <c:v>-1850</c:v>
                      </c:pt>
                      <c:pt idx="67">
                        <c:v>-1854</c:v>
                      </c:pt>
                      <c:pt idx="68">
                        <c:v>-2884</c:v>
                      </c:pt>
                      <c:pt idx="69">
                        <c:v>-3738</c:v>
                      </c:pt>
                      <c:pt idx="70">
                        <c:v>-1744</c:v>
                      </c:pt>
                      <c:pt idx="71">
                        <c:v>-1466</c:v>
                      </c:pt>
                      <c:pt idx="72">
                        <c:v>-1332</c:v>
                      </c:pt>
                      <c:pt idx="73">
                        <c:v>-525</c:v>
                      </c:pt>
                      <c:pt idx="74">
                        <c:v>8</c:v>
                      </c:pt>
                      <c:pt idx="75">
                        <c:v>-2487</c:v>
                      </c:pt>
                      <c:pt idx="76">
                        <c:v>1126</c:v>
                      </c:pt>
                      <c:pt idx="77">
                        <c:v>-677</c:v>
                      </c:pt>
                      <c:pt idx="78">
                        <c:v>1751</c:v>
                      </c:pt>
                      <c:pt idx="79">
                        <c:v>1825</c:v>
                      </c:pt>
                      <c:pt idx="80">
                        <c:v>1899</c:v>
                      </c:pt>
                      <c:pt idx="81">
                        <c:v>1904</c:v>
                      </c:pt>
                      <c:pt idx="82">
                        <c:v>-165</c:v>
                      </c:pt>
                      <c:pt idx="83">
                        <c:v>2656</c:v>
                      </c:pt>
                      <c:pt idx="84">
                        <c:v>520</c:v>
                      </c:pt>
                      <c:pt idx="85">
                        <c:v>1153</c:v>
                      </c:pt>
                      <c:pt idx="86">
                        <c:v>1438</c:v>
                      </c:pt>
                      <c:pt idx="87">
                        <c:v>418</c:v>
                      </c:pt>
                      <c:pt idx="88">
                        <c:v>-256</c:v>
                      </c:pt>
                      <c:pt idx="89">
                        <c:v>333</c:v>
                      </c:pt>
                    </c:numCache>
                  </c:numRef>
                </c:val>
                <c:extLst xmlns:mc="http://schemas.openxmlformats.org/markup-compatibility/2006" xmlns:c14="http://schemas.microsoft.com/office/drawing/2007/8/2/chart" xmlns:c16="http://schemas.microsoft.com/office/drawing/2014/chart">
                  <c:ext xmlns:c16="http://schemas.microsoft.com/office/drawing/2014/chart" uri="{C3380CC4-5D6E-409C-BE32-E72D297353CC}">
                    <c16:uniqueId val="{00000009-D9F3-464D-A65B-B2DB827E1729}"/>
                  </c:ext>
                </c:extLst>
              </c15:ser>
            </c15:filteredBarSeries>
          </c:ext>
        </c:extLst>
      </c:barChart>
      <c:lineChart>
        <c:grouping val="standard"/>
        <c:varyColors val="0"/>
        <c:ser>
          <c:idx val="7"/>
          <c:order val="7"/>
          <c:tx>
            <c:v>Totale</c:v>
          </c:tx>
          <c:spPr>
            <a:ln w="15875">
              <a:solidFill>
                <a:sysClr val="windowText" lastClr="000000"/>
              </a:solidFill>
            </a:ln>
          </c:spPr>
          <c:marker>
            <c:symbol val="circle"/>
            <c:size val="8"/>
            <c:spPr>
              <a:solidFill>
                <a:sysClr val="window" lastClr="FFFFFF"/>
              </a:solidFill>
              <a:ln w="12700">
                <a:solidFill>
                  <a:sysClr val="windowText" lastClr="000000"/>
                </a:solidFill>
              </a:ln>
            </c:spPr>
          </c:marker>
          <c:dPt>
            <c:idx val="18"/>
            <c:bubble3D val="0"/>
    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>
              <c:ext xmlns:c16="http://schemas.microsoft.com/office/drawing/2014/chart" uri="{C3380CC4-5D6E-409C-BE32-E72D297353CC}">
                <c16:uniqueId val="{00000007-D9F3-464D-A65B-B2DB827E1729}"/>
              </c:ext>
            </c:extLst>
          </c:dPt>
          <c:cat>
            <c:numRef>
              <c:f>'Raccolta netta mensile NEW'!$A$310:$A$414</c:f>
              <c:numCache>
                <c:formatCode>mmm\-yy</c:formatCode>
                <c:ptCount val="84"/>
                <c:pt idx="0">
                  <c:v>43101</c:v>
                </c:pt>
                <c:pt idx="1">
                  <c:v>43132</c:v>
                </c:pt>
                <c:pt idx="2">
                  <c:v>43160</c:v>
                </c:pt>
                <c:pt idx="3">
                  <c:v>43191</c:v>
                </c:pt>
                <c:pt idx="4">
                  <c:v>43221</c:v>
                </c:pt>
                <c:pt idx="5">
                  <c:v>43252</c:v>
                </c:pt>
                <c:pt idx="6">
                  <c:v>43282</c:v>
                </c:pt>
                <c:pt idx="7">
                  <c:v>43313</c:v>
                </c:pt>
                <c:pt idx="8">
                  <c:v>43344</c:v>
                </c:pt>
                <c:pt idx="9">
                  <c:v>43374</c:v>
                </c:pt>
                <c:pt idx="10">
                  <c:v>43405</c:v>
                </c:pt>
                <c:pt idx="11">
                  <c:v>43435</c:v>
                </c:pt>
                <c:pt idx="12">
                  <c:v>43466</c:v>
                </c:pt>
                <c:pt idx="13">
                  <c:v>43497</c:v>
                </c:pt>
                <c:pt idx="14">
                  <c:v>43525</c:v>
                </c:pt>
                <c:pt idx="15">
                  <c:v>43556</c:v>
                </c:pt>
                <c:pt idx="16">
                  <c:v>43586</c:v>
                </c:pt>
                <c:pt idx="17">
                  <c:v>43617</c:v>
                </c:pt>
                <c:pt idx="18">
                  <c:v>43647</c:v>
                </c:pt>
                <c:pt idx="19">
                  <c:v>43678</c:v>
                </c:pt>
                <c:pt idx="20">
                  <c:v>43709</c:v>
                </c:pt>
                <c:pt idx="21">
                  <c:v>43739</c:v>
                </c:pt>
                <c:pt idx="22">
                  <c:v>43770</c:v>
                </c:pt>
                <c:pt idx="23">
                  <c:v>43800</c:v>
                </c:pt>
                <c:pt idx="24">
                  <c:v>43831</c:v>
                </c:pt>
                <c:pt idx="25">
                  <c:v>43862</c:v>
                </c:pt>
                <c:pt idx="26">
                  <c:v>43891</c:v>
                </c:pt>
                <c:pt idx="27">
                  <c:v>43922</c:v>
                </c:pt>
                <c:pt idx="28">
                  <c:v>43952</c:v>
                </c:pt>
                <c:pt idx="29">
                  <c:v>43983</c:v>
                </c:pt>
                <c:pt idx="30">
                  <c:v>44013</c:v>
                </c:pt>
                <c:pt idx="31">
                  <c:v>44044</c:v>
                </c:pt>
                <c:pt idx="32">
                  <c:v>44075</c:v>
                </c:pt>
                <c:pt idx="33">
                  <c:v>44105</c:v>
                </c:pt>
                <c:pt idx="34">
                  <c:v>44136</c:v>
                </c:pt>
                <c:pt idx="35">
                  <c:v>44166</c:v>
                </c:pt>
                <c:pt idx="36">
                  <c:v>44197</c:v>
                </c:pt>
                <c:pt idx="37">
                  <c:v>44228</c:v>
                </c:pt>
                <c:pt idx="38">
                  <c:v>44256</c:v>
                </c:pt>
                <c:pt idx="39">
                  <c:v>44287</c:v>
                </c:pt>
                <c:pt idx="40">
                  <c:v>44317</c:v>
                </c:pt>
                <c:pt idx="41">
                  <c:v>44348</c:v>
                </c:pt>
                <c:pt idx="42">
                  <c:v>44378</c:v>
                </c:pt>
                <c:pt idx="43">
                  <c:v>44409</c:v>
                </c:pt>
                <c:pt idx="44">
                  <c:v>44440</c:v>
                </c:pt>
                <c:pt idx="45">
                  <c:v>44470</c:v>
                </c:pt>
                <c:pt idx="46">
                  <c:v>44501</c:v>
                </c:pt>
                <c:pt idx="47">
                  <c:v>44531</c:v>
                </c:pt>
                <c:pt idx="48">
                  <c:v>44562</c:v>
                </c:pt>
                <c:pt idx="49">
                  <c:v>44593</c:v>
                </c:pt>
                <c:pt idx="50">
                  <c:v>44621</c:v>
                </c:pt>
                <c:pt idx="51">
                  <c:v>44652</c:v>
                </c:pt>
                <c:pt idx="52">
                  <c:v>44682</c:v>
                </c:pt>
                <c:pt idx="53">
                  <c:v>44713</c:v>
                </c:pt>
                <c:pt idx="54">
                  <c:v>44743</c:v>
                </c:pt>
                <c:pt idx="55">
                  <c:v>44774</c:v>
                </c:pt>
                <c:pt idx="56">
                  <c:v>44805</c:v>
                </c:pt>
                <c:pt idx="57">
                  <c:v>44835</c:v>
                </c:pt>
                <c:pt idx="58">
                  <c:v>44866</c:v>
                </c:pt>
                <c:pt idx="59">
                  <c:v>44896</c:v>
                </c:pt>
                <c:pt idx="60">
                  <c:v>44927</c:v>
                </c:pt>
                <c:pt idx="61">
                  <c:v>44958</c:v>
                </c:pt>
                <c:pt idx="62">
                  <c:v>44986</c:v>
                </c:pt>
                <c:pt idx="63">
                  <c:v>45017</c:v>
                </c:pt>
                <c:pt idx="64">
                  <c:v>45047</c:v>
                </c:pt>
                <c:pt idx="65">
                  <c:v>45078</c:v>
                </c:pt>
                <c:pt idx="66">
                  <c:v>45108</c:v>
                </c:pt>
                <c:pt idx="67">
                  <c:v>45139</c:v>
                </c:pt>
                <c:pt idx="68">
                  <c:v>45170</c:v>
                </c:pt>
                <c:pt idx="69">
                  <c:v>45200</c:v>
                </c:pt>
                <c:pt idx="70">
                  <c:v>45231</c:v>
                </c:pt>
                <c:pt idx="71">
                  <c:v>45261</c:v>
                </c:pt>
                <c:pt idx="72">
                  <c:v>45292</c:v>
                </c:pt>
                <c:pt idx="73">
                  <c:v>45323</c:v>
                </c:pt>
                <c:pt idx="74">
                  <c:v>45352</c:v>
                </c:pt>
                <c:pt idx="75">
                  <c:v>45383</c:v>
                </c:pt>
                <c:pt idx="76">
                  <c:v>45413</c:v>
                </c:pt>
                <c:pt idx="77">
                  <c:v>45444</c:v>
                </c:pt>
                <c:pt idx="78">
                  <c:v>45474</c:v>
                </c:pt>
                <c:pt idx="79">
                  <c:v>45505</c:v>
                </c:pt>
                <c:pt idx="80">
                  <c:v>45536</c:v>
                </c:pt>
                <c:pt idx="81">
                  <c:v>45566</c:v>
                </c:pt>
                <c:pt idx="82">
                  <c:v>45597</c:v>
                </c:pt>
                <c:pt idx="83">
                  <c:v>45627</c:v>
                </c:pt>
              </c:numCache>
            </c:numRef>
          </c:cat>
          <c:val>
            <c:numRef>
              <c:f>'Raccolta netta mensile NEW'!$I$310:$I$420</c:f>
              <c:numCache>
                <c:formatCode>#,##0</c:formatCode>
                <c:ptCount val="90"/>
                <c:pt idx="0">
                  <c:v>7354</c:v>
                </c:pt>
                <c:pt idx="1">
                  <c:v>-1823</c:v>
                </c:pt>
                <c:pt idx="2">
                  <c:v>3002</c:v>
                </c:pt>
                <c:pt idx="3">
                  <c:v>2677</c:v>
                </c:pt>
                <c:pt idx="4">
                  <c:v>-2360</c:v>
                </c:pt>
                <c:pt idx="5">
                  <c:v>989</c:v>
                </c:pt>
                <c:pt idx="6">
                  <c:v>-1073</c:v>
                </c:pt>
                <c:pt idx="7">
                  <c:v>643</c:v>
                </c:pt>
                <c:pt idx="8">
                  <c:v>-1297</c:v>
                </c:pt>
                <c:pt idx="9">
                  <c:v>-4387</c:v>
                </c:pt>
                <c:pt idx="10">
                  <c:v>-3381</c:v>
                </c:pt>
                <c:pt idx="11">
                  <c:v>-1563</c:v>
                </c:pt>
                <c:pt idx="12">
                  <c:v>600</c:v>
                </c:pt>
                <c:pt idx="13">
                  <c:v>-1668</c:v>
                </c:pt>
                <c:pt idx="14">
                  <c:v>-620</c:v>
                </c:pt>
                <c:pt idx="15">
                  <c:v>-3210</c:v>
                </c:pt>
                <c:pt idx="16">
                  <c:v>-2298</c:v>
                </c:pt>
                <c:pt idx="17">
                  <c:v>2201</c:v>
                </c:pt>
                <c:pt idx="18">
                  <c:v>-703</c:v>
                </c:pt>
                <c:pt idx="19">
                  <c:v>4029</c:v>
                </c:pt>
                <c:pt idx="20">
                  <c:v>808</c:v>
                </c:pt>
                <c:pt idx="21">
                  <c:v>-225</c:v>
                </c:pt>
                <c:pt idx="22">
                  <c:v>1251</c:v>
                </c:pt>
                <c:pt idx="23">
                  <c:v>3227</c:v>
                </c:pt>
                <c:pt idx="24">
                  <c:v>-2313</c:v>
                </c:pt>
                <c:pt idx="25">
                  <c:v>-1522</c:v>
                </c:pt>
                <c:pt idx="26">
                  <c:v>-10794</c:v>
                </c:pt>
                <c:pt idx="27">
                  <c:v>5738</c:v>
                </c:pt>
                <c:pt idx="28">
                  <c:v>2939</c:v>
                </c:pt>
                <c:pt idx="29">
                  <c:v>4381</c:v>
                </c:pt>
                <c:pt idx="30">
                  <c:v>1621</c:v>
                </c:pt>
                <c:pt idx="31">
                  <c:v>4303</c:v>
                </c:pt>
                <c:pt idx="32">
                  <c:v>2711</c:v>
                </c:pt>
                <c:pt idx="33">
                  <c:v>2193</c:v>
                </c:pt>
                <c:pt idx="34">
                  <c:v>1474</c:v>
                </c:pt>
                <c:pt idx="35">
                  <c:v>2829</c:v>
                </c:pt>
                <c:pt idx="36">
                  <c:v>4649</c:v>
                </c:pt>
                <c:pt idx="37">
                  <c:v>1956</c:v>
                </c:pt>
                <c:pt idx="38">
                  <c:v>7477</c:v>
                </c:pt>
                <c:pt idx="39">
                  <c:v>4085</c:v>
                </c:pt>
                <c:pt idx="40">
                  <c:v>4904</c:v>
                </c:pt>
                <c:pt idx="41">
                  <c:v>4096</c:v>
                </c:pt>
                <c:pt idx="42">
                  <c:v>6628</c:v>
                </c:pt>
                <c:pt idx="43">
                  <c:v>7881</c:v>
                </c:pt>
                <c:pt idx="44">
                  <c:v>356</c:v>
                </c:pt>
                <c:pt idx="45">
                  <c:v>2730</c:v>
                </c:pt>
                <c:pt idx="46">
                  <c:v>3482</c:v>
                </c:pt>
                <c:pt idx="47">
                  <c:v>5800</c:v>
                </c:pt>
                <c:pt idx="48">
                  <c:v>5269</c:v>
                </c:pt>
                <c:pt idx="49">
                  <c:v>3907</c:v>
                </c:pt>
                <c:pt idx="50">
                  <c:v>2164</c:v>
                </c:pt>
                <c:pt idx="51">
                  <c:v>1559</c:v>
                </c:pt>
                <c:pt idx="52">
                  <c:v>-370</c:v>
                </c:pt>
                <c:pt idx="53">
                  <c:v>-2056</c:v>
                </c:pt>
                <c:pt idx="54">
                  <c:v>2649</c:v>
                </c:pt>
                <c:pt idx="55">
                  <c:v>-328</c:v>
                </c:pt>
                <c:pt idx="56">
                  <c:v>-2619</c:v>
                </c:pt>
                <c:pt idx="57">
                  <c:v>-2062</c:v>
                </c:pt>
                <c:pt idx="58">
                  <c:v>231</c:v>
                </c:pt>
                <c:pt idx="59">
                  <c:v>1141</c:v>
                </c:pt>
                <c:pt idx="60">
                  <c:v>-642</c:v>
                </c:pt>
                <c:pt idx="61">
                  <c:v>-355</c:v>
                </c:pt>
                <c:pt idx="62">
                  <c:v>-642</c:v>
                </c:pt>
                <c:pt idx="63">
                  <c:v>2797</c:v>
                </c:pt>
                <c:pt idx="64">
                  <c:v>-2066</c:v>
                </c:pt>
                <c:pt idx="65">
                  <c:v>-2639</c:v>
                </c:pt>
                <c:pt idx="66">
                  <c:v>-2910</c:v>
                </c:pt>
                <c:pt idx="67">
                  <c:v>-795</c:v>
                </c:pt>
                <c:pt idx="68">
                  <c:v>-2081</c:v>
                </c:pt>
                <c:pt idx="69">
                  <c:v>-3107</c:v>
                </c:pt>
                <c:pt idx="70">
                  <c:v>-2264</c:v>
                </c:pt>
                <c:pt idx="71">
                  <c:v>-1189</c:v>
                </c:pt>
                <c:pt idx="72">
                  <c:v>-2327</c:v>
                </c:pt>
                <c:pt idx="73">
                  <c:v>-2368</c:v>
                </c:pt>
                <c:pt idx="74">
                  <c:v>1924</c:v>
                </c:pt>
                <c:pt idx="75">
                  <c:v>-1282</c:v>
                </c:pt>
                <c:pt idx="76">
                  <c:v>-2311</c:v>
                </c:pt>
                <c:pt idx="77">
                  <c:v>-160</c:v>
                </c:pt>
                <c:pt idx="78">
                  <c:v>2953</c:v>
                </c:pt>
                <c:pt idx="79">
                  <c:v>3335</c:v>
                </c:pt>
                <c:pt idx="80">
                  <c:v>631</c:v>
                </c:pt>
                <c:pt idx="81">
                  <c:v>2688</c:v>
                </c:pt>
                <c:pt idx="82">
                  <c:v>16</c:v>
                </c:pt>
                <c:pt idx="83">
                  <c:v>4429</c:v>
                </c:pt>
                <c:pt idx="84">
                  <c:v>1586</c:v>
                </c:pt>
                <c:pt idx="85">
                  <c:v>1044</c:v>
                </c:pt>
                <c:pt idx="86">
                  <c:v>3805</c:v>
                </c:pt>
                <c:pt idx="87">
                  <c:v>2721</c:v>
                </c:pt>
                <c:pt idx="88">
                  <c:v>-1227</c:v>
                </c:pt>
                <c:pt idx="89">
                  <c:v>-388</c:v>
                </c:pt>
              </c:numCache>
            </c:numRef>
          </c:val>
          <c:smooth val="0"/>
  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>
            <c:ext xmlns:c16="http://schemas.microsoft.com/office/drawing/2014/chart" uri="{C3380CC4-5D6E-409C-BE32-E72D297353CC}">
              <c16:uniqueId val="{00000008-D9F3-464D-A65B-B2DB827E172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50929792"/>
        <c:axId val="450931328"/>
      </c:lineChart>
      <c:dateAx>
        <c:axId val="450929792"/>
        <c:scaling>
          <c:orientation val="minMax"/>
          <c:max val="45809"/>
          <c:min val="45078"/>
        </c:scaling>
        <c:delete val="0"/>
        <c:axPos val="b"/>
        <c:numFmt formatCode="[$]mmm\-yy;@" c16r2:formatcode2="[$-it-]mmm\-yy;@" sourceLinked="0"/>
        <c:majorTickMark val="out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/>
            </a:pPr>
            <a:endParaRPr lang="it-IT"/>
          </a:p>
        </c:txPr>
        <c:crossAx val="450931328"/>
        <c:crosses val="autoZero"/>
        <c:auto val="0"/>
        <c:lblOffset val="0"/>
        <c:baseTimeUnit val="months"/>
        <c:majorUnit val="1"/>
        <c:majorTimeUnit val="months"/>
      </c:dateAx>
      <c:valAx>
        <c:axId val="450931328"/>
        <c:scaling>
          <c:orientation val="minMax"/>
          <c:max val="7000"/>
          <c:min val="-9000"/>
        </c:scaling>
        <c:delete val="0"/>
        <c:axPos val="l"/>
        <c:numFmt formatCode="0_ ;\-0\ 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it-IT"/>
          </a:p>
        </c:txPr>
        <c:crossAx val="450929792"/>
        <c:crosses val="autoZero"/>
        <c:crossBetween val="between"/>
        <c:majorUnit val="2000"/>
        <c:dispUnits>
          <c:builtInUnit val="thousands"/>
        </c:dispUnits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75280603078488917"/>
          <c:y val="0.13982877034711733"/>
          <c:w val="0.24446465995815345"/>
          <c:h val="0.72034245930576535"/>
        </c:manualLayout>
      </c:layout>
      <c:overlay val="0"/>
      <c:txPr>
        <a:bodyPr/>
        <a:lstStyle/>
        <a:p>
          <a:pPr>
            <a:defRPr sz="900"/>
          </a:pPr>
          <a:endParaRPr lang="it-IT"/>
        </a:p>
      </c:txPr>
    </c:legend>
    <c:plotVisOnly val="1"/>
    <c:dispBlanksAs val="gap"/>
    <c:showDLblsOverMax val="0"/>
  </c:chart>
  <c:spPr>
    <a:noFill/>
    <a:ln w="25400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entury Gothic" panose="020B0502020202020204" pitchFamily="34" charset="0"/>
          <a:ea typeface="FrutigerLight"/>
          <a:cs typeface="Arial" panose="020B0604020202020204" pitchFamily="34" charset="0"/>
        </a:defRPr>
      </a:pPr>
      <a:endParaRPr lang="it-IT"/>
    </a:p>
  </c:txPr>
  <c:externalData r:id="rId2">
    <c:autoUpdate val="0"/>
  </c:externalData>
  <c:userShapes r:id="rId3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003A79"/>
            </a:solidFill>
            <a:ln>
              <a:noFill/>
            </a:ln>
            <a:effectLst/>
          </c:spPr>
          <c:invertIfNegative val="0"/>
          <c:dLbls>
            <c:dLbl>
              <c:idx val="3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598-42B9-AF5A-6CB8406F2A60}"/>
                </c:ext>
              </c:extLst>
            </c:dLbl>
            <c:dLbl>
              <c:idx val="7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E60-4C29-B354-EDD83701E043}"/>
                </c:ext>
              </c:extLst>
            </c:dLbl>
            <c:dLbl>
              <c:idx val="1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E60-4C29-B354-EDD83701E043}"/>
                </c:ext>
              </c:extLst>
            </c:dLbl>
            <c:dLbl>
              <c:idx val="15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E60-4C29-B354-EDD83701E043}"/>
                </c:ext>
              </c:extLst>
            </c:dLbl>
            <c:dLbl>
              <c:idx val="19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E60-4C29-B354-EDD83701E04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'k18518550.xlsx 1'!$A$170:$A$189</c:f>
              <c:strCache>
                <c:ptCount val="20"/>
                <c:pt idx="0">
                  <c:v>Luxembourg</c:v>
                </c:pt>
                <c:pt idx="1">
                  <c:v>Croatia</c:v>
                </c:pt>
                <c:pt idx="2">
                  <c:v>Greece</c:v>
                </c:pt>
                <c:pt idx="3">
                  <c:v>Spain</c:v>
                </c:pt>
                <c:pt idx="4">
                  <c:v>Malta</c:v>
                </c:pt>
                <c:pt idx="5">
                  <c:v>Latvia</c:v>
                </c:pt>
                <c:pt idx="6">
                  <c:v>Slovenia</c:v>
                </c:pt>
                <c:pt idx="7">
                  <c:v>France</c:v>
                </c:pt>
                <c:pt idx="8">
                  <c:v>Estonia</c:v>
                </c:pt>
                <c:pt idx="9">
                  <c:v>Portugal</c:v>
                </c:pt>
                <c:pt idx="10">
                  <c:v>Lithuania</c:v>
                </c:pt>
                <c:pt idx="11">
                  <c:v>Finland</c:v>
                </c:pt>
                <c:pt idx="12">
                  <c:v>Italy</c:v>
                </c:pt>
                <c:pt idx="13">
                  <c:v>Austria</c:v>
                </c:pt>
                <c:pt idx="14">
                  <c:v>Slovakia</c:v>
                </c:pt>
                <c:pt idx="15">
                  <c:v>Germany</c:v>
                </c:pt>
                <c:pt idx="16">
                  <c:v>Netherlands</c:v>
                </c:pt>
                <c:pt idx="17">
                  <c:v>Belgium</c:v>
                </c:pt>
                <c:pt idx="19">
                  <c:v>Euro area</c:v>
                </c:pt>
              </c:strCache>
            </c:strRef>
          </c:cat>
          <c:val>
            <c:numRef>
              <c:f>'k18518550.xlsx 1'!$B$170:$B$189</c:f>
              <c:numCache>
                <c:formatCode>0.0</c:formatCode>
                <c:ptCount val="20"/>
                <c:pt idx="0">
                  <c:v>-5.2003690324781651E-2</c:v>
                </c:pt>
                <c:pt idx="1">
                  <c:v>-9.9524118809836859E-2</c:v>
                </c:pt>
                <c:pt idx="2">
                  <c:v>-0.10735125696416348</c:v>
                </c:pt>
                <c:pt idx="3">
                  <c:v>-0.12078454816778678</c:v>
                </c:pt>
                <c:pt idx="4">
                  <c:v>-0.1261721020653378</c:v>
                </c:pt>
                <c:pt idx="5">
                  <c:v>-0.14034223118117106</c:v>
                </c:pt>
                <c:pt idx="6">
                  <c:v>-0.14853503644384414</c:v>
                </c:pt>
                <c:pt idx="7">
                  <c:v>-0.17042110707399244</c:v>
                </c:pt>
                <c:pt idx="8">
                  <c:v>-0.19101566070700909</c:v>
                </c:pt>
                <c:pt idx="9">
                  <c:v>-0.19720439027524872</c:v>
                </c:pt>
                <c:pt idx="10">
                  <c:v>-0.24910249101834206</c:v>
                </c:pt>
                <c:pt idx="11">
                  <c:v>-0.26677074616235535</c:v>
                </c:pt>
                <c:pt idx="12">
                  <c:v>-0.27</c:v>
                </c:pt>
                <c:pt idx="13">
                  <c:v>-0.35585568907301734</c:v>
                </c:pt>
                <c:pt idx="14">
                  <c:v>-0.36116993347195347</c:v>
                </c:pt>
                <c:pt idx="15">
                  <c:v>-0.3960659586941323</c:v>
                </c:pt>
                <c:pt idx="16">
                  <c:v>-0.40544484378242063</c:v>
                </c:pt>
                <c:pt idx="17">
                  <c:v>-0.56659286103255613</c:v>
                </c:pt>
                <c:pt idx="19">
                  <c:v>-0.3354969121895639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E60-4C29-B354-EDD83701E0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10571096"/>
        <c:axId val="1010574704"/>
      </c:barChart>
      <c:catAx>
        <c:axId val="10105710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10574704"/>
        <c:crosses val="autoZero"/>
        <c:auto val="1"/>
        <c:lblAlgn val="ctr"/>
        <c:lblOffset val="100"/>
        <c:noMultiLvlLbl val="0"/>
      </c:catAx>
      <c:valAx>
        <c:axId val="1010574704"/>
        <c:scaling>
          <c:orientation val="minMax"/>
        </c:scaling>
        <c:delete val="0"/>
        <c:axPos val="l"/>
        <c:numFmt formatCode="0.0" sourceLinked="1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105710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/>
  </c:chart>
  <c:spPr>
    <a:noFill/>
    <a:ln w="25400" cap="flat" cmpd="sng" algn="ctr">
      <a:noFill/>
      <a:round/>
    </a:ln>
    <a:effectLst/>
  </c:spPr>
  <c:txPr>
    <a:bodyPr/>
    <a:lstStyle/>
    <a:p>
      <a:pPr>
        <a:defRPr sz="1200">
          <a:solidFill>
            <a:schemeClr val="tx1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9.0455795163371794E-2"/>
          <c:y val="8.1240768094534718E-2"/>
          <c:w val="0.8620382665943479"/>
          <c:h val="0.6609178565625073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growth!$D$85</c:f>
              <c:strCache>
                <c:ptCount val="1"/>
                <c:pt idx="0">
                  <c:v>Baseline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bg1"/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growth!$C$86:$C$88</c:f>
              <c:numCache>
                <c:formatCode>General</c:formatCode>
                <c:ptCount val="3"/>
                <c:pt idx="0">
                  <c:v>2025</c:v>
                </c:pt>
                <c:pt idx="1">
                  <c:v>2026</c:v>
                </c:pt>
                <c:pt idx="2">
                  <c:v>2027</c:v>
                </c:pt>
              </c:numCache>
              <c:extLst/>
            </c:numRef>
          </c:cat>
          <c:val>
            <c:numRef>
              <c:f>growth!$D$86:$D$88</c:f>
              <c:numCache>
                <c:formatCode>General</c:formatCode>
                <c:ptCount val="3"/>
                <c:pt idx="0">
                  <c:v>0.3</c:v>
                </c:pt>
                <c:pt idx="1">
                  <c:v>0.4</c:v>
                </c:pt>
                <c:pt idx="2">
                  <c:v>0.4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8517-4149-8801-F07D3F103666}"/>
            </c:ext>
          </c:extLst>
        </c:ser>
        <c:ser>
          <c:idx val="1"/>
          <c:order val="1"/>
          <c:tx>
            <c:strRef>
              <c:f>growth!$E$85</c:f>
              <c:strCache>
                <c:ptCount val="1"/>
                <c:pt idx="0">
                  <c:v>Tariffs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growth!$C$86:$C$88</c:f>
              <c:numCache>
                <c:formatCode>General</c:formatCode>
                <c:ptCount val="3"/>
                <c:pt idx="0">
                  <c:v>2025</c:v>
                </c:pt>
                <c:pt idx="1">
                  <c:v>2026</c:v>
                </c:pt>
                <c:pt idx="2">
                  <c:v>2027</c:v>
                </c:pt>
              </c:numCache>
              <c:extLst/>
            </c:numRef>
          </c:cat>
          <c:val>
            <c:numRef>
              <c:f>growth!$E$86:$E$88</c:f>
              <c:numCache>
                <c:formatCode>General</c:formatCode>
                <c:ptCount val="3"/>
                <c:pt idx="0">
                  <c:v>-0.2</c:v>
                </c:pt>
                <c:pt idx="1">
                  <c:v>-0.3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1-8517-4149-8801-F07D3F103666}"/>
            </c:ext>
          </c:extLst>
        </c:ser>
        <c:ser>
          <c:idx val="2"/>
          <c:order val="2"/>
          <c:tx>
            <c:strRef>
              <c:f>growth!$F$85</c:f>
              <c:strCache>
                <c:ptCount val="1"/>
                <c:pt idx="0">
                  <c:v>Defence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2.9335906815551531E-17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8517-4149-8801-F07D3F10366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bg1"/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growth!$C$86:$C$88</c:f>
              <c:numCache>
                <c:formatCode>General</c:formatCode>
                <c:ptCount val="3"/>
                <c:pt idx="0">
                  <c:v>2025</c:v>
                </c:pt>
                <c:pt idx="1">
                  <c:v>2026</c:v>
                </c:pt>
                <c:pt idx="2">
                  <c:v>2027</c:v>
                </c:pt>
              </c:numCache>
              <c:extLst/>
            </c:numRef>
          </c:cat>
          <c:val>
            <c:numRef>
              <c:f>growth!$F$86:$F$88</c:f>
              <c:numCache>
                <c:formatCode>0.0</c:formatCode>
                <c:ptCount val="3"/>
                <c:pt idx="0">
                  <c:v>0.11691932171599556</c:v>
                </c:pt>
                <c:pt idx="1">
                  <c:v>0.20177545157695709</c:v>
                </c:pt>
                <c:pt idx="2">
                  <c:v>0.25889032878547047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2-8517-4149-8801-F07D3F103666}"/>
            </c:ext>
          </c:extLst>
        </c:ser>
        <c:ser>
          <c:idx val="3"/>
          <c:order val="3"/>
          <c:tx>
            <c:strRef>
              <c:f>growth!$G$85</c:f>
              <c:strCache>
                <c:ptCount val="1"/>
                <c:pt idx="0">
                  <c:v>Infrastructure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growth!$C$86:$C$88</c:f>
              <c:numCache>
                <c:formatCode>General</c:formatCode>
                <c:ptCount val="3"/>
                <c:pt idx="0">
                  <c:v>2025</c:v>
                </c:pt>
                <c:pt idx="1">
                  <c:v>2026</c:v>
                </c:pt>
                <c:pt idx="2">
                  <c:v>2027</c:v>
                </c:pt>
              </c:numCache>
              <c:extLst/>
            </c:numRef>
          </c:cat>
          <c:val>
            <c:numRef>
              <c:f>growth!$G$86:$G$88</c:f>
              <c:numCache>
                <c:formatCode>0.00</c:formatCode>
                <c:ptCount val="3"/>
                <c:pt idx="0">
                  <c:v>0</c:v>
                </c:pt>
                <c:pt idx="1">
                  <c:v>0.27279151693656623</c:v>
                </c:pt>
                <c:pt idx="2">
                  <c:v>0.57561361807321965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3-8517-4149-8801-F07D3F103666}"/>
            </c:ext>
          </c:extLst>
        </c:ser>
        <c:ser>
          <c:idx val="4"/>
          <c:order val="4"/>
          <c:tx>
            <c:strRef>
              <c:f>growth!$H$85</c:f>
              <c:strCache>
                <c:ptCount val="1"/>
                <c:pt idx="0">
                  <c:v>Lander spending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2.9335906815551531E-17"/>
                  <c:y val="-3.665584405276247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8517-4149-8801-F07D3F103666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bg1"/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growth!$C$86:$C$88</c:f>
              <c:numCache>
                <c:formatCode>General</c:formatCode>
                <c:ptCount val="3"/>
                <c:pt idx="0">
                  <c:v>2025</c:v>
                </c:pt>
                <c:pt idx="1">
                  <c:v>2026</c:v>
                </c:pt>
                <c:pt idx="2">
                  <c:v>2027</c:v>
                </c:pt>
              </c:numCache>
              <c:extLst/>
            </c:numRef>
          </c:cat>
          <c:val>
            <c:numRef>
              <c:f>growth!$H$86:$H$88</c:f>
              <c:numCache>
                <c:formatCode>0.00</c:formatCode>
                <c:ptCount val="3"/>
                <c:pt idx="0">
                  <c:v>0</c:v>
                </c:pt>
                <c:pt idx="1">
                  <c:v>0.15912838487966363</c:v>
                </c:pt>
                <c:pt idx="2">
                  <c:v>0.19371612146694894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4-8517-4149-8801-F07D3F103666}"/>
            </c:ext>
          </c:extLst>
        </c:ser>
        <c:ser>
          <c:idx val="6"/>
          <c:order val="6"/>
          <c:tx>
            <c:strRef>
              <c:f>growth!$I$85</c:f>
              <c:strCache>
                <c:ptCount val="1"/>
                <c:pt idx="0">
                  <c:v>Other measures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Lit>
              <c:ptCount val="3"/>
              <c:pt idx="0">
                <c:v>2025</c:v>
              </c:pt>
              <c:pt idx="1">
                <c:v>2026</c:v>
              </c:pt>
              <c:pt idx="2">
                <c:v>2027</c:v>
              </c:pt>
              <c:extLst>
                <c:ext xmlns:c15="http://schemas.microsoft.com/office/drawing/2012/chart" uri="{02D57815-91ED-43cb-92C2-25804820EDAC}">
                  <c15:autoCat val="1"/>
                </c:ext>
              </c:extLst>
            </c:strLit>
          </c:cat>
          <c:val>
            <c:numRef>
              <c:f>growth!$I$86:$I$88</c:f>
              <c:numCache>
                <c:formatCode>General</c:formatCode>
                <c:ptCount val="3"/>
                <c:pt idx="0">
                  <c:v>7.1835147253117737E-2</c:v>
                </c:pt>
                <c:pt idx="1">
                  <c:v>0.22171379432509566</c:v>
                </c:pt>
                <c:pt idx="2">
                  <c:v>0.21698059628567212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5-8517-4149-8801-F07D3F1036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010571096"/>
        <c:axId val="1010574704"/>
      </c:barChart>
      <c:lineChart>
        <c:grouping val="standard"/>
        <c:varyColors val="0"/>
        <c:ser>
          <c:idx val="5"/>
          <c:order val="5"/>
          <c:tx>
            <c:strRef>
              <c:f>growth!$J$85</c:f>
              <c:strCache>
                <c:ptCount val="1"/>
                <c:pt idx="0">
                  <c:v>GDP</c:v>
                </c:pt>
              </c:strCache>
            </c:strRef>
          </c:tx>
          <c:spPr>
            <a:ln w="28575" cap="rnd">
              <a:solidFill>
                <a:srgbClr val="8DB3E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3.4734408908878162E-2"/>
                  <c:y val="-9.68086614007323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517-4149-8801-F07D3F103666}"/>
                </c:ext>
              </c:extLst>
            </c:dLbl>
            <c:dLbl>
              <c:idx val="1"/>
              <c:layout>
                <c:manualLayout>
                  <c:x val="-2.4756221468033673E-2"/>
                  <c:y val="-0.1090912554453410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517-4149-8801-F07D3F103666}"/>
                </c:ext>
              </c:extLst>
            </c:dLbl>
            <c:dLbl>
              <c:idx val="2"/>
              <c:layout>
                <c:manualLayout>
                  <c:x val="-2.7030840983016644E-2"/>
                  <c:y val="-5.20865112555088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8517-4149-8801-F07D3F103666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growth!$C$86:$C$88</c:f>
              <c:numCache>
                <c:formatCode>General</c:formatCode>
                <c:ptCount val="3"/>
                <c:pt idx="0">
                  <c:v>2025</c:v>
                </c:pt>
                <c:pt idx="1">
                  <c:v>2026</c:v>
                </c:pt>
                <c:pt idx="2">
                  <c:v>2027</c:v>
                </c:pt>
              </c:numCache>
              <c:extLst/>
            </c:numRef>
          </c:cat>
          <c:val>
            <c:numRef>
              <c:f>growth!$J$86:$J$88</c:f>
              <c:numCache>
                <c:formatCode>General</c:formatCode>
                <c:ptCount val="3"/>
                <c:pt idx="0">
                  <c:v>0.28875446896911328</c:v>
                </c:pt>
                <c:pt idx="1">
                  <c:v>0.95540914771828256</c:v>
                </c:pt>
                <c:pt idx="2">
                  <c:v>1.6452006646113113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9-8517-4149-8801-F07D3F1036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10571096"/>
        <c:axId val="1010574704"/>
      </c:lineChart>
      <c:catAx>
        <c:axId val="10105710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n-US"/>
          </a:p>
        </c:txPr>
        <c:crossAx val="1010574704"/>
        <c:crosses val="autoZero"/>
        <c:auto val="1"/>
        <c:lblAlgn val="ctr"/>
        <c:lblOffset val="100"/>
        <c:noMultiLvlLbl val="0"/>
      </c:catAx>
      <c:valAx>
        <c:axId val="1010574704"/>
        <c:scaling>
          <c:orientation val="minMax"/>
          <c:max val="2"/>
          <c:min val="-0.5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n-US"/>
          </a:p>
        </c:txPr>
        <c:crossAx val="1010571096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8.000794283577381E-2"/>
          <c:y val="0.85772481505394904"/>
          <c:w val="0.87198729146276188"/>
          <c:h val="0.14140554669305117"/>
        </c:manualLayout>
      </c:layout>
      <c:overlay val="0"/>
      <c:spPr>
        <a:noFill/>
        <a:ln w="25400"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/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/>
  </c:chart>
  <c:spPr>
    <a:noFill/>
    <a:ln w="25400" cap="flat" cmpd="sng" algn="ctr">
      <a:noFill/>
      <a:round/>
    </a:ln>
    <a:effectLst/>
  </c:spPr>
  <c:txPr>
    <a:bodyPr/>
    <a:lstStyle/>
    <a:p>
      <a:pPr>
        <a:defRPr sz="1100">
          <a:solidFill>
            <a:schemeClr val="tx1"/>
          </a:solidFill>
          <a:latin typeface="Century Gothic" panose="020B0502020202020204" pitchFamily="34" charset="0"/>
        </a:defRPr>
      </a:pPr>
      <a:endParaRPr lang="en-US"/>
    </a:p>
  </c:txPr>
  <c:externalData r:id="rId4">
    <c:autoUpdate val="0"/>
  </c:externalData>
  <c:userShapes r:id="rId5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Bayrou_Jul26!$A$46</c:f>
              <c:strCache>
                <c:ptCount val="1"/>
                <c:pt idx="0">
                  <c:v>Budget deficit (% GDP)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Bayrou_Jul26!$B$45:$I$45</c:f>
              <c:numCache>
                <c:formatCode>General</c:formatCode>
                <c:ptCount val="8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  <c:pt idx="5">
                  <c:v>2027</c:v>
                </c:pt>
                <c:pt idx="6">
                  <c:v>2028</c:v>
                </c:pt>
                <c:pt idx="7">
                  <c:v>2029</c:v>
                </c:pt>
              </c:numCache>
            </c:numRef>
          </c:cat>
          <c:val>
            <c:numRef>
              <c:f>Bayrou_Jul26!$B$46:$I$46</c:f>
              <c:numCache>
                <c:formatCode>0.0</c:formatCode>
                <c:ptCount val="8"/>
                <c:pt idx="0">
                  <c:v>-4.7435999999999998</c:v>
                </c:pt>
                <c:pt idx="1">
                  <c:v>-5.3673000000000002</c:v>
                </c:pt>
                <c:pt idx="2">
                  <c:v>-5.7961</c:v>
                </c:pt>
                <c:pt idx="3">
                  <c:v>-5.5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A13-4287-BC60-E8EDDAC18004}"/>
            </c:ext>
          </c:extLst>
        </c:ser>
        <c:ser>
          <c:idx val="1"/>
          <c:order val="1"/>
          <c:tx>
            <c:strRef>
              <c:f>Bayrou_Jul26!$A$47</c:f>
              <c:strCache>
                <c:ptCount val="1"/>
                <c:pt idx="0">
                  <c:v>Unchanged policies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Bayrou_Jul26!$B$45:$I$45</c:f>
              <c:numCache>
                <c:formatCode>General</c:formatCode>
                <c:ptCount val="8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  <c:pt idx="5">
                  <c:v>2027</c:v>
                </c:pt>
                <c:pt idx="6">
                  <c:v>2028</c:v>
                </c:pt>
                <c:pt idx="7">
                  <c:v>2029</c:v>
                </c:pt>
              </c:numCache>
            </c:numRef>
          </c:cat>
          <c:val>
            <c:numRef>
              <c:f>Bayrou_Jul26!$B$47:$I$47</c:f>
              <c:numCache>
                <c:formatCode>General</c:formatCode>
                <c:ptCount val="8"/>
                <c:pt idx="2" formatCode="0.0">
                  <c:v>-5.7961</c:v>
                </c:pt>
                <c:pt idx="3" formatCode="0.0">
                  <c:v>-5.4</c:v>
                </c:pt>
                <c:pt idx="4" formatCode="0.0">
                  <c:v>-5.9022090987146179</c:v>
                </c:pt>
                <c:pt idx="5" formatCode="0.0">
                  <c:v>-5.8703116818624723</c:v>
                </c:pt>
                <c:pt idx="6" formatCode="0.0">
                  <c:v>-5.8608559019818092</c:v>
                </c:pt>
                <c:pt idx="7" formatCode="0.0">
                  <c:v>-5.55986433893076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A13-4287-BC60-E8EDDAC18004}"/>
            </c:ext>
          </c:extLst>
        </c:ser>
        <c:ser>
          <c:idx val="2"/>
          <c:order val="2"/>
          <c:tx>
            <c:strRef>
              <c:f>Bayrou_Jul26!$A$48</c:f>
              <c:strCache>
                <c:ptCount val="1"/>
                <c:pt idx="0">
                  <c:v>Bayrou Government targets</c:v>
                </c:pt>
              </c:strCache>
            </c:strRef>
          </c:tx>
          <c:spPr>
            <a:ln w="28575" cap="rnd">
              <a:solidFill>
                <a:srgbClr val="40915B"/>
              </a:solidFill>
              <a:round/>
            </a:ln>
            <a:effectLst/>
          </c:spPr>
          <c:marker>
            <c:symbol val="none"/>
          </c:marker>
          <c:cat>
            <c:numRef>
              <c:f>Bayrou_Jul26!$B$45:$I$45</c:f>
              <c:numCache>
                <c:formatCode>General</c:formatCode>
                <c:ptCount val="8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  <c:pt idx="5">
                  <c:v>2027</c:v>
                </c:pt>
                <c:pt idx="6">
                  <c:v>2028</c:v>
                </c:pt>
                <c:pt idx="7">
                  <c:v>2029</c:v>
                </c:pt>
              </c:numCache>
            </c:numRef>
          </c:cat>
          <c:val>
            <c:numRef>
              <c:f>Bayrou_Jul26!$B$48:$I$48</c:f>
              <c:numCache>
                <c:formatCode>General</c:formatCode>
                <c:ptCount val="8"/>
                <c:pt idx="2" formatCode="0.0">
                  <c:v>-5.7961</c:v>
                </c:pt>
                <c:pt idx="3">
                  <c:v>-5.4</c:v>
                </c:pt>
                <c:pt idx="4">
                  <c:v>-4.5999999999999996</c:v>
                </c:pt>
                <c:pt idx="5">
                  <c:v>-4.0999999999999996</c:v>
                </c:pt>
                <c:pt idx="6">
                  <c:v>-3.4</c:v>
                </c:pt>
                <c:pt idx="7">
                  <c:v>-2.8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A13-4287-BC60-E8EDDAC18004}"/>
            </c:ext>
          </c:extLst>
        </c:ser>
        <c:ser>
          <c:idx val="3"/>
          <c:order val="3"/>
          <c:tx>
            <c:strRef>
              <c:f>Bayrou_Jul26!$A$49</c:f>
              <c:strCache>
                <c:ptCount val="1"/>
                <c:pt idx="0">
                  <c:v>Minimum compliance with EU fiscal rules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Bayrou_Jul26!$B$45:$I$45</c:f>
              <c:numCache>
                <c:formatCode>General</c:formatCode>
                <c:ptCount val="8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  <c:pt idx="5">
                  <c:v>2027</c:v>
                </c:pt>
                <c:pt idx="6">
                  <c:v>2028</c:v>
                </c:pt>
                <c:pt idx="7">
                  <c:v>2029</c:v>
                </c:pt>
              </c:numCache>
            </c:numRef>
          </c:cat>
          <c:val>
            <c:numRef>
              <c:f>Bayrou_Jul26!$B$49:$I$49</c:f>
              <c:numCache>
                <c:formatCode>General</c:formatCode>
                <c:ptCount val="8"/>
                <c:pt idx="2" formatCode="0.0">
                  <c:v>-5.7961</c:v>
                </c:pt>
                <c:pt idx="3">
                  <c:v>-5.5</c:v>
                </c:pt>
                <c:pt idx="4">
                  <c:v>-5.2112999999999996</c:v>
                </c:pt>
                <c:pt idx="5">
                  <c:v>-4.7</c:v>
                </c:pt>
                <c:pt idx="6">
                  <c:v>-4.2</c:v>
                </c:pt>
                <c:pt idx="7">
                  <c:v>-3.7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1A13-4287-BC60-E8EDDAC180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7227984"/>
        <c:axId val="487228968"/>
      </c:lineChart>
      <c:catAx>
        <c:axId val="4872279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87228968"/>
        <c:crosses val="autoZero"/>
        <c:auto val="1"/>
        <c:lblAlgn val="ctr"/>
        <c:lblOffset val="100"/>
        <c:noMultiLvlLbl val="0"/>
      </c:catAx>
      <c:valAx>
        <c:axId val="487228968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.0" sourceLinked="1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87227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1622179394945099"/>
          <c:y val="9.456481783671436E-2"/>
          <c:w val="0.72119467598097431"/>
          <c:h val="0.34171221464520674"/>
        </c:manualLayout>
      </c:layout>
      <c:overlay val="1"/>
      <c:spPr>
        <a:noFill/>
        <a:ln w="25400"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25400" cap="flat" cmpd="sng" algn="ctr">
      <a:noFill/>
      <a:round/>
    </a:ln>
    <a:effectLst/>
  </c:spPr>
  <c:txPr>
    <a:bodyPr/>
    <a:lstStyle/>
    <a:p>
      <a:pPr>
        <a:defRPr sz="1000">
          <a:solidFill>
            <a:schemeClr val="tx1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debt_sim2!$B$41</c:f>
              <c:strCache>
                <c:ptCount val="1"/>
                <c:pt idx="0">
                  <c:v>Debt (% GDP)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debt_sim2!$A$42:$A$93</c:f>
              <c:numCache>
                <c:formatCode>m/d/yyyy</c:formatCode>
                <c:ptCount val="52"/>
                <c:pt idx="0">
                  <c:v>36509</c:v>
                </c:pt>
                <c:pt idx="1">
                  <c:v>36875</c:v>
                </c:pt>
                <c:pt idx="2">
                  <c:v>37240</c:v>
                </c:pt>
                <c:pt idx="3">
                  <c:v>37605</c:v>
                </c:pt>
                <c:pt idx="4">
                  <c:v>37970</c:v>
                </c:pt>
                <c:pt idx="5">
                  <c:v>38336</c:v>
                </c:pt>
                <c:pt idx="6">
                  <c:v>38701</c:v>
                </c:pt>
                <c:pt idx="7">
                  <c:v>39066</c:v>
                </c:pt>
                <c:pt idx="8">
                  <c:v>39431</c:v>
                </c:pt>
                <c:pt idx="9">
                  <c:v>39797</c:v>
                </c:pt>
                <c:pt idx="10">
                  <c:v>40162</c:v>
                </c:pt>
                <c:pt idx="11">
                  <c:v>40527</c:v>
                </c:pt>
                <c:pt idx="12">
                  <c:v>40892</c:v>
                </c:pt>
                <c:pt idx="13">
                  <c:v>41258</c:v>
                </c:pt>
                <c:pt idx="14">
                  <c:v>41623</c:v>
                </c:pt>
                <c:pt idx="15">
                  <c:v>41988</c:v>
                </c:pt>
                <c:pt idx="16">
                  <c:v>42353</c:v>
                </c:pt>
                <c:pt idx="17">
                  <c:v>42719</c:v>
                </c:pt>
                <c:pt idx="18">
                  <c:v>43084</c:v>
                </c:pt>
                <c:pt idx="19">
                  <c:v>43449</c:v>
                </c:pt>
                <c:pt idx="20">
                  <c:v>43814</c:v>
                </c:pt>
                <c:pt idx="21">
                  <c:v>44180</c:v>
                </c:pt>
                <c:pt idx="22">
                  <c:v>44545</c:v>
                </c:pt>
                <c:pt idx="23">
                  <c:v>44910</c:v>
                </c:pt>
                <c:pt idx="24">
                  <c:v>45275</c:v>
                </c:pt>
                <c:pt idx="25">
                  <c:v>45641</c:v>
                </c:pt>
                <c:pt idx="26">
                  <c:v>46006</c:v>
                </c:pt>
                <c:pt idx="27">
                  <c:v>46371</c:v>
                </c:pt>
                <c:pt idx="28">
                  <c:v>46736</c:v>
                </c:pt>
                <c:pt idx="29">
                  <c:v>47102</c:v>
                </c:pt>
                <c:pt idx="30">
                  <c:v>47467</c:v>
                </c:pt>
                <c:pt idx="31">
                  <c:v>47832</c:v>
                </c:pt>
                <c:pt idx="32">
                  <c:v>48197</c:v>
                </c:pt>
                <c:pt idx="33">
                  <c:v>48563</c:v>
                </c:pt>
                <c:pt idx="34">
                  <c:v>48928</c:v>
                </c:pt>
                <c:pt idx="35">
                  <c:v>49293</c:v>
                </c:pt>
                <c:pt idx="36">
                  <c:v>49658</c:v>
                </c:pt>
                <c:pt idx="37">
                  <c:v>50024</c:v>
                </c:pt>
                <c:pt idx="38">
                  <c:v>50389</c:v>
                </c:pt>
                <c:pt idx="39">
                  <c:v>50754</c:v>
                </c:pt>
                <c:pt idx="40">
                  <c:v>51119</c:v>
                </c:pt>
                <c:pt idx="41">
                  <c:v>51485</c:v>
                </c:pt>
                <c:pt idx="42">
                  <c:v>51850</c:v>
                </c:pt>
                <c:pt idx="43">
                  <c:v>52215</c:v>
                </c:pt>
                <c:pt idx="44">
                  <c:v>52580</c:v>
                </c:pt>
                <c:pt idx="45">
                  <c:v>52946</c:v>
                </c:pt>
                <c:pt idx="46">
                  <c:v>53311</c:v>
                </c:pt>
                <c:pt idx="47">
                  <c:v>53676</c:v>
                </c:pt>
                <c:pt idx="48">
                  <c:v>54041</c:v>
                </c:pt>
                <c:pt idx="49">
                  <c:v>54407</c:v>
                </c:pt>
                <c:pt idx="50">
                  <c:v>54772</c:v>
                </c:pt>
                <c:pt idx="51">
                  <c:v>55137</c:v>
                </c:pt>
              </c:numCache>
            </c:numRef>
          </c:cat>
          <c:val>
            <c:numRef>
              <c:f>debt_sim2!$B$42:$B$93</c:f>
              <c:numCache>
                <c:formatCode>#,##0.0</c:formatCode>
                <c:ptCount val="52"/>
                <c:pt idx="0">
                  <c:v>61.2</c:v>
                </c:pt>
                <c:pt idx="1">
                  <c:v>59.5</c:v>
                </c:pt>
                <c:pt idx="2">
                  <c:v>59</c:v>
                </c:pt>
                <c:pt idx="3">
                  <c:v>60.9</c:v>
                </c:pt>
                <c:pt idx="4">
                  <c:v>65</c:v>
                </c:pt>
                <c:pt idx="5">
                  <c:v>66.599999999999994</c:v>
                </c:pt>
                <c:pt idx="6">
                  <c:v>68</c:v>
                </c:pt>
                <c:pt idx="7">
                  <c:v>65.3</c:v>
                </c:pt>
                <c:pt idx="8">
                  <c:v>65.400000000000006</c:v>
                </c:pt>
                <c:pt idx="9">
                  <c:v>69.7</c:v>
                </c:pt>
                <c:pt idx="10">
                  <c:v>84</c:v>
                </c:pt>
                <c:pt idx="11">
                  <c:v>86.3</c:v>
                </c:pt>
                <c:pt idx="12">
                  <c:v>88.9</c:v>
                </c:pt>
                <c:pt idx="13">
                  <c:v>91.7</c:v>
                </c:pt>
                <c:pt idx="14">
                  <c:v>94.7</c:v>
                </c:pt>
                <c:pt idx="15">
                  <c:v>96.3</c:v>
                </c:pt>
                <c:pt idx="16">
                  <c:v>97.1</c:v>
                </c:pt>
                <c:pt idx="17">
                  <c:v>98</c:v>
                </c:pt>
                <c:pt idx="18">
                  <c:v>98.5</c:v>
                </c:pt>
                <c:pt idx="19">
                  <c:v>98.2</c:v>
                </c:pt>
                <c:pt idx="20">
                  <c:v>97.9</c:v>
                </c:pt>
                <c:pt idx="21">
                  <c:v>114.9</c:v>
                </c:pt>
                <c:pt idx="22">
                  <c:v>113</c:v>
                </c:pt>
                <c:pt idx="23">
                  <c:v>111.9</c:v>
                </c:pt>
                <c:pt idx="24">
                  <c:v>110.6</c:v>
                </c:pt>
                <c:pt idx="25">
                  <c:v>113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56A-4689-99E0-41918F709520}"/>
            </c:ext>
          </c:extLst>
        </c:ser>
        <c:ser>
          <c:idx val="1"/>
          <c:order val="1"/>
          <c:tx>
            <c:strRef>
              <c:f>debt_sim2!$C$41</c:f>
              <c:strCache>
                <c:ptCount val="1"/>
                <c:pt idx="0">
                  <c:v>Minimum compliance EU fiscal rules (1.5% primary surplus from 2032)</c:v>
                </c:pt>
              </c:strCache>
            </c:strRef>
          </c:tx>
          <c:spPr>
            <a:ln w="28575" cap="rnd">
              <a:solidFill>
                <a:srgbClr val="003A79"/>
              </a:solidFill>
              <a:prstDash val="sysDash"/>
              <a:round/>
            </a:ln>
            <a:effectLst/>
          </c:spPr>
          <c:marker>
            <c:symbol val="none"/>
          </c:marker>
          <c:cat>
            <c:numRef>
              <c:f>debt_sim2!$A$42:$A$93</c:f>
              <c:numCache>
                <c:formatCode>m/d/yyyy</c:formatCode>
                <c:ptCount val="52"/>
                <c:pt idx="0">
                  <c:v>36509</c:v>
                </c:pt>
                <c:pt idx="1">
                  <c:v>36875</c:v>
                </c:pt>
                <c:pt idx="2">
                  <c:v>37240</c:v>
                </c:pt>
                <c:pt idx="3">
                  <c:v>37605</c:v>
                </c:pt>
                <c:pt idx="4">
                  <c:v>37970</c:v>
                </c:pt>
                <c:pt idx="5">
                  <c:v>38336</c:v>
                </c:pt>
                <c:pt idx="6">
                  <c:v>38701</c:v>
                </c:pt>
                <c:pt idx="7">
                  <c:v>39066</c:v>
                </c:pt>
                <c:pt idx="8">
                  <c:v>39431</c:v>
                </c:pt>
                <c:pt idx="9">
                  <c:v>39797</c:v>
                </c:pt>
                <c:pt idx="10">
                  <c:v>40162</c:v>
                </c:pt>
                <c:pt idx="11">
                  <c:v>40527</c:v>
                </c:pt>
                <c:pt idx="12">
                  <c:v>40892</c:v>
                </c:pt>
                <c:pt idx="13">
                  <c:v>41258</c:v>
                </c:pt>
                <c:pt idx="14">
                  <c:v>41623</c:v>
                </c:pt>
                <c:pt idx="15">
                  <c:v>41988</c:v>
                </c:pt>
                <c:pt idx="16">
                  <c:v>42353</c:v>
                </c:pt>
                <c:pt idx="17">
                  <c:v>42719</c:v>
                </c:pt>
                <c:pt idx="18">
                  <c:v>43084</c:v>
                </c:pt>
                <c:pt idx="19">
                  <c:v>43449</c:v>
                </c:pt>
                <c:pt idx="20">
                  <c:v>43814</c:v>
                </c:pt>
                <c:pt idx="21">
                  <c:v>44180</c:v>
                </c:pt>
                <c:pt idx="22">
                  <c:v>44545</c:v>
                </c:pt>
                <c:pt idx="23">
                  <c:v>44910</c:v>
                </c:pt>
                <c:pt idx="24">
                  <c:v>45275</c:v>
                </c:pt>
                <c:pt idx="25">
                  <c:v>45641</c:v>
                </c:pt>
                <c:pt idx="26">
                  <c:v>46006</c:v>
                </c:pt>
                <c:pt idx="27">
                  <c:v>46371</c:v>
                </c:pt>
                <c:pt idx="28">
                  <c:v>46736</c:v>
                </c:pt>
                <c:pt idx="29">
                  <c:v>47102</c:v>
                </c:pt>
                <c:pt idx="30">
                  <c:v>47467</c:v>
                </c:pt>
                <c:pt idx="31">
                  <c:v>47832</c:v>
                </c:pt>
                <c:pt idx="32">
                  <c:v>48197</c:v>
                </c:pt>
                <c:pt idx="33">
                  <c:v>48563</c:v>
                </c:pt>
                <c:pt idx="34">
                  <c:v>48928</c:v>
                </c:pt>
                <c:pt idx="35">
                  <c:v>49293</c:v>
                </c:pt>
                <c:pt idx="36">
                  <c:v>49658</c:v>
                </c:pt>
                <c:pt idx="37">
                  <c:v>50024</c:v>
                </c:pt>
                <c:pt idx="38">
                  <c:v>50389</c:v>
                </c:pt>
                <c:pt idx="39">
                  <c:v>50754</c:v>
                </c:pt>
                <c:pt idx="40">
                  <c:v>51119</c:v>
                </c:pt>
                <c:pt idx="41">
                  <c:v>51485</c:v>
                </c:pt>
                <c:pt idx="42">
                  <c:v>51850</c:v>
                </c:pt>
                <c:pt idx="43">
                  <c:v>52215</c:v>
                </c:pt>
                <c:pt idx="44">
                  <c:v>52580</c:v>
                </c:pt>
                <c:pt idx="45">
                  <c:v>52946</c:v>
                </c:pt>
                <c:pt idx="46">
                  <c:v>53311</c:v>
                </c:pt>
                <c:pt idx="47">
                  <c:v>53676</c:v>
                </c:pt>
                <c:pt idx="48">
                  <c:v>54041</c:v>
                </c:pt>
                <c:pt idx="49">
                  <c:v>54407</c:v>
                </c:pt>
                <c:pt idx="50">
                  <c:v>54772</c:v>
                </c:pt>
                <c:pt idx="51">
                  <c:v>55137</c:v>
                </c:pt>
              </c:numCache>
            </c:numRef>
          </c:cat>
          <c:val>
            <c:numRef>
              <c:f>debt_sim2!$C$42:$C$93</c:f>
              <c:numCache>
                <c:formatCode>General</c:formatCode>
                <c:ptCount val="52"/>
                <c:pt idx="25" formatCode="0.0">
                  <c:v>112.95934951644099</c:v>
                </c:pt>
                <c:pt idx="26" formatCode="0.0">
                  <c:v>116.3359936497953</c:v>
                </c:pt>
                <c:pt idx="27" formatCode="0.0">
                  <c:v>118.94240924637505</c:v>
                </c:pt>
                <c:pt idx="28" formatCode="0.0">
                  <c:v>119.842700141699</c:v>
                </c:pt>
                <c:pt idx="29" formatCode="0.0">
                  <c:v>120.55213605990191</c:v>
                </c:pt>
                <c:pt idx="30" formatCode="0.0">
                  <c:v>120.96861484426258</c:v>
                </c:pt>
                <c:pt idx="31" formatCode="0.0">
                  <c:v>121.10313337647423</c:v>
                </c:pt>
                <c:pt idx="32" formatCode="0.0">
                  <c:v>120.93424305699243</c:v>
                </c:pt>
                <c:pt idx="33" formatCode="0.0">
                  <c:v>119.90572158742903</c:v>
                </c:pt>
                <c:pt idx="34" formatCode="0.0">
                  <c:v>118.87319028757494</c:v>
                </c:pt>
                <c:pt idx="35" formatCode="0.0">
                  <c:v>117.83663352456355</c:v>
                </c:pt>
                <c:pt idx="36" formatCode="0.0">
                  <c:v>116.79603560458133</c:v>
                </c:pt>
                <c:pt idx="37" formatCode="0.0">
                  <c:v>115.75138077263038</c:v>
                </c:pt>
                <c:pt idx="38" formatCode="0.0">
                  <c:v>114.70265321228976</c:v>
                </c:pt>
                <c:pt idx="39" formatCode="0.0">
                  <c:v>113.74983704547607</c:v>
                </c:pt>
                <c:pt idx="40" formatCode="0.0">
                  <c:v>112.79330619575086</c:v>
                </c:pt>
                <c:pt idx="41" formatCode="0.0">
                  <c:v>111.83304618091947</c:v>
                </c:pt>
                <c:pt idx="42" formatCode="0.0">
                  <c:v>110.86904246232659</c:v>
                </c:pt>
                <c:pt idx="43" formatCode="0.0">
                  <c:v>109.9012804446358</c:v>
                </c:pt>
                <c:pt idx="44" formatCode="0.0">
                  <c:v>108.92974547560905</c:v>
                </c:pt>
                <c:pt idx="45" formatCode="0.0">
                  <c:v>107.95442284588432</c:v>
                </c:pt>
                <c:pt idx="46" formatCode="0.0">
                  <c:v>106.97529778875325</c:v>
                </c:pt>
                <c:pt idx="47" formatCode="0.0">
                  <c:v>105.99235547993749</c:v>
                </c:pt>
                <c:pt idx="48" formatCode="0.0">
                  <c:v>105.00558103736415</c:v>
                </c:pt>
                <c:pt idx="49" formatCode="0.0">
                  <c:v>104.01495952094059</c:v>
                </c:pt>
                <c:pt idx="50" formatCode="0.0">
                  <c:v>103.02047593232828</c:v>
                </c:pt>
                <c:pt idx="51" formatCode="0.0">
                  <c:v>102.02211521471551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56A-4689-99E0-41918F709520}"/>
            </c:ext>
          </c:extLst>
        </c:ser>
        <c:ser>
          <c:idx val="2"/>
          <c:order val="2"/>
          <c:tx>
            <c:strRef>
              <c:f>debt_sim2!$D$41</c:f>
              <c:strCache>
                <c:ptCount val="1"/>
                <c:pt idx="0">
                  <c:v>0.6% primary surplus (debt stabilising)</c:v>
                </c:pt>
              </c:strCache>
            </c:strRef>
          </c:tx>
          <c:spPr>
            <a:ln w="28575" cap="rnd">
              <a:solidFill>
                <a:srgbClr val="EC6400"/>
              </a:solidFill>
              <a:prstDash val="sysDash"/>
              <a:round/>
            </a:ln>
            <a:effectLst/>
          </c:spPr>
          <c:marker>
            <c:symbol val="none"/>
          </c:marker>
          <c:cat>
            <c:numRef>
              <c:f>debt_sim2!$A$42:$A$93</c:f>
              <c:numCache>
                <c:formatCode>m/d/yyyy</c:formatCode>
                <c:ptCount val="52"/>
                <c:pt idx="0">
                  <c:v>36509</c:v>
                </c:pt>
                <c:pt idx="1">
                  <c:v>36875</c:v>
                </c:pt>
                <c:pt idx="2">
                  <c:v>37240</c:v>
                </c:pt>
                <c:pt idx="3">
                  <c:v>37605</c:v>
                </c:pt>
                <c:pt idx="4">
                  <c:v>37970</c:v>
                </c:pt>
                <c:pt idx="5">
                  <c:v>38336</c:v>
                </c:pt>
                <c:pt idx="6">
                  <c:v>38701</c:v>
                </c:pt>
                <c:pt idx="7">
                  <c:v>39066</c:v>
                </c:pt>
                <c:pt idx="8">
                  <c:v>39431</c:v>
                </c:pt>
                <c:pt idx="9">
                  <c:v>39797</c:v>
                </c:pt>
                <c:pt idx="10">
                  <c:v>40162</c:v>
                </c:pt>
                <c:pt idx="11">
                  <c:v>40527</c:v>
                </c:pt>
                <c:pt idx="12">
                  <c:v>40892</c:v>
                </c:pt>
                <c:pt idx="13">
                  <c:v>41258</c:v>
                </c:pt>
                <c:pt idx="14">
                  <c:v>41623</c:v>
                </c:pt>
                <c:pt idx="15">
                  <c:v>41988</c:v>
                </c:pt>
                <c:pt idx="16">
                  <c:v>42353</c:v>
                </c:pt>
                <c:pt idx="17">
                  <c:v>42719</c:v>
                </c:pt>
                <c:pt idx="18">
                  <c:v>43084</c:v>
                </c:pt>
                <c:pt idx="19">
                  <c:v>43449</c:v>
                </c:pt>
                <c:pt idx="20">
                  <c:v>43814</c:v>
                </c:pt>
                <c:pt idx="21">
                  <c:v>44180</c:v>
                </c:pt>
                <c:pt idx="22">
                  <c:v>44545</c:v>
                </c:pt>
                <c:pt idx="23">
                  <c:v>44910</c:v>
                </c:pt>
                <c:pt idx="24">
                  <c:v>45275</c:v>
                </c:pt>
                <c:pt idx="25">
                  <c:v>45641</c:v>
                </c:pt>
                <c:pt idx="26">
                  <c:v>46006</c:v>
                </c:pt>
                <c:pt idx="27">
                  <c:v>46371</c:v>
                </c:pt>
                <c:pt idx="28">
                  <c:v>46736</c:v>
                </c:pt>
                <c:pt idx="29">
                  <c:v>47102</c:v>
                </c:pt>
                <c:pt idx="30">
                  <c:v>47467</c:v>
                </c:pt>
                <c:pt idx="31">
                  <c:v>47832</c:v>
                </c:pt>
                <c:pt idx="32">
                  <c:v>48197</c:v>
                </c:pt>
                <c:pt idx="33">
                  <c:v>48563</c:v>
                </c:pt>
                <c:pt idx="34">
                  <c:v>48928</c:v>
                </c:pt>
                <c:pt idx="35">
                  <c:v>49293</c:v>
                </c:pt>
                <c:pt idx="36">
                  <c:v>49658</c:v>
                </c:pt>
                <c:pt idx="37">
                  <c:v>50024</c:v>
                </c:pt>
                <c:pt idx="38">
                  <c:v>50389</c:v>
                </c:pt>
                <c:pt idx="39">
                  <c:v>50754</c:v>
                </c:pt>
                <c:pt idx="40">
                  <c:v>51119</c:v>
                </c:pt>
                <c:pt idx="41">
                  <c:v>51485</c:v>
                </c:pt>
                <c:pt idx="42">
                  <c:v>51850</c:v>
                </c:pt>
                <c:pt idx="43">
                  <c:v>52215</c:v>
                </c:pt>
                <c:pt idx="44">
                  <c:v>52580</c:v>
                </c:pt>
                <c:pt idx="45">
                  <c:v>52946</c:v>
                </c:pt>
                <c:pt idx="46">
                  <c:v>53311</c:v>
                </c:pt>
                <c:pt idx="47">
                  <c:v>53676</c:v>
                </c:pt>
                <c:pt idx="48">
                  <c:v>54041</c:v>
                </c:pt>
                <c:pt idx="49">
                  <c:v>54407</c:v>
                </c:pt>
                <c:pt idx="50">
                  <c:v>54772</c:v>
                </c:pt>
                <c:pt idx="51">
                  <c:v>55137</c:v>
                </c:pt>
              </c:numCache>
            </c:numRef>
          </c:cat>
          <c:val>
            <c:numRef>
              <c:f>debt_sim2!$D$42:$D$93</c:f>
              <c:numCache>
                <c:formatCode>General</c:formatCode>
                <c:ptCount val="52"/>
                <c:pt idx="32" formatCode="0.0">
                  <c:v>120.93424305699243</c:v>
                </c:pt>
                <c:pt idx="33" formatCode="0.0">
                  <c:v>120.79434965523193</c:v>
                </c:pt>
                <c:pt idx="34" formatCode="0.0">
                  <c:v>120.62436011025777</c:v>
                </c:pt>
                <c:pt idx="35" formatCode="0.0">
                  <c:v>120.45376542703174</c:v>
                </c:pt>
                <c:pt idx="36" formatCode="0.0">
                  <c:v>120.28256345134901</c:v>
                </c:pt>
                <c:pt idx="37" formatCode="0.0">
                  <c:v>120.11075202133603</c:v>
                </c:pt>
                <c:pt idx="38" formatCode="0.0">
                  <c:v>119.93832896742336</c:v>
                </c:pt>
                <c:pt idx="39" formatCode="0.0">
                  <c:v>119.76529211231812</c:v>
                </c:pt>
                <c:pt idx="40" formatCode="0.0">
                  <c:v>119.59163927097669</c:v>
                </c:pt>
                <c:pt idx="41" formatCode="0.0">
                  <c:v>119.41736825057694</c:v>
                </c:pt>
                <c:pt idx="42" formatCode="0.0">
                  <c:v>119.24247685049059</c:v>
                </c:pt>
                <c:pt idx="43" formatCode="0.0">
                  <c:v>119.06696286225547</c:v>
                </c:pt>
                <c:pt idx="44" formatCode="0.0">
                  <c:v>118.89082406954765</c:v>
                </c:pt>
                <c:pt idx="45" formatCode="0.0">
                  <c:v>118.71405824815335</c:v>
                </c:pt>
                <c:pt idx="46" formatCode="0.0">
                  <c:v>118.53666316594089</c:v>
                </c:pt>
                <c:pt idx="47" formatCode="0.0">
                  <c:v>118.35863658283259</c:v>
                </c:pt>
                <c:pt idx="48" formatCode="0.0">
                  <c:v>118.17997625077636</c:v>
                </c:pt>
                <c:pt idx="49" formatCode="0.0">
                  <c:v>118.00067991371741</c:v>
                </c:pt>
                <c:pt idx="50" formatCode="0.0">
                  <c:v>117.82074530756968</c:v>
                </c:pt>
                <c:pt idx="51" formatCode="0.0">
                  <c:v>117.64017016018732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56A-4689-99E0-41918F709520}"/>
            </c:ext>
          </c:extLst>
        </c:ser>
        <c:ser>
          <c:idx val="3"/>
          <c:order val="3"/>
          <c:tx>
            <c:strRef>
              <c:f>debt_sim2!$E$41</c:f>
              <c:strCache>
                <c:ptCount val="1"/>
                <c:pt idx="0">
                  <c:v>-1% primary deficit</c:v>
                </c:pt>
              </c:strCache>
            </c:strRef>
          </c:tx>
          <c:spPr>
            <a:ln w="28575" cap="rnd">
              <a:solidFill>
                <a:schemeClr val="accent4"/>
              </a:solidFill>
              <a:prstDash val="sysDash"/>
              <a:round/>
            </a:ln>
            <a:effectLst/>
          </c:spPr>
          <c:marker>
            <c:symbol val="none"/>
          </c:marker>
          <c:cat>
            <c:numRef>
              <c:f>debt_sim2!$A$42:$A$93</c:f>
              <c:numCache>
                <c:formatCode>m/d/yyyy</c:formatCode>
                <c:ptCount val="52"/>
                <c:pt idx="0">
                  <c:v>36509</c:v>
                </c:pt>
                <c:pt idx="1">
                  <c:v>36875</c:v>
                </c:pt>
                <c:pt idx="2">
                  <c:v>37240</c:v>
                </c:pt>
                <c:pt idx="3">
                  <c:v>37605</c:v>
                </c:pt>
                <c:pt idx="4">
                  <c:v>37970</c:v>
                </c:pt>
                <c:pt idx="5">
                  <c:v>38336</c:v>
                </c:pt>
                <c:pt idx="6">
                  <c:v>38701</c:v>
                </c:pt>
                <c:pt idx="7">
                  <c:v>39066</c:v>
                </c:pt>
                <c:pt idx="8">
                  <c:v>39431</c:v>
                </c:pt>
                <c:pt idx="9">
                  <c:v>39797</c:v>
                </c:pt>
                <c:pt idx="10">
                  <c:v>40162</c:v>
                </c:pt>
                <c:pt idx="11">
                  <c:v>40527</c:v>
                </c:pt>
                <c:pt idx="12">
                  <c:v>40892</c:v>
                </c:pt>
                <c:pt idx="13">
                  <c:v>41258</c:v>
                </c:pt>
                <c:pt idx="14">
                  <c:v>41623</c:v>
                </c:pt>
                <c:pt idx="15">
                  <c:v>41988</c:v>
                </c:pt>
                <c:pt idx="16">
                  <c:v>42353</c:v>
                </c:pt>
                <c:pt idx="17">
                  <c:v>42719</c:v>
                </c:pt>
                <c:pt idx="18">
                  <c:v>43084</c:v>
                </c:pt>
                <c:pt idx="19">
                  <c:v>43449</c:v>
                </c:pt>
                <c:pt idx="20">
                  <c:v>43814</c:v>
                </c:pt>
                <c:pt idx="21">
                  <c:v>44180</c:v>
                </c:pt>
                <c:pt idx="22">
                  <c:v>44545</c:v>
                </c:pt>
                <c:pt idx="23">
                  <c:v>44910</c:v>
                </c:pt>
                <c:pt idx="24">
                  <c:v>45275</c:v>
                </c:pt>
                <c:pt idx="25">
                  <c:v>45641</c:v>
                </c:pt>
                <c:pt idx="26">
                  <c:v>46006</c:v>
                </c:pt>
                <c:pt idx="27">
                  <c:v>46371</c:v>
                </c:pt>
                <c:pt idx="28">
                  <c:v>46736</c:v>
                </c:pt>
                <c:pt idx="29">
                  <c:v>47102</c:v>
                </c:pt>
                <c:pt idx="30">
                  <c:v>47467</c:v>
                </c:pt>
                <c:pt idx="31">
                  <c:v>47832</c:v>
                </c:pt>
                <c:pt idx="32">
                  <c:v>48197</c:v>
                </c:pt>
                <c:pt idx="33">
                  <c:v>48563</c:v>
                </c:pt>
                <c:pt idx="34">
                  <c:v>48928</c:v>
                </c:pt>
                <c:pt idx="35">
                  <c:v>49293</c:v>
                </c:pt>
                <c:pt idx="36">
                  <c:v>49658</c:v>
                </c:pt>
                <c:pt idx="37">
                  <c:v>50024</c:v>
                </c:pt>
                <c:pt idx="38">
                  <c:v>50389</c:v>
                </c:pt>
                <c:pt idx="39">
                  <c:v>50754</c:v>
                </c:pt>
                <c:pt idx="40">
                  <c:v>51119</c:v>
                </c:pt>
                <c:pt idx="41">
                  <c:v>51485</c:v>
                </c:pt>
                <c:pt idx="42">
                  <c:v>51850</c:v>
                </c:pt>
                <c:pt idx="43">
                  <c:v>52215</c:v>
                </c:pt>
                <c:pt idx="44">
                  <c:v>52580</c:v>
                </c:pt>
                <c:pt idx="45">
                  <c:v>52946</c:v>
                </c:pt>
                <c:pt idx="46">
                  <c:v>53311</c:v>
                </c:pt>
                <c:pt idx="47">
                  <c:v>53676</c:v>
                </c:pt>
                <c:pt idx="48">
                  <c:v>54041</c:v>
                </c:pt>
                <c:pt idx="49">
                  <c:v>54407</c:v>
                </c:pt>
                <c:pt idx="50">
                  <c:v>54772</c:v>
                </c:pt>
                <c:pt idx="51">
                  <c:v>55137</c:v>
                </c:pt>
              </c:numCache>
            </c:numRef>
          </c:cat>
          <c:val>
            <c:numRef>
              <c:f>debt_sim2!$E$42:$E$93</c:f>
              <c:numCache>
                <c:formatCode>General</c:formatCode>
                <c:ptCount val="52"/>
                <c:pt idx="32" formatCode="0.0">
                  <c:v>120.93424305699243</c:v>
                </c:pt>
                <c:pt idx="33" formatCode="0.0">
                  <c:v>122.51224803360282</c:v>
                </c:pt>
                <c:pt idx="34" formatCode="0.0">
                  <c:v>124.06778160813094</c:v>
                </c:pt>
                <c:pt idx="35" formatCode="0.0">
                  <c:v>125.63036877232727</c:v>
                </c:pt>
                <c:pt idx="36" formatCode="0.0">
                  <c:v>127.20004151079695</c:v>
                </c:pt>
                <c:pt idx="37" formatCode="0.0">
                  <c:v>128.77683195317982</c:v>
                </c:pt>
                <c:pt idx="38" formatCode="0.0">
                  <c:v>130.36077237480799</c:v>
                </c:pt>
                <c:pt idx="39" formatCode="0.0">
                  <c:v>131.95189519736658</c:v>
                </c:pt>
                <c:pt idx="40" formatCode="0.0">
                  <c:v>133.55023298955737</c:v>
                </c:pt>
                <c:pt idx="41" formatCode="0.0">
                  <c:v>135.15581846776524</c:v>
                </c:pt>
                <c:pt idx="42" formatCode="0.0">
                  <c:v>136.76868449672816</c:v>
                </c:pt>
                <c:pt idx="43" formatCode="0.0">
                  <c:v>138.38886409020958</c:v>
                </c:pt>
                <c:pt idx="44" formatCode="0.0">
                  <c:v>140.01639041167445</c:v>
                </c:pt>
                <c:pt idx="45" formatCode="0.0">
                  <c:v>141.65129677496796</c:v>
                </c:pt>
                <c:pt idx="46" formatCode="0.0">
                  <c:v>143.29361664499726</c:v>
                </c:pt>
                <c:pt idx="47" formatCode="0.0">
                  <c:v>144.94338363841678</c:v>
                </c:pt>
                <c:pt idx="48" formatCode="0.0">
                  <c:v>146.60063152431601</c:v>
                </c:pt>
                <c:pt idx="49" formatCode="0.0">
                  <c:v>148.26539422491106</c:v>
                </c:pt>
                <c:pt idx="50" formatCode="0.0">
                  <c:v>149.93770581623858</c:v>
                </c:pt>
                <c:pt idx="51" formatCode="0.0">
                  <c:v>151.61760052885373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756A-4689-99E0-41918F70952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7227984"/>
        <c:axId val="487228968"/>
      </c:lineChart>
      <c:dateAx>
        <c:axId val="487227984"/>
        <c:scaling>
          <c:orientation val="minMax"/>
        </c:scaling>
        <c:delete val="0"/>
        <c:axPos val="b"/>
        <c:numFmt formatCode="yyyy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87228968"/>
        <c:crosses val="autoZero"/>
        <c:auto val="1"/>
        <c:lblOffset val="100"/>
        <c:baseTimeUnit val="years"/>
      </c:dateAx>
      <c:valAx>
        <c:axId val="487228968"/>
        <c:scaling>
          <c:orientation val="minMax"/>
          <c:min val="50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#,##0" sourceLinked="0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87227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0684693469346933"/>
          <c:y val="0"/>
          <c:w val="0.74480448044804481"/>
          <c:h val="0.46478334020052192"/>
        </c:manualLayout>
      </c:layout>
      <c:overlay val="1"/>
      <c:spPr>
        <a:noFill/>
        <a:ln w="25400"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25400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  <c:userShapes r:id="rId5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6418363019508055E-2"/>
          <c:y val="1.2828282828282828E-2"/>
          <c:w val="0.96280979643765907"/>
          <c:h val="0.7844609188280073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ITA!$BA$7</c:f>
              <c:strCache>
                <c:ptCount val="1"/>
                <c:pt idx="0">
                  <c:v>IT</c:v>
                </c:pt>
              </c:strCache>
            </c:strRef>
          </c:tx>
          <c:spPr>
            <a:solidFill>
              <a:srgbClr val="003A79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accent1"/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(ITA!$AZ$8:$AZ$10,ITA!$AZ$13:$AZ$17)</c:f>
              <c:strCache>
                <c:ptCount val="8"/>
                <c:pt idx="0">
                  <c:v>Pre Trump</c:v>
                </c:pt>
                <c:pt idx="1">
                  <c:v>Up to April 1</c:v>
                </c:pt>
                <c:pt idx="2">
                  <c:v>April 2 (with exemptions)</c:v>
                </c:pt>
                <c:pt idx="3">
                  <c:v>April 2 (no exemptions)</c:v>
                </c:pt>
                <c:pt idx="4">
                  <c:v>June 4</c:v>
                </c:pt>
                <c:pt idx="5">
                  <c:v>Aug 1</c:v>
                </c:pt>
                <c:pt idx="6">
                  <c:v>Aug 1 (with possible exemptions) high</c:v>
                </c:pt>
                <c:pt idx="7">
                  <c:v>Aug 1 (with possible exemptions) low</c:v>
                </c:pt>
              </c:strCache>
              <c:extLst/>
            </c:strRef>
          </c:cat>
          <c:val>
            <c:numRef>
              <c:f>(ITA!$BA$8:$BA$10,ITA!$BA$13:$BA$17)</c:f>
              <c:numCache>
                <c:formatCode>0.0</c:formatCode>
                <c:ptCount val="8"/>
                <c:pt idx="0">
                  <c:v>2.5497804352951405</c:v>
                </c:pt>
                <c:pt idx="1">
                  <c:v>3.5186325524154274</c:v>
                </c:pt>
                <c:pt idx="2">
                  <c:v>17.807670977876992</c:v>
                </c:pt>
                <c:pt idx="3">
                  <c:v>20.880257534882823</c:v>
                </c:pt>
                <c:pt idx="4">
                  <c:v>12.86</c:v>
                </c:pt>
                <c:pt idx="5">
                  <c:v>16.2</c:v>
                </c:pt>
                <c:pt idx="6">
                  <c:v>15.5</c:v>
                </c:pt>
                <c:pt idx="7">
                  <c:v>13.8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1AE4-4B84-AE5E-97444F52BDD6}"/>
            </c:ext>
          </c:extLst>
        </c:ser>
        <c:ser>
          <c:idx val="1"/>
          <c:order val="1"/>
          <c:tx>
            <c:strRef>
              <c:f>ITA!$BB$7</c:f>
              <c:strCache>
                <c:ptCount val="1"/>
                <c:pt idx="0">
                  <c:v>EZ</c:v>
                </c:pt>
              </c:strCache>
            </c:strRef>
          </c:tx>
          <c:spPr>
            <a:solidFill>
              <a:srgbClr val="EC64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rgbClr val="EC6400"/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(ITA!$AZ$8:$AZ$10,ITA!$AZ$13:$AZ$17)</c:f>
              <c:strCache>
                <c:ptCount val="8"/>
                <c:pt idx="0">
                  <c:v>Pre Trump</c:v>
                </c:pt>
                <c:pt idx="1">
                  <c:v>Up to April 1</c:v>
                </c:pt>
                <c:pt idx="2">
                  <c:v>April 2 (with exemptions)</c:v>
                </c:pt>
                <c:pt idx="3">
                  <c:v>April 2 (no exemptions)</c:v>
                </c:pt>
                <c:pt idx="4">
                  <c:v>June 4</c:v>
                </c:pt>
                <c:pt idx="5">
                  <c:v>Aug 1</c:v>
                </c:pt>
                <c:pt idx="6">
                  <c:v>Aug 1 (with possible exemptions) high</c:v>
                </c:pt>
                <c:pt idx="7">
                  <c:v>Aug 1 (with possible exemptions) low</c:v>
                </c:pt>
              </c:strCache>
              <c:extLst/>
            </c:strRef>
          </c:cat>
          <c:val>
            <c:numRef>
              <c:f>(ITA!$BB$8:$BB$10,ITA!$BB$13:$BB$17)</c:f>
              <c:numCache>
                <c:formatCode>0.0</c:formatCode>
                <c:ptCount val="8"/>
                <c:pt idx="0">
                  <c:v>1.521583210689696</c:v>
                </c:pt>
                <c:pt idx="1">
                  <c:v>2.1775786470814698</c:v>
                </c:pt>
                <c:pt idx="2">
                  <c:v>15.305222871375415</c:v>
                </c:pt>
                <c:pt idx="3">
                  <c:v>20.985102738640354</c:v>
                </c:pt>
                <c:pt idx="4">
                  <c:v>11.9</c:v>
                </c:pt>
                <c:pt idx="5">
                  <c:v>15.6</c:v>
                </c:pt>
                <c:pt idx="6">
                  <c:v>14.6</c:v>
                </c:pt>
                <c:pt idx="7">
                  <c:v>11.7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1-1AE4-4B84-AE5E-97444F52BDD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75454720"/>
        <c:axId val="875451480"/>
      </c:barChart>
      <c:catAx>
        <c:axId val="875454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rgbClr val="000000"/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n-US"/>
          </a:p>
        </c:txPr>
        <c:crossAx val="875451480"/>
        <c:crosses val="autoZero"/>
        <c:auto val="1"/>
        <c:lblAlgn val="ctr"/>
        <c:lblOffset val="100"/>
        <c:noMultiLvlLbl val="0"/>
      </c:catAx>
      <c:valAx>
        <c:axId val="875451480"/>
        <c:scaling>
          <c:orientation val="minMax"/>
        </c:scaling>
        <c:delete val="1"/>
        <c:axPos val="l"/>
        <c:numFmt formatCode="0" sourceLinked="0"/>
        <c:majorTickMark val="none"/>
        <c:minorTickMark val="none"/>
        <c:tickLblPos val="nextTo"/>
        <c:crossAx val="8754547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8.5210459580192424E-2"/>
          <c:y val="0.17731429467248452"/>
          <c:w val="0.10308290924512298"/>
          <c:h val="9.899949494949494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rgbClr val="000000"/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25400" cap="flat" cmpd="sng" algn="ctr">
      <a:noFill/>
      <a:round/>
    </a:ln>
    <a:effectLst/>
    <a:extLst>
      <a:ext uri="{909E8E84-426E-40DD-AFC4-6F175D3DCCD1}">
        <a14:hiddenFill xmlns:a14="http://schemas.microsoft.com/office/drawing/2010/main">
          <a:solidFill>
            <a:sysClr val="window" lastClr="FFFFFF"/>
          </a:solidFill>
        </a14:hiddenFill>
      </a:ext>
    </a:extLst>
  </c:spPr>
  <c:txPr>
    <a:bodyPr/>
    <a:lstStyle/>
    <a:p>
      <a:pPr>
        <a:defRPr sz="1100">
          <a:solidFill>
            <a:srgbClr val="000000"/>
          </a:solidFill>
          <a:latin typeface="Century Gothic" panose="020B0502020202020204" pitchFamily="34" charset="0"/>
        </a:defRPr>
      </a:pPr>
      <a:endParaRPr lang="en-US"/>
    </a:p>
  </c:txPr>
  <c:externalData r:id="rId3">
    <c:autoUpdate val="0"/>
  </c:externalData>
  <c:userShapes r:id="rId4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9.8046035099173548E-2"/>
          <c:y val="4.9847038558843058E-2"/>
          <c:w val="0.88202195346267687"/>
          <c:h val="0.6950742834882904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Annual!$AJ$49</c:f>
              <c:strCache>
                <c:ptCount val="1"/>
                <c:pt idx="0">
                  <c:v>Consumption</c:v>
                </c:pt>
              </c:strCache>
            </c:strRef>
          </c:tx>
          <c:spPr>
            <a:solidFill>
              <a:srgbClr val="003A79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tx2">
                        <a:lumMod val="20000"/>
                        <a:lumOff val="80000"/>
                      </a:schemeClr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Annual!$AO$48:$AQ$48</c:f>
              <c:numCache>
                <c:formatCode>General</c:formatCode>
                <c:ptCount val="3"/>
                <c:pt idx="0">
                  <c:v>2024</c:v>
                </c:pt>
                <c:pt idx="1">
                  <c:v>2025</c:v>
                </c:pt>
                <c:pt idx="2">
                  <c:v>2026</c:v>
                </c:pt>
              </c:numCache>
            </c:numRef>
          </c:cat>
          <c:val>
            <c:numRef>
              <c:f>Annual!$AO$49:$AQ$49</c:f>
              <c:numCache>
                <c:formatCode>0.0</c:formatCode>
                <c:ptCount val="3"/>
                <c:pt idx="0">
                  <c:v>0.2345884822316224</c:v>
                </c:pt>
                <c:pt idx="1">
                  <c:v>0.31247186417155098</c:v>
                </c:pt>
                <c:pt idx="2">
                  <c:v>0.44232608109927507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BF7-4298-BAA1-F1A4590B907A}"/>
            </c:ext>
          </c:extLst>
        </c:ser>
        <c:ser>
          <c:idx val="1"/>
          <c:order val="1"/>
          <c:tx>
            <c:strRef>
              <c:f>Annual!$AJ$50</c:f>
              <c:strCache>
                <c:ptCount val="1"/>
                <c:pt idx="0">
                  <c:v>Investments</c:v>
                </c:pt>
              </c:strCache>
            </c:strRef>
          </c:tx>
          <c:spPr>
            <a:solidFill>
              <a:srgbClr val="EC6400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BF7-4298-BAA1-F1A4590B907A}"/>
                </c:ext>
              </c:extLst>
            </c:dLbl>
            <c:dLbl>
              <c:idx val="1"/>
              <c:layout>
                <c:manualLayout>
                  <c:x val="-5.6962043428788382E-17"/>
                  <c:y val="5.55729025526965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CBF7-4298-BAA1-F1A4590B907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bg1"/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Annual!$AO$48:$AQ$48</c:f>
              <c:numCache>
                <c:formatCode>General</c:formatCode>
                <c:ptCount val="3"/>
                <c:pt idx="0">
                  <c:v>2024</c:v>
                </c:pt>
                <c:pt idx="1">
                  <c:v>2025</c:v>
                </c:pt>
                <c:pt idx="2">
                  <c:v>2026</c:v>
                </c:pt>
              </c:numCache>
            </c:numRef>
          </c:cat>
          <c:val>
            <c:numRef>
              <c:f>Annual!$AO$50:$AQ$50</c:f>
              <c:numCache>
                <c:formatCode>0.0</c:formatCode>
                <c:ptCount val="3"/>
                <c:pt idx="0">
                  <c:v>4.7353767403320365E-3</c:v>
                </c:pt>
                <c:pt idx="1">
                  <c:v>0.51303412879029908</c:v>
                </c:pt>
                <c:pt idx="2">
                  <c:v>0.19627291291499313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BF7-4298-BAA1-F1A4590B907A}"/>
            </c:ext>
          </c:extLst>
        </c:ser>
        <c:ser>
          <c:idx val="2"/>
          <c:order val="2"/>
          <c:tx>
            <c:strRef>
              <c:f>Annual!$AJ$51</c:f>
              <c:strCache>
                <c:ptCount val="1"/>
                <c:pt idx="0">
                  <c:v>Inventories</c:v>
                </c:pt>
              </c:strCache>
            </c:strRef>
          </c:tx>
          <c:spPr>
            <a:solidFill>
              <a:srgbClr val="40915B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bg1"/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Annual!$AO$48:$AQ$48</c:f>
              <c:numCache>
                <c:formatCode>General</c:formatCode>
                <c:ptCount val="3"/>
                <c:pt idx="0">
                  <c:v>2024</c:v>
                </c:pt>
                <c:pt idx="1">
                  <c:v>2025</c:v>
                </c:pt>
                <c:pt idx="2">
                  <c:v>2026</c:v>
                </c:pt>
              </c:numCache>
            </c:numRef>
          </c:cat>
          <c:val>
            <c:numRef>
              <c:f>Annual!$AO$51:$AQ$51</c:f>
              <c:numCache>
                <c:formatCode>0.0</c:formatCode>
                <c:ptCount val="3"/>
                <c:pt idx="0">
                  <c:v>-0.24862809371008268</c:v>
                </c:pt>
                <c:pt idx="1">
                  <c:v>0.26290873360328215</c:v>
                </c:pt>
                <c:pt idx="2">
                  <c:v>0.53228077814711505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BF7-4298-BAA1-F1A4590B907A}"/>
            </c:ext>
          </c:extLst>
        </c:ser>
        <c:ser>
          <c:idx val="3"/>
          <c:order val="3"/>
          <c:tx>
            <c:strRef>
              <c:f>Annual!$AJ$52</c:f>
              <c:strCache>
                <c:ptCount val="1"/>
                <c:pt idx="0">
                  <c:v>Net exports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numRef>
              <c:f>Annual!$AO$48:$AQ$48</c:f>
              <c:numCache>
                <c:formatCode>General</c:formatCode>
                <c:ptCount val="3"/>
                <c:pt idx="0">
                  <c:v>2024</c:v>
                </c:pt>
                <c:pt idx="1">
                  <c:v>2025</c:v>
                </c:pt>
                <c:pt idx="2">
                  <c:v>2026</c:v>
                </c:pt>
              </c:numCache>
            </c:numRef>
          </c:cat>
          <c:val>
            <c:numRef>
              <c:f>Annual!$AO$52:$AQ$52</c:f>
            </c:numRef>
          </c:val>
          <c:extLst>
            <c:ext xmlns:c16="http://schemas.microsoft.com/office/drawing/2014/chart" uri="{C3380CC4-5D6E-409C-BE32-E72D297353CC}">
              <c16:uniqueId val="{00000004-CBF7-4298-BAA1-F1A4590B907A}"/>
            </c:ext>
          </c:extLst>
        </c:ser>
        <c:ser>
          <c:idx val="5"/>
          <c:order val="5"/>
          <c:tx>
            <c:strRef>
              <c:f>Annual!$AJ$54</c:f>
              <c:strCache>
                <c:ptCount val="1"/>
                <c:pt idx="0">
                  <c:v>Net exports</c:v>
                </c:pt>
              </c:strCache>
            </c:strRef>
          </c:tx>
          <c:spPr>
            <a:solidFill>
              <a:srgbClr val="82828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bg1">
                        <a:lumMod val="95000"/>
                      </a:schemeClr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Annual!$AO$48:$AQ$48</c:f>
              <c:numCache>
                <c:formatCode>General</c:formatCode>
                <c:ptCount val="3"/>
                <c:pt idx="0">
                  <c:v>2024</c:v>
                </c:pt>
                <c:pt idx="1">
                  <c:v>2025</c:v>
                </c:pt>
                <c:pt idx="2">
                  <c:v>2026</c:v>
                </c:pt>
              </c:numCache>
            </c:numRef>
          </c:cat>
          <c:val>
            <c:numRef>
              <c:f>Annual!$AO$54:$AQ$54</c:f>
              <c:numCache>
                <c:formatCode>0.0</c:formatCode>
                <c:ptCount val="3"/>
                <c:pt idx="0">
                  <c:v>0.3187793177061044</c:v>
                </c:pt>
                <c:pt idx="1">
                  <c:v>-0.62497184564505071</c:v>
                </c:pt>
                <c:pt idx="2">
                  <c:v>-0.47757518138284338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BF7-4298-BAA1-F1A4590B90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292330632"/>
        <c:axId val="1292331352"/>
      </c:barChart>
      <c:lineChart>
        <c:grouping val="stacked"/>
        <c:varyColors val="0"/>
        <c:ser>
          <c:idx val="4"/>
          <c:order val="4"/>
          <c:tx>
            <c:strRef>
              <c:f>Annual!$AJ$53</c:f>
              <c:strCache>
                <c:ptCount val="1"/>
                <c:pt idx="0">
                  <c:v>GDP</c:v>
                </c:pt>
              </c:strCache>
            </c:strRef>
          </c:tx>
          <c:spPr>
            <a:ln w="28575" cap="rnd">
              <a:solidFill>
                <a:srgbClr val="ECBD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ECBD00"/>
              </a:solidFill>
              <a:ln w="9525">
                <a:solidFill>
                  <a:srgbClr val="ECBD00"/>
                </a:solidFill>
              </a:ln>
              <a:effectLst/>
            </c:spPr>
          </c:marker>
          <c:dLbls>
            <c:dLbl>
              <c:idx val="1"/>
              <c:layout>
                <c:manualLayout>
                  <c:x val="5.7947098346288015E-2"/>
                  <c:y val="-9.709846286339331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CBF7-4298-BAA1-F1A4590B907A}"/>
                </c:ext>
              </c:extLst>
            </c:dLbl>
            <c:dLbl>
              <c:idx val="2"/>
              <c:layout>
                <c:manualLayout>
                  <c:x val="3.6971454973671589E-2"/>
                  <c:y val="-8.162500000000000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9.5841545447739901E-2"/>
                      <c:h val="0.1243545769560944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CBF7-4298-BAA1-F1A4590B907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rgbClr val="000000"/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Annual!$AO$48:$AQ$48</c:f>
              <c:numCache>
                <c:formatCode>General</c:formatCode>
                <c:ptCount val="3"/>
                <c:pt idx="0">
                  <c:v>2024</c:v>
                </c:pt>
                <c:pt idx="1">
                  <c:v>2025</c:v>
                </c:pt>
                <c:pt idx="2">
                  <c:v>2026</c:v>
                </c:pt>
              </c:numCache>
            </c:numRef>
          </c:cat>
          <c:val>
            <c:numRef>
              <c:f>Annual!$AO$53:$AQ$53</c:f>
              <c:numCache>
                <c:formatCode>0.0</c:formatCode>
                <c:ptCount val="3"/>
                <c:pt idx="0">
                  <c:v>0.51958531004956399</c:v>
                </c:pt>
                <c:pt idx="1">
                  <c:v>0.54424531902290685</c:v>
                </c:pt>
                <c:pt idx="2">
                  <c:v>0.78350104144195853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CBF7-4298-BAA1-F1A4590B90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92330632"/>
        <c:axId val="1292331352"/>
      </c:lineChart>
      <c:catAx>
        <c:axId val="12923306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000000"/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n-US"/>
          </a:p>
        </c:txPr>
        <c:crossAx val="1292331352"/>
        <c:crosses val="autoZero"/>
        <c:auto val="1"/>
        <c:lblAlgn val="ctr"/>
        <c:lblOffset val="100"/>
        <c:noMultiLvlLbl val="0"/>
      </c:catAx>
      <c:valAx>
        <c:axId val="1292331352"/>
        <c:scaling>
          <c:orientation val="minMax"/>
          <c:max val="1.3"/>
          <c:min val="-0.60000000000000009"/>
        </c:scaling>
        <c:delete val="0"/>
        <c:axPos val="l"/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000000"/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n-US"/>
          </a:p>
        </c:txPr>
        <c:crossAx val="1292330632"/>
        <c:crosses val="autoZero"/>
        <c:crossBetween val="between"/>
        <c:majorUnit val="0.30000000000000004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5.7451276433456901E-3"/>
          <c:y val="0.84134713276995199"/>
          <c:w val="0.98850974471330866"/>
          <c:h val="0.1586528672300480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rgbClr val="000000"/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25400" cap="flat" cmpd="sng" algn="ctr">
      <a:noFill/>
      <a:round/>
    </a:ln>
    <a:effectLst/>
    <a:extLst>
      <a:ext uri="{909E8E84-426E-40DD-AFC4-6F175D3DCCD1}">
        <a14:hiddenFill xmlns:a14="http://schemas.microsoft.com/office/drawing/2010/main">
          <a:solidFill>
            <a:sysClr val="window" lastClr="FFFFFF"/>
          </a:solidFill>
        </a14:hiddenFill>
      </a:ext>
    </a:extLst>
  </c:spPr>
  <c:txPr>
    <a:bodyPr/>
    <a:lstStyle/>
    <a:p>
      <a:pPr>
        <a:defRPr sz="1050">
          <a:solidFill>
            <a:srgbClr val="000000"/>
          </a:solidFill>
          <a:latin typeface="Century Gothic" panose="020B0502020202020204" pitchFamily="34" charset="0"/>
        </a:defRPr>
      </a:pPr>
      <a:endParaRPr lang="en-US"/>
    </a:p>
  </c:txPr>
  <c:externalData r:id="rId4">
    <c:autoUpdate val="0"/>
  </c:externalData>
  <c:userShapes r:id="rId5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0539370078740152E-2"/>
          <c:y val="5.0925925925925923E-2"/>
          <c:w val="0.88890507436570432"/>
          <c:h val="0.6093905555555555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Foglio1!$A$27</c:f>
              <c:strCache>
                <c:ptCount val="1"/>
                <c:pt idx="0">
                  <c:v>Potential growth</c:v>
                </c:pt>
              </c:strCache>
            </c:strRef>
          </c:tx>
          <c:spPr>
            <a:solidFill>
              <a:srgbClr val="003A79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bg1"/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Foglio1!$B$1:$C$1</c:f>
              <c:numCache>
                <c:formatCode>General</c:formatCode>
                <c:ptCount val="2"/>
                <c:pt idx="0">
                  <c:v>2025</c:v>
                </c:pt>
                <c:pt idx="1">
                  <c:v>2026</c:v>
                </c:pt>
              </c:numCache>
            </c:numRef>
          </c:cat>
          <c:val>
            <c:numRef>
              <c:f>Foglio1!$B$27:$C$27</c:f>
              <c:numCache>
                <c:formatCode>0.0</c:formatCode>
                <c:ptCount val="2"/>
                <c:pt idx="0">
                  <c:v>0.6</c:v>
                </c:pt>
                <c:pt idx="1">
                  <c:v>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B7B-4B7B-B1DA-A8B52C630CCA}"/>
            </c:ext>
          </c:extLst>
        </c:ser>
        <c:ser>
          <c:idx val="1"/>
          <c:order val="1"/>
          <c:tx>
            <c:strRef>
              <c:f>Foglio1!$A$28</c:f>
              <c:strCache>
                <c:ptCount val="1"/>
                <c:pt idx="0">
                  <c:v>NRRP impact</c:v>
                </c:pt>
              </c:strCache>
            </c:strRef>
          </c:tx>
          <c:spPr>
            <a:solidFill>
              <a:srgbClr val="EC6400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0"/>
                  <c:y val="2.7245200676686163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3B7B-4B7B-B1DA-A8B52C630CC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bg1"/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Foglio1!$B$1:$C$1</c:f>
              <c:numCache>
                <c:formatCode>General</c:formatCode>
                <c:ptCount val="2"/>
                <c:pt idx="0">
                  <c:v>2025</c:v>
                </c:pt>
                <c:pt idx="1">
                  <c:v>2026</c:v>
                </c:pt>
              </c:numCache>
            </c:numRef>
          </c:cat>
          <c:val>
            <c:numRef>
              <c:f>Foglio1!$B$28:$C$28</c:f>
              <c:numCache>
                <c:formatCode>0.0</c:formatCode>
                <c:ptCount val="2"/>
                <c:pt idx="0">
                  <c:v>0.25562805757213231</c:v>
                </c:pt>
                <c:pt idx="1">
                  <c:v>0.35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B7B-4B7B-B1DA-A8B52C630CCA}"/>
            </c:ext>
          </c:extLst>
        </c:ser>
        <c:ser>
          <c:idx val="2"/>
          <c:order val="2"/>
          <c:tx>
            <c:strRef>
              <c:f>Foglio1!$A$29</c:f>
              <c:strCache>
                <c:ptCount val="1"/>
                <c:pt idx="0">
                  <c:v>Trade war</c:v>
                </c:pt>
              </c:strCache>
            </c:strRef>
          </c:tx>
          <c:spPr>
            <a:solidFill>
              <a:srgbClr val="40915B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bg1"/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Foglio1!$B$1:$C$1</c:f>
              <c:numCache>
                <c:formatCode>General</c:formatCode>
                <c:ptCount val="2"/>
                <c:pt idx="0">
                  <c:v>2025</c:v>
                </c:pt>
                <c:pt idx="1">
                  <c:v>2026</c:v>
                </c:pt>
              </c:numCache>
            </c:numRef>
          </c:cat>
          <c:val>
            <c:numRef>
              <c:f>Foglio1!$B$29:$C$29</c:f>
              <c:numCache>
                <c:formatCode>0.0</c:formatCode>
                <c:ptCount val="2"/>
                <c:pt idx="0">
                  <c:v>-0.1</c:v>
                </c:pt>
                <c:pt idx="1">
                  <c:v>-0.15000000000000002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B7B-4B7B-B1DA-A8B52C630CCA}"/>
            </c:ext>
          </c:extLst>
        </c:ser>
        <c:ser>
          <c:idx val="3"/>
          <c:order val="3"/>
          <c:tx>
            <c:strRef>
              <c:f>Foglio1!$A$30</c:f>
              <c:strCache>
                <c:ptCount val="1"/>
                <c:pt idx="0">
                  <c:v>Uncertainty</c:v>
                </c:pt>
              </c:strCache>
            </c:strRef>
          </c:tx>
          <c:spPr>
            <a:solidFill>
              <a:srgbClr val="ECBD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rgbClr val="000000"/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Foglio1!$B$1:$C$1</c:f>
              <c:numCache>
                <c:formatCode>General</c:formatCode>
                <c:ptCount val="2"/>
                <c:pt idx="0">
                  <c:v>2025</c:v>
                </c:pt>
                <c:pt idx="1">
                  <c:v>2026</c:v>
                </c:pt>
              </c:numCache>
            </c:numRef>
          </c:cat>
          <c:val>
            <c:numRef>
              <c:f>Foglio1!$B$30:$C$30</c:f>
              <c:numCache>
                <c:formatCode>0.0</c:formatCode>
                <c:ptCount val="2"/>
                <c:pt idx="0">
                  <c:v>-0.2</c:v>
                </c:pt>
                <c:pt idx="1">
                  <c:v>-0.1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B7B-4B7B-B1DA-A8B52C630CCA}"/>
            </c:ext>
          </c:extLst>
        </c:ser>
        <c:ser>
          <c:idx val="4"/>
          <c:order val="4"/>
          <c:tx>
            <c:strRef>
              <c:f>Foglio1!$A$31</c:f>
              <c:strCache>
                <c:ptCount val="1"/>
                <c:pt idx="0">
                  <c:v>Fiscal policy</c:v>
                </c:pt>
              </c:strCache>
            </c:strRef>
          </c:tx>
          <c:spPr>
            <a:solidFill>
              <a:srgbClr val="0A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bg1"/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Foglio1!$B$1:$C$1</c:f>
              <c:numCache>
                <c:formatCode>General</c:formatCode>
                <c:ptCount val="2"/>
                <c:pt idx="0">
                  <c:v>2025</c:v>
                </c:pt>
                <c:pt idx="1">
                  <c:v>2026</c:v>
                </c:pt>
              </c:numCache>
            </c:numRef>
          </c:cat>
          <c:val>
            <c:numRef>
              <c:f>Foglio1!$B$31:$C$31</c:f>
              <c:numCache>
                <c:formatCode>0.0</c:formatCode>
                <c:ptCount val="2"/>
                <c:pt idx="0">
                  <c:v>-0.24</c:v>
                </c:pt>
                <c:pt idx="1">
                  <c:v>-0.3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B7B-4B7B-B1DA-A8B52C630CCA}"/>
            </c:ext>
          </c:extLst>
        </c:ser>
        <c:ser>
          <c:idx val="5"/>
          <c:order val="5"/>
          <c:tx>
            <c:strRef>
              <c:f>Foglio1!$A$32</c:f>
              <c:strCache>
                <c:ptCount val="1"/>
                <c:pt idx="0">
                  <c:v>Monetary policy</c:v>
                </c:pt>
              </c:strCache>
            </c:strRef>
          </c:tx>
          <c:spPr>
            <a:solidFill>
              <a:srgbClr val="DBE5F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rgbClr val="000000"/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Foglio1!$B$1:$C$1</c:f>
              <c:numCache>
                <c:formatCode>General</c:formatCode>
                <c:ptCount val="2"/>
                <c:pt idx="0">
                  <c:v>2025</c:v>
                </c:pt>
                <c:pt idx="1">
                  <c:v>2026</c:v>
                </c:pt>
              </c:numCache>
            </c:numRef>
          </c:cat>
          <c:val>
            <c:numRef>
              <c:f>Foglio1!$B$32:$C$32</c:f>
              <c:numCache>
                <c:formatCode>0.0</c:formatCode>
                <c:ptCount val="2"/>
                <c:pt idx="0">
                  <c:v>0.15</c:v>
                </c:pt>
                <c:pt idx="1">
                  <c:v>0.25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B7B-4B7B-B1DA-A8B52C630CCA}"/>
            </c:ext>
          </c:extLst>
        </c:ser>
        <c:ser>
          <c:idx val="6"/>
          <c:order val="6"/>
          <c:tx>
            <c:strRef>
              <c:f>Foglio1!$A$33</c:f>
              <c:strCache>
                <c:ptCount val="1"/>
                <c:pt idx="0">
                  <c:v>EU partner fiscal policy</c:v>
                </c:pt>
              </c:strCache>
            </c:strRef>
          </c:tx>
          <c:spPr>
            <a:solidFill>
              <a:srgbClr val="8C8C8C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-1.0860144766727442E-16"/>
                  <c:y val="7.784343050481771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1" i="0" u="none" strike="noStrike" kern="1200" baseline="0">
                      <a:solidFill>
                        <a:schemeClr val="bg1"/>
                      </a:solidFill>
                      <a:latin typeface="Century Gothic" panose="020B0502020202020204" pitchFamily="34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3B7B-4B7B-B1DA-A8B52C630CC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rgbClr val="000000"/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Foglio1!$B$1:$C$1</c:f>
              <c:numCache>
                <c:formatCode>General</c:formatCode>
                <c:ptCount val="2"/>
                <c:pt idx="0">
                  <c:v>2025</c:v>
                </c:pt>
                <c:pt idx="1">
                  <c:v>2026</c:v>
                </c:pt>
              </c:numCache>
            </c:numRef>
          </c:cat>
          <c:val>
            <c:numRef>
              <c:f>Foglio1!$B$33:$C$33</c:f>
              <c:numCache>
                <c:formatCode>0.0</c:formatCode>
                <c:ptCount val="2"/>
                <c:pt idx="1">
                  <c:v>0.14000000000000001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B7B-4B7B-B1DA-A8B52C630CC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252507144"/>
        <c:axId val="1252500304"/>
      </c:barChart>
      <c:lineChart>
        <c:grouping val="standard"/>
        <c:varyColors val="0"/>
        <c:ser>
          <c:idx val="7"/>
          <c:order val="7"/>
          <c:tx>
            <c:strRef>
              <c:f>Foglio1!$A$34</c:f>
              <c:strCache>
                <c:ptCount val="1"/>
                <c:pt idx="0">
                  <c:v>TOTAL</c:v>
                </c:pt>
              </c:strCache>
            </c:strRef>
          </c:tx>
          <c:spPr>
            <a:ln w="28575" cap="rnd">
              <a:solidFill>
                <a:schemeClr val="tx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0.19209570707070708"/>
                  <c:y val="7.0555555555555554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B7B-4B7B-B1DA-A8B52C630CCA}"/>
                </c:ext>
              </c:extLst>
            </c:dLbl>
            <c:dLbl>
              <c:idx val="1"/>
              <c:layout>
                <c:manualLayout>
                  <c:x val="9.0978448275861962E-2"/>
                  <c:y val="7.408333333333333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3B7B-4B7B-B1DA-A8B52C630CC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rgbClr val="000000"/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Foglio1!$B$1:$C$1</c:f>
              <c:numCache>
                <c:formatCode>General</c:formatCode>
                <c:ptCount val="2"/>
                <c:pt idx="0">
                  <c:v>2025</c:v>
                </c:pt>
                <c:pt idx="1">
                  <c:v>2026</c:v>
                </c:pt>
              </c:numCache>
            </c:numRef>
          </c:cat>
          <c:val>
            <c:numRef>
              <c:f>Foglio1!$B$34:$C$34</c:f>
              <c:numCache>
                <c:formatCode>0.0</c:formatCode>
                <c:ptCount val="2"/>
                <c:pt idx="0">
                  <c:v>0.46562805757213221</c:v>
                </c:pt>
                <c:pt idx="1">
                  <c:v>0.78999999999999992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3B7B-4B7B-B1DA-A8B52C630CC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52507144"/>
        <c:axId val="1252500304"/>
      </c:lineChart>
      <c:catAx>
        <c:axId val="12525071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000000"/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n-US"/>
          </a:p>
        </c:txPr>
        <c:crossAx val="1252500304"/>
        <c:crosses val="autoZero"/>
        <c:auto val="1"/>
        <c:lblAlgn val="ctr"/>
        <c:lblOffset val="100"/>
        <c:noMultiLvlLbl val="0"/>
      </c:catAx>
      <c:valAx>
        <c:axId val="1252500304"/>
        <c:scaling>
          <c:orientation val="minMax"/>
          <c:max val="1.3"/>
          <c:min val="-0.60000000000000009"/>
        </c:scaling>
        <c:delete val="0"/>
        <c:axPos val="l"/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000000"/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n-US"/>
          </a:p>
        </c:txPr>
        <c:crossAx val="1252507144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3.3154693486590038E-2"/>
          <c:y val="0.7619843434343434"/>
          <c:w val="0.94029190613026825"/>
          <c:h val="0.1852621546080859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rgbClr val="000000"/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25400" cap="flat" cmpd="sng" algn="ctr">
      <a:noFill/>
      <a:round/>
    </a:ln>
    <a:effectLst/>
    <a:extLst>
      <a:ext uri="{909E8E84-426E-40DD-AFC4-6F175D3DCCD1}">
        <a14:hiddenFill xmlns:a14="http://schemas.microsoft.com/office/drawing/2010/main">
          <a:solidFill>
            <a:sysClr val="window" lastClr="FFFFFF"/>
          </a:solidFill>
        </a14:hiddenFill>
      </a:ext>
    </a:extLst>
  </c:spPr>
  <c:txPr>
    <a:bodyPr/>
    <a:lstStyle/>
    <a:p>
      <a:pPr>
        <a:defRPr sz="1000">
          <a:solidFill>
            <a:srgbClr val="000000"/>
          </a:solidFill>
          <a:latin typeface="Century Gothic" panose="020B0502020202020204" pitchFamily="34" charset="0"/>
        </a:defRPr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0.0166</cdr:x>
      <cdr:y>0.02822</cdr:y>
    </cdr:from>
    <cdr:to>
      <cdr:x>0.0166</cdr:x>
      <cdr:y>0.02822</cdr:y>
    </cdr:to>
    <cdr:sp macro="" textlink="">
      <cdr:nvSpPr>
        <cdr:cNvPr id="5" name="ChartSettings">
          <a:extLst xmlns:a="http://schemas.openxmlformats.org/drawingml/2006/main">
            <a:ext uri="{FF2B5EF4-FFF2-40B4-BE49-F238E27FC236}">
              <a16:creationId xmlns:a16="http://schemas.microsoft.com/office/drawing/2014/main" id="{23F1EC4E-EEF3-5E82-F705-56899F09D6D8}"/>
            </a:ext>
          </a:extLst>
        </cdr:cNvPr>
        <cdr:cNvSpPr txBox="1"/>
      </cdr:nvSpPr>
      <cdr:spPr>
        <a:xfrm xmlns:a="http://schemas.openxmlformats.org/drawingml/2006/main">
          <a:off x="50800" y="50800"/>
          <a:ext cx="0" cy="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100"/>
            <a:t>*Side-by-Side Page Width*False</a:t>
          </a:r>
        </a:p>
      </cdr:txBody>
    </cdr:sp>
  </cdr:relSizeAnchor>
</c:userShapes>
</file>

<file path=ppt/drawings/drawing10.xml><?xml version="1.0" encoding="utf-8"?>
<c:userShapes xmlns:c="http://schemas.openxmlformats.org/drawingml/2006/chart">
  <cdr:relSizeAnchor xmlns:cdr="http://schemas.openxmlformats.org/drawingml/2006/chartDrawing">
    <cdr:from>
      <cdr:x>0.00706</cdr:x>
      <cdr:y>0.01411</cdr:y>
    </cdr:from>
    <cdr:to>
      <cdr:x>0.00706</cdr:x>
      <cdr:y>0.01411</cdr:y>
    </cdr:to>
    <cdr:sp macro="" textlink="">
      <cdr:nvSpPr>
        <cdr:cNvPr id="3" name="ChartSettings">
          <a:extLst xmlns:a="http://schemas.openxmlformats.org/drawingml/2006/main">
            <a:ext uri="{FF2B5EF4-FFF2-40B4-BE49-F238E27FC236}">
              <a16:creationId xmlns:a16="http://schemas.microsoft.com/office/drawing/2014/main" id="{87DC12E3-955A-D7BE-C18A-C2CF1947F1B4}"/>
            </a:ext>
          </a:extLst>
        </cdr:cNvPr>
        <cdr:cNvSpPr txBox="1"/>
      </cdr:nvSpPr>
      <cdr:spPr>
        <a:xfrm xmlns:a="http://schemas.openxmlformats.org/drawingml/2006/main">
          <a:off x="50800" y="50800"/>
          <a:ext cx="0" cy="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it-IT" sz="1100"/>
            <a:t>Line*PPT-LargeWithText*Falso</a:t>
          </a:r>
        </a:p>
      </cdr:txBody>
    </cdr:sp>
  </cdr:relSizeAnchor>
</c:userShapes>
</file>

<file path=ppt/drawings/drawing11.xml><?xml version="1.0" encoding="utf-8"?>
<c:userShapes xmlns:c="http://schemas.openxmlformats.org/drawingml/2006/chart">
  <cdr:relSizeAnchor xmlns:cdr="http://schemas.openxmlformats.org/drawingml/2006/chartDrawing">
    <cdr:from>
      <cdr:x>0.0111</cdr:x>
      <cdr:y>0.01855</cdr:y>
    </cdr:from>
    <cdr:to>
      <cdr:x>0.0111</cdr:x>
      <cdr:y>0.01855</cdr:y>
    </cdr:to>
    <cdr:sp macro="" textlink="">
      <cdr:nvSpPr>
        <cdr:cNvPr id="2" name="ChartSettings">
          <a:extLst xmlns:a="http://schemas.openxmlformats.org/drawingml/2006/main">
            <a:ext uri="{FF2B5EF4-FFF2-40B4-BE49-F238E27FC236}">
              <a16:creationId xmlns:a16="http://schemas.microsoft.com/office/drawing/2014/main" id="{90C98C9D-D6C6-6014-89C2-9828F077BA2C}"/>
            </a:ext>
          </a:extLst>
        </cdr:cNvPr>
        <cdr:cNvSpPr txBox="1"/>
      </cdr:nvSpPr>
      <cdr:spPr>
        <a:xfrm xmlns:a="http://schemas.openxmlformats.org/drawingml/2006/main">
          <a:off x="50800" y="50800"/>
          <a:ext cx="0" cy="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GB" sz="1100"/>
            <a:t>Line*PPT-2ChartNoText*False</a:t>
          </a:r>
        </a:p>
      </cdr:txBody>
    </cdr:sp>
  </cdr:relSizeAnchor>
</c:userShapes>
</file>

<file path=ppt/drawings/drawing12.xml><?xml version="1.0" encoding="utf-8"?>
<c:userShapes xmlns:c="http://schemas.openxmlformats.org/drawingml/2006/chart">
  <cdr:relSizeAnchor xmlns:cdr="http://schemas.openxmlformats.org/drawingml/2006/chartDrawing">
    <cdr:from>
      <cdr:x>0.01111</cdr:x>
      <cdr:y>0.01852</cdr:y>
    </cdr:from>
    <cdr:to>
      <cdr:x>0.01111</cdr:x>
      <cdr:y>0.01852</cdr:y>
    </cdr:to>
    <cdr:sp macro="" textlink="">
      <cdr:nvSpPr>
        <cdr:cNvPr id="2" name="ChartSettings">
          <a:extLst xmlns:a="http://schemas.openxmlformats.org/drawingml/2006/main">
            <a:ext uri="{FF2B5EF4-FFF2-40B4-BE49-F238E27FC236}">
              <a16:creationId xmlns:a16="http://schemas.microsoft.com/office/drawing/2014/main" id="{B64FFD53-9460-8A6A-8961-721B5E97717D}"/>
            </a:ext>
          </a:extLst>
        </cdr:cNvPr>
        <cdr:cNvSpPr txBox="1"/>
      </cdr:nvSpPr>
      <cdr:spPr>
        <a:xfrm xmlns:a="http://schemas.openxmlformats.org/drawingml/2006/main">
          <a:off x="50800" y="50800"/>
          <a:ext cx="0" cy="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GB" sz="1100"/>
            <a:t>Column*PPT-2ChartNoText*False</a:t>
          </a:r>
        </a:p>
      </cdr:txBody>
    </cdr:sp>
  </cdr:relSizeAnchor>
</c:userShapes>
</file>

<file path=ppt/drawings/drawing13.xml><?xml version="1.0" encoding="utf-8"?>
<c:userShapes xmlns:c="http://schemas.openxmlformats.org/drawingml/2006/chart">
  <cdr:relSizeAnchor xmlns:cdr="http://schemas.openxmlformats.org/drawingml/2006/chartDrawing">
    <cdr:from>
      <cdr:x>0.01111</cdr:x>
      <cdr:y>0.01852</cdr:y>
    </cdr:from>
    <cdr:to>
      <cdr:x>0.01111</cdr:x>
      <cdr:y>0.01852</cdr:y>
    </cdr:to>
    <cdr:sp macro="" textlink="">
      <cdr:nvSpPr>
        <cdr:cNvPr id="2" name="ChartSettings">
          <a:extLst xmlns:a="http://schemas.openxmlformats.org/drawingml/2006/main">
            <a:ext uri="{FF2B5EF4-FFF2-40B4-BE49-F238E27FC236}">
              <a16:creationId xmlns:a16="http://schemas.microsoft.com/office/drawing/2014/main" id="{ECBAEA11-DA6D-1F7C-8906-FE35EC0ECA72}"/>
            </a:ext>
          </a:extLst>
        </cdr:cNvPr>
        <cdr:cNvSpPr txBox="1"/>
      </cdr:nvSpPr>
      <cdr:spPr>
        <a:xfrm xmlns:a="http://schemas.openxmlformats.org/drawingml/2006/main">
          <a:off x="50800" y="50800"/>
          <a:ext cx="0" cy="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GB" sz="1100"/>
            <a:t>Line*PPT-2ChartNoText*False</a:t>
          </a:r>
        </a:p>
      </cdr:txBody>
    </cdr:sp>
  </cdr:relSizeAnchor>
</c:userShapes>
</file>

<file path=ppt/drawings/drawing14.xml><?xml version="1.0" encoding="utf-8"?>
<c:userShapes xmlns:c="http://schemas.openxmlformats.org/drawingml/2006/chart">
  <cdr:relSizeAnchor xmlns:cdr="http://schemas.openxmlformats.org/drawingml/2006/chartDrawing">
    <cdr:from>
      <cdr:x>0.0166</cdr:x>
      <cdr:y>0.02822</cdr:y>
    </cdr:from>
    <cdr:to>
      <cdr:x>0.0166</cdr:x>
      <cdr:y>0.02822</cdr:y>
    </cdr:to>
    <cdr:sp macro="" textlink="">
      <cdr:nvSpPr>
        <cdr:cNvPr id="2" name="ChartSettings">
          <a:extLst xmlns:a="http://schemas.openxmlformats.org/drawingml/2006/main">
            <a:ext uri="{FF2B5EF4-FFF2-40B4-BE49-F238E27FC236}">
              <a16:creationId xmlns:a16="http://schemas.microsoft.com/office/drawing/2014/main" id="{722D4BEB-A8C2-4C4E-9245-E83370227D6A}"/>
            </a:ext>
          </a:extLst>
        </cdr:cNvPr>
        <cdr:cNvSpPr txBox="1"/>
      </cdr:nvSpPr>
      <cdr:spPr>
        <a:xfrm xmlns:a="http://schemas.openxmlformats.org/drawingml/2006/main">
          <a:off x="50800" y="50800"/>
          <a:ext cx="0" cy="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it-IT" sz="1100"/>
            <a:t>Line*Side-by-Side Page Width*Falso</a:t>
          </a:r>
        </a:p>
      </cdr:txBody>
    </cdr:sp>
  </cdr:relSizeAnchor>
</c:userShapes>
</file>

<file path=ppt/drawings/drawing15.xml><?xml version="1.0" encoding="utf-8"?>
<c:userShapes xmlns:c="http://schemas.openxmlformats.org/drawingml/2006/chart">
  <cdr:relSizeAnchor xmlns:cdr="http://schemas.openxmlformats.org/drawingml/2006/chartDrawing">
    <cdr:from>
      <cdr:x>0.0166</cdr:x>
      <cdr:y>0.02822</cdr:y>
    </cdr:from>
    <cdr:to>
      <cdr:x>0.0166</cdr:x>
      <cdr:y>0.02822</cdr:y>
    </cdr:to>
    <cdr:sp macro="" textlink="">
      <cdr:nvSpPr>
        <cdr:cNvPr id="2" name="ChartSettings">
          <a:extLst xmlns:a="http://schemas.openxmlformats.org/drawingml/2006/main">
            <a:ext uri="{FF2B5EF4-FFF2-40B4-BE49-F238E27FC236}">
              <a16:creationId xmlns:a16="http://schemas.microsoft.com/office/drawing/2014/main" id="{0CC2D972-0FE7-EC79-95C5-352EE7BD3C67}"/>
            </a:ext>
          </a:extLst>
        </cdr:cNvPr>
        <cdr:cNvSpPr txBox="1"/>
      </cdr:nvSpPr>
      <cdr:spPr>
        <a:xfrm xmlns:a="http://schemas.openxmlformats.org/drawingml/2006/main">
          <a:off x="50800" y="50800"/>
          <a:ext cx="0" cy="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it-IT" sz="1100"/>
            <a:t>Line*Side-by-Side Page Width*Falso</a:t>
          </a:r>
        </a:p>
      </cdr:txBody>
    </cdr:sp>
  </cdr:relSizeAnchor>
</c:userShapes>
</file>

<file path=ppt/drawings/drawing16.xml><?xml version="1.0" encoding="utf-8"?>
<c:userShapes xmlns:c="http://schemas.openxmlformats.org/drawingml/2006/chart">
  <cdr:relSizeAnchor xmlns:cdr="http://schemas.openxmlformats.org/drawingml/2006/chartDrawing">
    <cdr:from>
      <cdr:x>0.0166</cdr:x>
      <cdr:y>0.02822</cdr:y>
    </cdr:from>
    <cdr:to>
      <cdr:x>0.0166</cdr:x>
      <cdr:y>0.02822</cdr:y>
    </cdr:to>
    <cdr:sp macro="" textlink="">
      <cdr:nvSpPr>
        <cdr:cNvPr id="3" name="ChartSettings"/>
        <cdr:cNvSpPr txBox="1"/>
      </cdr:nvSpPr>
      <cdr:spPr>
        <a:xfrm xmlns:a="http://schemas.openxmlformats.org/drawingml/2006/main">
          <a:off x="50800" y="50800"/>
          <a:ext cx="0" cy="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it-IT" sz="1100"/>
            <a:t>Line*Side-by-Side Page Width*Falso</a:t>
          </a:r>
        </a:p>
      </cdr:txBody>
    </cdr:sp>
  </cdr:relSizeAnchor>
</c:userShapes>
</file>

<file path=ppt/drawings/drawing17.xml><?xml version="1.0" encoding="utf-8"?>
<c:userShapes xmlns:c="http://schemas.openxmlformats.org/drawingml/2006/chart">
  <cdr:relSizeAnchor xmlns:cdr="http://schemas.openxmlformats.org/drawingml/2006/chartDrawing">
    <cdr:from>
      <cdr:x>0.0166</cdr:x>
      <cdr:y>0.02822</cdr:y>
    </cdr:from>
    <cdr:to>
      <cdr:x>0.0166</cdr:x>
      <cdr:y>0.02822</cdr:y>
    </cdr:to>
    <cdr:sp macro="" textlink="">
      <cdr:nvSpPr>
        <cdr:cNvPr id="2" name="ChartSettings">
          <a:extLst xmlns:a="http://schemas.openxmlformats.org/drawingml/2006/main">
            <a:ext uri="{FF2B5EF4-FFF2-40B4-BE49-F238E27FC236}">
              <a16:creationId xmlns:a16="http://schemas.microsoft.com/office/drawing/2014/main" id="{1132F099-617E-D719-3743-2AFC9C42EA27}"/>
            </a:ext>
          </a:extLst>
        </cdr:cNvPr>
        <cdr:cNvSpPr txBox="1"/>
      </cdr:nvSpPr>
      <cdr:spPr>
        <a:xfrm xmlns:a="http://schemas.openxmlformats.org/drawingml/2006/main">
          <a:off x="50800" y="50800"/>
          <a:ext cx="0" cy="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it-IT" sz="1100"/>
            <a:t>*Side-by-Side Page Width*Falso</a:t>
          </a:r>
        </a:p>
      </cdr:txBody>
    </cdr:sp>
  </cdr:relSizeAnchor>
</c:userShapes>
</file>

<file path=ppt/drawings/drawing18.xml><?xml version="1.0" encoding="utf-8"?>
<c:userShapes xmlns:c="http://schemas.openxmlformats.org/drawingml/2006/chart">
  <cdr:relSizeAnchor xmlns:cdr="http://schemas.openxmlformats.org/drawingml/2006/chartDrawing">
    <cdr:from>
      <cdr:x>0.0166</cdr:x>
      <cdr:y>0.02822</cdr:y>
    </cdr:from>
    <cdr:to>
      <cdr:x>0.0166</cdr:x>
      <cdr:y>0.02822</cdr:y>
    </cdr:to>
    <cdr:sp macro="" textlink="">
      <cdr:nvSpPr>
        <cdr:cNvPr id="4" name="ChartSettings">
          <a:extLst xmlns:a="http://schemas.openxmlformats.org/drawingml/2006/main">
            <a:ext uri="{FF2B5EF4-FFF2-40B4-BE49-F238E27FC236}">
              <a16:creationId xmlns:a16="http://schemas.microsoft.com/office/drawing/2014/main" id="{278DF6B5-E973-081C-59D5-9827809B5441}"/>
            </a:ext>
          </a:extLst>
        </cdr:cNvPr>
        <cdr:cNvSpPr txBox="1"/>
      </cdr:nvSpPr>
      <cdr:spPr>
        <a:xfrm xmlns:a="http://schemas.openxmlformats.org/drawingml/2006/main">
          <a:off x="50800" y="50800"/>
          <a:ext cx="0" cy="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it-IT" sz="1100"/>
            <a:t>Line*Side-by-Side Page Width*Falso</a:t>
          </a:r>
        </a:p>
      </cdr:txBody>
    </cdr:sp>
  </cdr:relSizeAnchor>
</c:userShapes>
</file>

<file path=ppt/drawings/drawing19.xml><?xml version="1.0" encoding="utf-8"?>
<c:userShapes xmlns:c="http://schemas.openxmlformats.org/drawingml/2006/chart">
  <cdr:relSizeAnchor xmlns:cdr="http://schemas.openxmlformats.org/drawingml/2006/chartDrawing">
    <cdr:from>
      <cdr:x>0.0166</cdr:x>
      <cdr:y>0.02822</cdr:y>
    </cdr:from>
    <cdr:to>
      <cdr:x>0.0166</cdr:x>
      <cdr:y>0.02822</cdr:y>
    </cdr:to>
    <cdr:sp macro="" textlink="">
      <cdr:nvSpPr>
        <cdr:cNvPr id="3" name="ChartSettings">
          <a:extLst xmlns:a="http://schemas.openxmlformats.org/drawingml/2006/main">
            <a:ext uri="{FF2B5EF4-FFF2-40B4-BE49-F238E27FC236}">
              <a16:creationId xmlns:a16="http://schemas.microsoft.com/office/drawing/2014/main" id="{43F9FCE9-86E3-4414-8838-056C5AD1338E}"/>
            </a:ext>
          </a:extLst>
        </cdr:cNvPr>
        <cdr:cNvSpPr txBox="1"/>
      </cdr:nvSpPr>
      <cdr:spPr>
        <a:xfrm xmlns:a="http://schemas.openxmlformats.org/drawingml/2006/main">
          <a:off x="50800" y="50800"/>
          <a:ext cx="0" cy="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it-IT" sz="1100"/>
            <a:t>*Side-by-Side Page Width*Falso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0.01111</cdr:x>
      <cdr:y>0.01852</cdr:y>
    </cdr:from>
    <cdr:to>
      <cdr:x>0.01111</cdr:x>
      <cdr:y>0.01852</cdr:y>
    </cdr:to>
    <cdr:sp macro="" textlink="">
      <cdr:nvSpPr>
        <cdr:cNvPr id="2" name="ChartSettings">
          <a:extLst xmlns:a="http://schemas.openxmlformats.org/drawingml/2006/main">
            <a:ext uri="{FF2B5EF4-FFF2-40B4-BE49-F238E27FC236}">
              <a16:creationId xmlns:a16="http://schemas.microsoft.com/office/drawing/2014/main" id="{273F6B17-1AD5-AF14-91BB-E35FBD05A1FA}"/>
            </a:ext>
          </a:extLst>
        </cdr:cNvPr>
        <cdr:cNvSpPr txBox="1"/>
      </cdr:nvSpPr>
      <cdr:spPr>
        <a:xfrm xmlns:a="http://schemas.openxmlformats.org/drawingml/2006/main">
          <a:off x="50800" y="50800"/>
          <a:ext cx="0" cy="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it-IT" sz="1100"/>
            <a:t>Line*Side-by-Side Page Width*Falso</a:t>
          </a:r>
        </a:p>
      </cdr:txBody>
    </cdr:sp>
  </cdr:relSizeAnchor>
</c:userShapes>
</file>

<file path=ppt/drawings/drawing20.xml><?xml version="1.0" encoding="utf-8"?>
<c:userShapes xmlns:c="http://schemas.openxmlformats.org/drawingml/2006/chart">
  <cdr:relSizeAnchor xmlns:cdr="http://schemas.openxmlformats.org/drawingml/2006/chartDrawing">
    <cdr:from>
      <cdr:x>0.0166</cdr:x>
      <cdr:y>0.02822</cdr:y>
    </cdr:from>
    <cdr:to>
      <cdr:x>0.0166</cdr:x>
      <cdr:y>0.02822</cdr:y>
    </cdr:to>
    <cdr:sp macro="" textlink="">
      <cdr:nvSpPr>
        <cdr:cNvPr id="3" name="ChartSettings">
          <a:extLst xmlns:a="http://schemas.openxmlformats.org/drawingml/2006/main">
            <a:ext uri="{FF2B5EF4-FFF2-40B4-BE49-F238E27FC236}">
              <a16:creationId xmlns:a16="http://schemas.microsoft.com/office/drawing/2014/main" id="{2A08C22C-430C-4099-A045-6522F13340E2}"/>
            </a:ext>
          </a:extLst>
        </cdr:cNvPr>
        <cdr:cNvSpPr txBox="1"/>
      </cdr:nvSpPr>
      <cdr:spPr>
        <a:xfrm xmlns:a="http://schemas.openxmlformats.org/drawingml/2006/main">
          <a:off x="50800" y="50800"/>
          <a:ext cx="0" cy="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it-IT" sz="1100"/>
            <a:t>Line*Side-by-Side Page Width*Falso</a:t>
          </a:r>
        </a:p>
      </cdr:txBody>
    </cdr:sp>
  </cdr:relSizeAnchor>
</c:userShapes>
</file>

<file path=ppt/drawings/drawing21.xml><?xml version="1.0" encoding="utf-8"?>
<c:userShapes xmlns:c="http://schemas.openxmlformats.org/drawingml/2006/chart">
  <cdr:relSizeAnchor xmlns:cdr="http://schemas.openxmlformats.org/drawingml/2006/chartDrawing">
    <cdr:from>
      <cdr:x>0.01283</cdr:x>
      <cdr:y>0.01568</cdr:y>
    </cdr:from>
    <cdr:to>
      <cdr:x>0.01283</cdr:x>
      <cdr:y>0.01568</cdr:y>
    </cdr:to>
    <cdr:sp macro="" textlink="">
      <cdr:nvSpPr>
        <cdr:cNvPr id="5" name="ChartSettings">
          <a:extLst xmlns:a="http://schemas.openxmlformats.org/drawingml/2006/main">
            <a:ext uri="{FF2B5EF4-FFF2-40B4-BE49-F238E27FC236}">
              <a16:creationId xmlns:a16="http://schemas.microsoft.com/office/drawing/2014/main" id="{6A1893FB-9F52-F281-854F-8D43748FFA56}"/>
            </a:ext>
          </a:extLst>
        </cdr:cNvPr>
        <cdr:cNvSpPr txBox="1"/>
      </cdr:nvSpPr>
      <cdr:spPr>
        <a:xfrm xmlns:a="http://schemas.openxmlformats.org/drawingml/2006/main">
          <a:off x="50800" y="50800"/>
          <a:ext cx="0" cy="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it-IT" sz="1100"/>
            <a:t>Column &amp; Line*PPT-2ChartWithText*False</a:t>
          </a:r>
        </a:p>
      </cdr:txBody>
    </cdr:sp>
  </cdr:relSizeAnchor>
</c:userShapes>
</file>

<file path=ppt/drawings/drawing22.xml><?xml version="1.0" encoding="utf-8"?>
<c:userShapes xmlns:c="http://schemas.openxmlformats.org/drawingml/2006/chart">
  <cdr:relSizeAnchor xmlns:cdr="http://schemas.openxmlformats.org/drawingml/2006/chartDrawing">
    <cdr:from>
      <cdr:x>0.01077</cdr:x>
      <cdr:y>0.02566</cdr:y>
    </cdr:from>
    <cdr:to>
      <cdr:x>0.01077</cdr:x>
      <cdr:y>0.02566</cdr:y>
    </cdr:to>
    <cdr:sp macro="" textlink="">
      <cdr:nvSpPr>
        <cdr:cNvPr id="7" name="ChartSettings">
          <a:extLst xmlns:a="http://schemas.openxmlformats.org/drawingml/2006/main">
            <a:ext uri="{FF2B5EF4-FFF2-40B4-BE49-F238E27FC236}">
              <a16:creationId xmlns:a16="http://schemas.microsoft.com/office/drawing/2014/main" id="{CC99F15B-D013-4658-B077-096CB473D200}"/>
            </a:ext>
          </a:extLst>
        </cdr:cNvPr>
        <cdr:cNvSpPr txBox="1"/>
      </cdr:nvSpPr>
      <cdr:spPr>
        <a:xfrm xmlns:a="http://schemas.openxmlformats.org/drawingml/2006/main">
          <a:off x="50800" y="50800"/>
          <a:ext cx="0" cy="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it-IT" sz="1100"/>
            <a:t>Column*Text Width*Falso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0.00633</cdr:x>
      <cdr:y>0.01166</cdr:y>
    </cdr:from>
    <cdr:to>
      <cdr:x>0.00633</cdr:x>
      <cdr:y>0.01166</cdr:y>
    </cdr:to>
    <cdr:sp macro="" textlink="">
      <cdr:nvSpPr>
        <cdr:cNvPr id="3" name="ChartSettings">
          <a:extLst xmlns:a="http://schemas.openxmlformats.org/drawingml/2006/main">
            <a:ext uri="{FF2B5EF4-FFF2-40B4-BE49-F238E27FC236}">
              <a16:creationId xmlns:a16="http://schemas.microsoft.com/office/drawing/2014/main" id="{87A102AD-F43A-F449-51F4-D2307398B77C}"/>
            </a:ext>
          </a:extLst>
        </cdr:cNvPr>
        <cdr:cNvSpPr txBox="1"/>
      </cdr:nvSpPr>
      <cdr:spPr>
        <a:xfrm xmlns:a="http://schemas.openxmlformats.org/drawingml/2006/main">
          <a:off x="50800" y="50800"/>
          <a:ext cx="0" cy="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GB" sz="1100"/>
            <a:t>Column*PPT-LargeNoText*False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0.01111</cdr:x>
      <cdr:y>0.01852</cdr:y>
    </cdr:from>
    <cdr:to>
      <cdr:x>0.01111</cdr:x>
      <cdr:y>0.01852</cdr:y>
    </cdr:to>
    <cdr:sp macro="" textlink="">
      <cdr:nvSpPr>
        <cdr:cNvPr id="2" name="ChartSettings">
          <a:extLst xmlns:a="http://schemas.openxmlformats.org/drawingml/2006/main">
            <a:ext uri="{FF2B5EF4-FFF2-40B4-BE49-F238E27FC236}">
              <a16:creationId xmlns:a16="http://schemas.microsoft.com/office/drawing/2014/main" id="{38DC4323-0983-52DA-1501-0E21A5433297}"/>
            </a:ext>
          </a:extLst>
        </cdr:cNvPr>
        <cdr:cNvSpPr txBox="1"/>
      </cdr:nvSpPr>
      <cdr:spPr>
        <a:xfrm xmlns:a="http://schemas.openxmlformats.org/drawingml/2006/main">
          <a:off x="50800" y="50800"/>
          <a:ext cx="0" cy="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GB" sz="1100"/>
            <a:t>Column*Column Width*False</a:t>
          </a: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0.01283</cdr:x>
      <cdr:y>0.01411</cdr:y>
    </cdr:from>
    <cdr:to>
      <cdr:x>0.01283</cdr:x>
      <cdr:y>0.01411</cdr:y>
    </cdr:to>
    <cdr:sp macro="" textlink="">
      <cdr:nvSpPr>
        <cdr:cNvPr id="3" name="ChartSettings">
          <a:extLst xmlns:a="http://schemas.openxmlformats.org/drawingml/2006/main">
            <a:ext uri="{FF2B5EF4-FFF2-40B4-BE49-F238E27FC236}">
              <a16:creationId xmlns:a16="http://schemas.microsoft.com/office/drawing/2014/main" id="{443C0515-B373-6B0B-D232-DACD3C6265BB}"/>
            </a:ext>
          </a:extLst>
        </cdr:cNvPr>
        <cdr:cNvSpPr txBox="1"/>
      </cdr:nvSpPr>
      <cdr:spPr>
        <a:xfrm xmlns:a="http://schemas.openxmlformats.org/drawingml/2006/main">
          <a:off x="50800" y="50800"/>
          <a:ext cx="0" cy="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GB" sz="1100"/>
            <a:t>Line*PPT-2ChartNoText*False</a:t>
          </a: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0.01283</cdr:x>
      <cdr:y>0.01411</cdr:y>
    </cdr:from>
    <cdr:to>
      <cdr:x>0.01283</cdr:x>
      <cdr:y>0.01411</cdr:y>
    </cdr:to>
    <cdr:sp macro="" textlink="">
      <cdr:nvSpPr>
        <cdr:cNvPr id="3" name="ChartSettings">
          <a:extLst xmlns:a="http://schemas.openxmlformats.org/drawingml/2006/main">
            <a:ext uri="{FF2B5EF4-FFF2-40B4-BE49-F238E27FC236}">
              <a16:creationId xmlns:a16="http://schemas.microsoft.com/office/drawing/2014/main" id="{70373918-7F7A-D6C4-BFE9-613CA003EE33}"/>
            </a:ext>
          </a:extLst>
        </cdr:cNvPr>
        <cdr:cNvSpPr txBox="1"/>
      </cdr:nvSpPr>
      <cdr:spPr>
        <a:xfrm xmlns:a="http://schemas.openxmlformats.org/drawingml/2006/main">
          <a:off x="50800" y="50800"/>
          <a:ext cx="0" cy="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GB" sz="1100"/>
            <a:t>Line*PPT-2ChartNoText*False</a:t>
          </a: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0.00633</cdr:x>
      <cdr:y>0.01166</cdr:y>
    </cdr:from>
    <cdr:to>
      <cdr:x>0.00633</cdr:x>
      <cdr:y>0.01166</cdr:y>
    </cdr:to>
    <cdr:sp macro="" textlink="">
      <cdr:nvSpPr>
        <cdr:cNvPr id="3" name="ChartSettings">
          <a:extLst xmlns:a="http://schemas.openxmlformats.org/drawingml/2006/main">
            <a:ext uri="{FF2B5EF4-FFF2-40B4-BE49-F238E27FC236}">
              <a16:creationId xmlns:a16="http://schemas.microsoft.com/office/drawing/2014/main" id="{887175A7-4E6B-CFF4-5676-01B37B368C77}"/>
            </a:ext>
          </a:extLst>
        </cdr:cNvPr>
        <cdr:cNvSpPr txBox="1"/>
      </cdr:nvSpPr>
      <cdr:spPr>
        <a:xfrm xmlns:a="http://schemas.openxmlformats.org/drawingml/2006/main">
          <a:off x="50800" y="50800"/>
          <a:ext cx="0" cy="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GB" sz="1100"/>
            <a:t>*PPT-LargeNoText*False</a:t>
          </a:r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0.0166</cdr:x>
      <cdr:y>0.02822</cdr:y>
    </cdr:from>
    <cdr:to>
      <cdr:x>0.0166</cdr:x>
      <cdr:y>0.02822</cdr:y>
    </cdr:to>
    <cdr:sp macro="" textlink="">
      <cdr:nvSpPr>
        <cdr:cNvPr id="4" name="ChartSettings">
          <a:extLst xmlns:a="http://schemas.openxmlformats.org/drawingml/2006/main">
            <a:ext uri="{FF2B5EF4-FFF2-40B4-BE49-F238E27FC236}">
              <a16:creationId xmlns:a16="http://schemas.microsoft.com/office/drawing/2014/main" id="{0F4B8731-DD95-3382-CFAD-FCB23D2C765B}"/>
            </a:ext>
          </a:extLst>
        </cdr:cNvPr>
        <cdr:cNvSpPr txBox="1"/>
      </cdr:nvSpPr>
      <cdr:spPr>
        <a:xfrm xmlns:a="http://schemas.openxmlformats.org/drawingml/2006/main">
          <a:off x="50800" y="50800"/>
          <a:ext cx="0" cy="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it-IT" sz="1100"/>
            <a:t>*Side-by-Side Page Width*Falso</a:t>
          </a:r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0.01283</cdr:x>
      <cdr:y>0.01411</cdr:y>
    </cdr:from>
    <cdr:to>
      <cdr:x>0.01283</cdr:x>
      <cdr:y>0.01411</cdr:y>
    </cdr:to>
    <cdr:sp macro="" textlink="">
      <cdr:nvSpPr>
        <cdr:cNvPr id="3" name="ChartSettings">
          <a:extLst xmlns:a="http://schemas.openxmlformats.org/drawingml/2006/main">
            <a:ext uri="{FF2B5EF4-FFF2-40B4-BE49-F238E27FC236}">
              <a16:creationId xmlns:a16="http://schemas.microsoft.com/office/drawing/2014/main" id="{4EAE4EFB-EDF3-D0A7-BDA3-BB8122A41DEC}"/>
            </a:ext>
          </a:extLst>
        </cdr:cNvPr>
        <cdr:cNvSpPr txBox="1"/>
      </cdr:nvSpPr>
      <cdr:spPr>
        <a:xfrm xmlns:a="http://schemas.openxmlformats.org/drawingml/2006/main">
          <a:off x="50800" y="50800"/>
          <a:ext cx="0" cy="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GB" sz="1100"/>
            <a:t>*PPT-2ChartNoText*False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036993-1209-4B80-930C-67014A297F84}" type="datetimeFigureOut">
              <a:rPr lang="it-IT" smtClean="0"/>
              <a:t>22/09/2025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68313" y="1279525"/>
            <a:ext cx="616267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026C84-6F7E-4917-968C-7363E1A8AAE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787716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026C84-6F7E-4917-968C-7363E1A8AAE5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850635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026C84-6F7E-4917-968C-7363E1A8AAE5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411629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026C84-6F7E-4917-968C-7363E1A8AAE5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671798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026C84-6F7E-4917-968C-7363E1A8AAE5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111036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026C84-6F7E-4917-968C-7363E1A8AAE5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537557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026C84-6F7E-4917-968C-7363E1A8AAE5}" type="slidenum">
              <a:rPr lang="it-IT" smtClean="0"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047011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026C84-6F7E-4917-968C-7363E1A8AAE5}" type="slidenum">
              <a:rPr lang="it-IT" smtClean="0"/>
              <a:t>18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534036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026C84-6F7E-4917-968C-7363E1A8AAE5}" type="slidenum">
              <a:rPr lang="it-IT" smtClean="0"/>
              <a:t>19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126829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026C84-6F7E-4917-968C-7363E1A8AAE5}" type="slidenum">
              <a:rPr lang="it-IT" smtClean="0"/>
              <a:t>23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74978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2.jpeg"/><Relationship Id="rId5" Type="http://schemas.openxmlformats.org/officeDocument/2006/relationships/image" Target="../media/image3.emf"/><Relationship Id="rId4" Type="http://schemas.openxmlformats.org/officeDocument/2006/relationships/oleObject" Target="../embeddings/oleObject1.bin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ima pag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 hasCustomPrompt="1"/>
          </p:nvPr>
        </p:nvSpPr>
        <p:spPr>
          <a:xfrm>
            <a:off x="1539448" y="2521059"/>
            <a:ext cx="6885385" cy="640845"/>
          </a:xfrm>
        </p:spPr>
        <p:txBody>
          <a:bodyPr>
            <a:noAutofit/>
          </a:bodyPr>
          <a:lstStyle>
            <a:lvl1pPr marL="0" indent="0" algn="l">
              <a:buNone/>
              <a:defRPr sz="2600" b="1" baseline="0">
                <a:solidFill>
                  <a:schemeClr val="accent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193653" indent="0" algn="ctr">
              <a:buNone/>
              <a:defRPr sz="848"/>
            </a:lvl2pPr>
            <a:lvl3pPr marL="387305" indent="0" algn="ctr">
              <a:buNone/>
              <a:defRPr sz="763"/>
            </a:lvl3pPr>
            <a:lvl4pPr marL="580958" indent="0" algn="ctr">
              <a:buNone/>
              <a:defRPr sz="678"/>
            </a:lvl4pPr>
            <a:lvl5pPr marL="774611" indent="0" algn="ctr">
              <a:buNone/>
              <a:defRPr sz="678"/>
            </a:lvl5pPr>
            <a:lvl6pPr marL="968264" indent="0" algn="ctr">
              <a:buNone/>
              <a:defRPr sz="678"/>
            </a:lvl6pPr>
            <a:lvl7pPr marL="1161917" indent="0" algn="ctr">
              <a:buNone/>
              <a:defRPr sz="678"/>
            </a:lvl7pPr>
            <a:lvl8pPr marL="1355570" indent="0" algn="ctr">
              <a:buNone/>
              <a:defRPr sz="678"/>
            </a:lvl8pPr>
            <a:lvl9pPr marL="1549223" indent="0" algn="ctr">
              <a:buNone/>
              <a:defRPr sz="678"/>
            </a:lvl9pPr>
          </a:lstStyle>
          <a:p>
            <a:r>
              <a:rPr lang="it-IT" dirty="0"/>
              <a:t>Titolo – Century </a:t>
            </a:r>
            <a:r>
              <a:rPr lang="it-IT" dirty="0" err="1"/>
              <a:t>Gothic</a:t>
            </a:r>
            <a:r>
              <a:rPr lang="it-IT" dirty="0"/>
              <a:t> 26</a:t>
            </a:r>
          </a:p>
        </p:txBody>
      </p:sp>
      <p:sp>
        <p:nvSpPr>
          <p:cNvPr id="6" name="Segnaposto testo 5"/>
          <p:cNvSpPr>
            <a:spLocks noGrp="1"/>
          </p:cNvSpPr>
          <p:nvPr>
            <p:ph type="body" sz="quarter" idx="10" hasCustomPrompt="1"/>
          </p:nvPr>
        </p:nvSpPr>
        <p:spPr>
          <a:xfrm>
            <a:off x="1539448" y="3216347"/>
            <a:ext cx="6885385" cy="685800"/>
          </a:xfrm>
        </p:spPr>
        <p:txBody>
          <a:bodyPr>
            <a:noAutofit/>
          </a:bodyPr>
          <a:lstStyle>
            <a:lvl1pPr marL="0" indent="0" eaLnBrk="1" fontAlgn="auto" hangingPunct="1">
              <a:spcAft>
                <a:spcPts val="0"/>
              </a:spcAft>
              <a:buFontTx/>
              <a:buNone/>
              <a:defRPr lang="it-IT" sz="1800"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it-IT" sz="1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+mj-ea"/>
                <a:cs typeface="Arial"/>
              </a:rPr>
              <a:t>Sottotitolo / luogo e data: 18pt Century </a:t>
            </a:r>
            <a:r>
              <a:rPr lang="it-IT" sz="18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+mj-ea"/>
                <a:cs typeface="Arial"/>
              </a:rPr>
              <a:t>Gothic</a:t>
            </a:r>
            <a:r>
              <a:rPr lang="it-IT" sz="1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+mj-ea"/>
                <a:cs typeface="Arial"/>
              </a:rPr>
              <a:t>, colore nero 70%</a:t>
            </a:r>
            <a:endParaRPr lang="it-IT" sz="1130" b="1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ea typeface="+mj-ea"/>
              <a:cs typeface="Arial"/>
            </a:endParaRPr>
          </a:p>
        </p:txBody>
      </p:sp>
      <p:pic>
        <p:nvPicPr>
          <p:cNvPr id="40" name="Immagine 4" descr="INTESA_SANPAOLO white.png">
            <a:extLst>
              <a:ext uri="{FF2B5EF4-FFF2-40B4-BE49-F238E27FC236}">
                <a16:creationId xmlns:a16="http://schemas.microsoft.com/office/drawing/2014/main" id="{014BCC8B-6233-4A25-9CA7-299988B96D6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6730" y="2015473"/>
            <a:ext cx="3452400" cy="3857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" name="Figura a mano libera 5">
            <a:extLst>
              <a:ext uri="{FF2B5EF4-FFF2-40B4-BE49-F238E27FC236}">
                <a16:creationId xmlns:a16="http://schemas.microsoft.com/office/drawing/2014/main" id="{C2F6E1CF-A2FC-4E03-9EC3-C5D41F07A56A}"/>
              </a:ext>
            </a:extLst>
          </p:cNvPr>
          <p:cNvSpPr/>
          <p:nvPr userDrawn="1"/>
        </p:nvSpPr>
        <p:spPr>
          <a:xfrm rot="20686196">
            <a:off x="-3175" y="-608013"/>
            <a:ext cx="4611688" cy="1231901"/>
          </a:xfrm>
          <a:custGeom>
            <a:avLst/>
            <a:gdLst>
              <a:gd name="connsiteX0" fmla="*/ 0 w 9746788"/>
              <a:gd name="connsiteY0" fmla="*/ 0 h 2448000"/>
              <a:gd name="connsiteX1" fmla="*/ 9746788 w 9746788"/>
              <a:gd name="connsiteY1" fmla="*/ 0 h 2448000"/>
              <a:gd name="connsiteX2" fmla="*/ 9746788 w 9746788"/>
              <a:gd name="connsiteY2" fmla="*/ 2448000 h 2448000"/>
              <a:gd name="connsiteX3" fmla="*/ 0 w 9746788"/>
              <a:gd name="connsiteY3" fmla="*/ 2448000 h 2448000"/>
              <a:gd name="connsiteX4" fmla="*/ 0 w 9746788"/>
              <a:gd name="connsiteY4" fmla="*/ 0 h 2448000"/>
              <a:gd name="connsiteX0" fmla="*/ 0 w 9746788"/>
              <a:gd name="connsiteY0" fmla="*/ 0 h 2449464"/>
              <a:gd name="connsiteX1" fmla="*/ 9746788 w 9746788"/>
              <a:gd name="connsiteY1" fmla="*/ 0 h 2449464"/>
              <a:gd name="connsiteX2" fmla="*/ 8974352 w 9746788"/>
              <a:gd name="connsiteY2" fmla="*/ 2449464 h 2449464"/>
              <a:gd name="connsiteX3" fmla="*/ 0 w 9746788"/>
              <a:gd name="connsiteY3" fmla="*/ 2448000 h 2449464"/>
              <a:gd name="connsiteX4" fmla="*/ 0 w 9746788"/>
              <a:gd name="connsiteY4" fmla="*/ 0 h 2449464"/>
              <a:gd name="connsiteX0" fmla="*/ 0 w 9220400"/>
              <a:gd name="connsiteY0" fmla="*/ 0 h 2449464"/>
              <a:gd name="connsiteX1" fmla="*/ 9220400 w 9220400"/>
              <a:gd name="connsiteY1" fmla="*/ 1016281 h 2449464"/>
              <a:gd name="connsiteX2" fmla="*/ 8974352 w 9220400"/>
              <a:gd name="connsiteY2" fmla="*/ 2449464 h 2449464"/>
              <a:gd name="connsiteX3" fmla="*/ 0 w 9220400"/>
              <a:gd name="connsiteY3" fmla="*/ 2448000 h 2449464"/>
              <a:gd name="connsiteX4" fmla="*/ 0 w 9220400"/>
              <a:gd name="connsiteY4" fmla="*/ 0 h 2449464"/>
              <a:gd name="connsiteX0" fmla="*/ 0 w 9136593"/>
              <a:gd name="connsiteY0" fmla="*/ 0 h 2449464"/>
              <a:gd name="connsiteX1" fmla="*/ 9136593 w 9136593"/>
              <a:gd name="connsiteY1" fmla="*/ 1504439 h 2449464"/>
              <a:gd name="connsiteX2" fmla="*/ 8974352 w 9136593"/>
              <a:gd name="connsiteY2" fmla="*/ 2449464 h 2449464"/>
              <a:gd name="connsiteX3" fmla="*/ 0 w 9136593"/>
              <a:gd name="connsiteY3" fmla="*/ 2448000 h 2449464"/>
              <a:gd name="connsiteX4" fmla="*/ 0 w 9136593"/>
              <a:gd name="connsiteY4" fmla="*/ 0 h 2449464"/>
              <a:gd name="connsiteX0" fmla="*/ 24516 w 9136593"/>
              <a:gd name="connsiteY0" fmla="*/ 0 h 1910186"/>
              <a:gd name="connsiteX1" fmla="*/ 9136593 w 9136593"/>
              <a:gd name="connsiteY1" fmla="*/ 965161 h 1910186"/>
              <a:gd name="connsiteX2" fmla="*/ 8974352 w 9136593"/>
              <a:gd name="connsiteY2" fmla="*/ 1910186 h 1910186"/>
              <a:gd name="connsiteX3" fmla="*/ 0 w 9136593"/>
              <a:gd name="connsiteY3" fmla="*/ 1908722 h 1910186"/>
              <a:gd name="connsiteX4" fmla="*/ 24516 w 9136593"/>
              <a:gd name="connsiteY4" fmla="*/ 0 h 1910186"/>
              <a:gd name="connsiteX0" fmla="*/ 117546 w 9136593"/>
              <a:gd name="connsiteY0" fmla="*/ 0 h 1720257"/>
              <a:gd name="connsiteX1" fmla="*/ 9136593 w 9136593"/>
              <a:gd name="connsiteY1" fmla="*/ 775232 h 1720257"/>
              <a:gd name="connsiteX2" fmla="*/ 8974352 w 9136593"/>
              <a:gd name="connsiteY2" fmla="*/ 1720257 h 1720257"/>
              <a:gd name="connsiteX3" fmla="*/ 0 w 9136593"/>
              <a:gd name="connsiteY3" fmla="*/ 1718793 h 1720257"/>
              <a:gd name="connsiteX4" fmla="*/ 117546 w 9136593"/>
              <a:gd name="connsiteY4" fmla="*/ 0 h 1720257"/>
              <a:gd name="connsiteX0" fmla="*/ 24516 w 9136593"/>
              <a:gd name="connsiteY0" fmla="*/ 0 h 1910186"/>
              <a:gd name="connsiteX1" fmla="*/ 9136593 w 9136593"/>
              <a:gd name="connsiteY1" fmla="*/ 965161 h 1910186"/>
              <a:gd name="connsiteX2" fmla="*/ 8974352 w 9136593"/>
              <a:gd name="connsiteY2" fmla="*/ 1910186 h 1910186"/>
              <a:gd name="connsiteX3" fmla="*/ 0 w 9136593"/>
              <a:gd name="connsiteY3" fmla="*/ 1908722 h 1910186"/>
              <a:gd name="connsiteX4" fmla="*/ 24516 w 9136593"/>
              <a:gd name="connsiteY4" fmla="*/ 0 h 1910186"/>
              <a:gd name="connsiteX0" fmla="*/ 24516 w 8974352"/>
              <a:gd name="connsiteY0" fmla="*/ 0 h 1910186"/>
              <a:gd name="connsiteX1" fmla="*/ 8812931 w 8974352"/>
              <a:gd name="connsiteY1" fmla="*/ 1508786 h 1910186"/>
              <a:gd name="connsiteX2" fmla="*/ 8974352 w 8974352"/>
              <a:gd name="connsiteY2" fmla="*/ 1910186 h 1910186"/>
              <a:gd name="connsiteX3" fmla="*/ 0 w 8974352"/>
              <a:gd name="connsiteY3" fmla="*/ 1908722 h 1910186"/>
              <a:gd name="connsiteX4" fmla="*/ 24516 w 8974352"/>
              <a:gd name="connsiteY4" fmla="*/ 0 h 1910186"/>
              <a:gd name="connsiteX0" fmla="*/ 24516 w 9036669"/>
              <a:gd name="connsiteY0" fmla="*/ 0 h 1910186"/>
              <a:gd name="connsiteX1" fmla="*/ 9036669 w 9036669"/>
              <a:gd name="connsiteY1" fmla="*/ 1547197 h 1910186"/>
              <a:gd name="connsiteX2" fmla="*/ 8974352 w 9036669"/>
              <a:gd name="connsiteY2" fmla="*/ 1910186 h 1910186"/>
              <a:gd name="connsiteX3" fmla="*/ 0 w 9036669"/>
              <a:gd name="connsiteY3" fmla="*/ 1908722 h 1910186"/>
              <a:gd name="connsiteX4" fmla="*/ 24516 w 9036669"/>
              <a:gd name="connsiteY4" fmla="*/ 0 h 1910186"/>
              <a:gd name="connsiteX0" fmla="*/ 24516 w 9037769"/>
              <a:gd name="connsiteY0" fmla="*/ 0 h 1910186"/>
              <a:gd name="connsiteX1" fmla="*/ 9037769 w 9037769"/>
              <a:gd name="connsiteY1" fmla="*/ 1902949 h 1910186"/>
              <a:gd name="connsiteX2" fmla="*/ 8974352 w 9037769"/>
              <a:gd name="connsiteY2" fmla="*/ 1910186 h 1910186"/>
              <a:gd name="connsiteX3" fmla="*/ 0 w 9037769"/>
              <a:gd name="connsiteY3" fmla="*/ 1908722 h 1910186"/>
              <a:gd name="connsiteX4" fmla="*/ 24516 w 9037769"/>
              <a:gd name="connsiteY4" fmla="*/ 0 h 1910186"/>
              <a:gd name="connsiteX0" fmla="*/ 17758 w 9037769"/>
              <a:gd name="connsiteY0" fmla="*/ 0 h 1758889"/>
              <a:gd name="connsiteX1" fmla="*/ 9037769 w 9037769"/>
              <a:gd name="connsiteY1" fmla="*/ 1751652 h 1758889"/>
              <a:gd name="connsiteX2" fmla="*/ 8974352 w 9037769"/>
              <a:gd name="connsiteY2" fmla="*/ 1758889 h 1758889"/>
              <a:gd name="connsiteX3" fmla="*/ 0 w 9037769"/>
              <a:gd name="connsiteY3" fmla="*/ 1757425 h 1758889"/>
              <a:gd name="connsiteX4" fmla="*/ 17758 w 9037769"/>
              <a:gd name="connsiteY4" fmla="*/ 0 h 1758889"/>
              <a:gd name="connsiteX0" fmla="*/ 213007 w 9233018"/>
              <a:gd name="connsiteY0" fmla="*/ 0 h 1758889"/>
              <a:gd name="connsiteX1" fmla="*/ 9233018 w 9233018"/>
              <a:gd name="connsiteY1" fmla="*/ 1751652 h 1758889"/>
              <a:gd name="connsiteX2" fmla="*/ 9169601 w 9233018"/>
              <a:gd name="connsiteY2" fmla="*/ 1758889 h 1758889"/>
              <a:gd name="connsiteX3" fmla="*/ -1 w 9233018"/>
              <a:gd name="connsiteY3" fmla="*/ 1720658 h 1758889"/>
              <a:gd name="connsiteX4" fmla="*/ 213007 w 9233018"/>
              <a:gd name="connsiteY4" fmla="*/ 0 h 1758889"/>
              <a:gd name="connsiteX0" fmla="*/ 213007 w 9233018"/>
              <a:gd name="connsiteY0" fmla="*/ 0 h 1798514"/>
              <a:gd name="connsiteX1" fmla="*/ 9233018 w 9233018"/>
              <a:gd name="connsiteY1" fmla="*/ 1751652 h 1798514"/>
              <a:gd name="connsiteX2" fmla="*/ 9218312 w 9233018"/>
              <a:gd name="connsiteY2" fmla="*/ 1798514 h 1798514"/>
              <a:gd name="connsiteX3" fmla="*/ -1 w 9233018"/>
              <a:gd name="connsiteY3" fmla="*/ 1720658 h 1798514"/>
              <a:gd name="connsiteX4" fmla="*/ 213007 w 9233018"/>
              <a:gd name="connsiteY4" fmla="*/ 0 h 1798514"/>
              <a:gd name="connsiteX0" fmla="*/ 213007 w 9232004"/>
              <a:gd name="connsiteY0" fmla="*/ 0 h 1801249"/>
              <a:gd name="connsiteX1" fmla="*/ 9232005 w 9232004"/>
              <a:gd name="connsiteY1" fmla="*/ 1801249 h 1801249"/>
              <a:gd name="connsiteX2" fmla="*/ 9218312 w 9232004"/>
              <a:gd name="connsiteY2" fmla="*/ 1798514 h 1801249"/>
              <a:gd name="connsiteX3" fmla="*/ -1 w 9232004"/>
              <a:gd name="connsiteY3" fmla="*/ 1720658 h 1801249"/>
              <a:gd name="connsiteX4" fmla="*/ 213007 w 9232004"/>
              <a:gd name="connsiteY4" fmla="*/ 0 h 1801249"/>
              <a:gd name="connsiteX0" fmla="*/ 213009 w 9805231"/>
              <a:gd name="connsiteY0" fmla="*/ 0 h 1920782"/>
              <a:gd name="connsiteX1" fmla="*/ 9232007 w 9805231"/>
              <a:gd name="connsiteY1" fmla="*/ 1801249 h 1920782"/>
              <a:gd name="connsiteX2" fmla="*/ 9805231 w 9805231"/>
              <a:gd name="connsiteY2" fmla="*/ 1920782 h 1920782"/>
              <a:gd name="connsiteX3" fmla="*/ 1 w 9805231"/>
              <a:gd name="connsiteY3" fmla="*/ 1720658 h 1920782"/>
              <a:gd name="connsiteX4" fmla="*/ 213009 w 9805231"/>
              <a:gd name="connsiteY4" fmla="*/ 0 h 1920782"/>
              <a:gd name="connsiteX0" fmla="*/ 183037 w 9775259"/>
              <a:gd name="connsiteY0" fmla="*/ 0 h 1920782"/>
              <a:gd name="connsiteX1" fmla="*/ 9202035 w 9775259"/>
              <a:gd name="connsiteY1" fmla="*/ 1801249 h 1920782"/>
              <a:gd name="connsiteX2" fmla="*/ 9775259 w 9775259"/>
              <a:gd name="connsiteY2" fmla="*/ 1920782 h 1920782"/>
              <a:gd name="connsiteX3" fmla="*/ 0 w 9775259"/>
              <a:gd name="connsiteY3" fmla="*/ 1500030 h 1920782"/>
              <a:gd name="connsiteX4" fmla="*/ 183037 w 9775259"/>
              <a:gd name="connsiteY4" fmla="*/ 0 h 1920782"/>
              <a:gd name="connsiteX0" fmla="*/ 126790 w 9719012"/>
              <a:gd name="connsiteY0" fmla="*/ 0 h 1920782"/>
              <a:gd name="connsiteX1" fmla="*/ 9145788 w 9719012"/>
              <a:gd name="connsiteY1" fmla="*/ 1801249 h 1920782"/>
              <a:gd name="connsiteX2" fmla="*/ 9719012 w 9719012"/>
              <a:gd name="connsiteY2" fmla="*/ 1920782 h 1920782"/>
              <a:gd name="connsiteX3" fmla="*/ 0 w 9719012"/>
              <a:gd name="connsiteY3" fmla="*/ 1384324 h 1920782"/>
              <a:gd name="connsiteX4" fmla="*/ 126790 w 9719012"/>
              <a:gd name="connsiteY4" fmla="*/ 0 h 1920782"/>
              <a:gd name="connsiteX0" fmla="*/ 114801 w 9719012"/>
              <a:gd name="connsiteY0" fmla="*/ 0 h 1918151"/>
              <a:gd name="connsiteX1" fmla="*/ 9145788 w 9719012"/>
              <a:gd name="connsiteY1" fmla="*/ 1798618 h 1918151"/>
              <a:gd name="connsiteX2" fmla="*/ 9719012 w 9719012"/>
              <a:gd name="connsiteY2" fmla="*/ 1918151 h 1918151"/>
              <a:gd name="connsiteX3" fmla="*/ 0 w 9719012"/>
              <a:gd name="connsiteY3" fmla="*/ 1381693 h 1918151"/>
              <a:gd name="connsiteX4" fmla="*/ 114801 w 9719012"/>
              <a:gd name="connsiteY4" fmla="*/ 0 h 1918151"/>
              <a:gd name="connsiteX0" fmla="*/ 114800 w 9719012"/>
              <a:gd name="connsiteY0" fmla="*/ 0 h 1918151"/>
              <a:gd name="connsiteX1" fmla="*/ 9145788 w 9719012"/>
              <a:gd name="connsiteY1" fmla="*/ 1798618 h 1918151"/>
              <a:gd name="connsiteX2" fmla="*/ 9719012 w 9719012"/>
              <a:gd name="connsiteY2" fmla="*/ 1918151 h 1918151"/>
              <a:gd name="connsiteX3" fmla="*/ 0 w 9719012"/>
              <a:gd name="connsiteY3" fmla="*/ 1381693 h 1918151"/>
              <a:gd name="connsiteX4" fmla="*/ 114800 w 9719012"/>
              <a:gd name="connsiteY4" fmla="*/ 0 h 1918151"/>
              <a:gd name="connsiteX0" fmla="*/ 193030 w 9719012"/>
              <a:gd name="connsiteY0" fmla="*/ 0 h 1902527"/>
              <a:gd name="connsiteX1" fmla="*/ 9145788 w 9719012"/>
              <a:gd name="connsiteY1" fmla="*/ 1782994 h 1902527"/>
              <a:gd name="connsiteX2" fmla="*/ 9719012 w 9719012"/>
              <a:gd name="connsiteY2" fmla="*/ 1902527 h 1902527"/>
              <a:gd name="connsiteX3" fmla="*/ 0 w 9719012"/>
              <a:gd name="connsiteY3" fmla="*/ 1366069 h 1902527"/>
              <a:gd name="connsiteX4" fmla="*/ 193030 w 9719012"/>
              <a:gd name="connsiteY4" fmla="*/ 0 h 1902527"/>
              <a:gd name="connsiteX0" fmla="*/ 193030 w 10621430"/>
              <a:gd name="connsiteY0" fmla="*/ 0 h 2082758"/>
              <a:gd name="connsiteX1" fmla="*/ 9145788 w 10621430"/>
              <a:gd name="connsiteY1" fmla="*/ 1782994 h 2082758"/>
              <a:gd name="connsiteX2" fmla="*/ 10621430 w 10621430"/>
              <a:gd name="connsiteY2" fmla="*/ 2082759 h 2082758"/>
              <a:gd name="connsiteX3" fmla="*/ 0 w 10621430"/>
              <a:gd name="connsiteY3" fmla="*/ 1366069 h 2082758"/>
              <a:gd name="connsiteX4" fmla="*/ 193030 w 10621430"/>
              <a:gd name="connsiteY4" fmla="*/ 0 h 2082758"/>
              <a:gd name="connsiteX0" fmla="*/ 193030 w 10621432"/>
              <a:gd name="connsiteY0" fmla="*/ 0 h 2082759"/>
              <a:gd name="connsiteX1" fmla="*/ 10621431 w 10621432"/>
              <a:gd name="connsiteY1" fmla="*/ 2082758 h 2082759"/>
              <a:gd name="connsiteX2" fmla="*/ 10621430 w 10621432"/>
              <a:gd name="connsiteY2" fmla="*/ 2082759 h 2082759"/>
              <a:gd name="connsiteX3" fmla="*/ 0 w 10621432"/>
              <a:gd name="connsiteY3" fmla="*/ 1366069 h 2082759"/>
              <a:gd name="connsiteX4" fmla="*/ 193030 w 10621432"/>
              <a:gd name="connsiteY4" fmla="*/ 0 h 2082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621432" h="2082759">
                <a:moveTo>
                  <a:pt x="193030" y="0"/>
                </a:moveTo>
                <a:lnTo>
                  <a:pt x="10621431" y="2082758"/>
                </a:lnTo>
                <a:lnTo>
                  <a:pt x="10621430" y="2082759"/>
                </a:lnTo>
                <a:lnTo>
                  <a:pt x="0" y="1366069"/>
                </a:lnTo>
                <a:lnTo>
                  <a:pt x="193030" y="0"/>
                </a:lnTo>
                <a:close/>
              </a:path>
            </a:pathLst>
          </a:custGeom>
          <a:solidFill>
            <a:srgbClr val="003A79">
              <a:alpha val="74902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it-IT" sz="1600"/>
          </a:p>
        </p:txBody>
      </p:sp>
    </p:spTree>
    <p:extLst>
      <p:ext uri="{BB962C8B-B14F-4D97-AF65-F5344CB8AC3E}">
        <p14:creationId xmlns:p14="http://schemas.microsoft.com/office/powerpoint/2010/main" val="40736995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1032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olo e contenuto-PPT-1ChartRight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tangolo 14"/>
          <p:cNvSpPr/>
          <p:nvPr userDrawn="1"/>
        </p:nvSpPr>
        <p:spPr>
          <a:xfrm rot="20968961">
            <a:off x="5133942" y="1563150"/>
            <a:ext cx="3632520" cy="248509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it-IT" sz="1016" dirty="0">
              <a:solidFill>
                <a:srgbClr val="003A7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408897" y="273845"/>
            <a:ext cx="7864880" cy="342900"/>
          </a:xfrm>
        </p:spPr>
        <p:txBody>
          <a:bodyPr>
            <a:noAutofit/>
          </a:bodyPr>
          <a:lstStyle>
            <a:lvl1pPr>
              <a:defRPr sz="24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 dirty="0"/>
              <a:t>Titolo – Century </a:t>
            </a:r>
            <a:r>
              <a:rPr lang="it-IT" dirty="0" err="1"/>
              <a:t>Gothic</a:t>
            </a:r>
            <a:r>
              <a:rPr lang="it-IT" dirty="0"/>
              <a:t> 24</a:t>
            </a:r>
          </a:p>
        </p:txBody>
      </p:sp>
      <p:sp>
        <p:nvSpPr>
          <p:cNvPr id="3" name="NewSlide"/>
          <p:cNvSpPr>
            <a:spLocks noGrp="1"/>
          </p:cNvSpPr>
          <p:nvPr>
            <p:ph idx="1" hasCustomPrompt="1"/>
          </p:nvPr>
        </p:nvSpPr>
        <p:spPr>
          <a:xfrm>
            <a:off x="631161" y="1327463"/>
            <a:ext cx="4055329" cy="2970000"/>
          </a:xfrm>
        </p:spPr>
        <p:txBody>
          <a:bodyPr>
            <a:normAutofit/>
          </a:bodyPr>
          <a:lstStyle>
            <a:lvl1pPr>
              <a:defRPr sz="1400"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Inserisci tabella o grafico misura 1ChartRightText</a:t>
            </a:r>
          </a:p>
        </p:txBody>
      </p:sp>
      <p:sp>
        <p:nvSpPr>
          <p:cNvPr id="10" name="Segnaposto testo 6"/>
          <p:cNvSpPr>
            <a:spLocks noGrp="1"/>
          </p:cNvSpPr>
          <p:nvPr>
            <p:ph type="body" sz="quarter" idx="10" hasCustomPrompt="1"/>
          </p:nvPr>
        </p:nvSpPr>
        <p:spPr>
          <a:xfrm>
            <a:off x="1311017" y="954499"/>
            <a:ext cx="2357187" cy="269879"/>
          </a:xfrm>
        </p:spPr>
        <p:txBody>
          <a:bodyPr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3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Titolo Century </a:t>
            </a:r>
            <a:r>
              <a:rPr lang="it-IT" dirty="0" err="1"/>
              <a:t>Gothic</a:t>
            </a:r>
            <a:r>
              <a:rPr lang="it-IT" dirty="0"/>
              <a:t> 13 </a:t>
            </a:r>
          </a:p>
        </p:txBody>
      </p:sp>
      <p:sp>
        <p:nvSpPr>
          <p:cNvPr id="11" name="Segnaposto contenuto 13"/>
          <p:cNvSpPr>
            <a:spLocks noGrp="1"/>
          </p:cNvSpPr>
          <p:nvPr>
            <p:ph sz="quarter" idx="11" hasCustomPrompt="1"/>
          </p:nvPr>
        </p:nvSpPr>
        <p:spPr>
          <a:xfrm>
            <a:off x="631162" y="4380369"/>
            <a:ext cx="3872727" cy="173560"/>
          </a:xfrm>
        </p:spPr>
        <p:txBody>
          <a:bodyPr>
            <a:noAutofit/>
          </a:bodyPr>
          <a:lstStyle>
            <a:lvl1pPr marL="0" indent="0">
              <a:buNone/>
              <a:defRPr sz="1000" i="1"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Fonte/note Century </a:t>
            </a:r>
            <a:r>
              <a:rPr lang="it-IT" dirty="0" err="1"/>
              <a:t>Gothic</a:t>
            </a:r>
            <a:r>
              <a:rPr lang="it-IT" dirty="0"/>
              <a:t> 10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12" hasCustomPrompt="1"/>
          </p:nvPr>
        </p:nvSpPr>
        <p:spPr>
          <a:xfrm>
            <a:off x="5474257" y="1772139"/>
            <a:ext cx="3021784" cy="2089999"/>
          </a:xfrm>
        </p:spPr>
        <p:txBody>
          <a:bodyPr>
            <a:noAutofit/>
          </a:bodyPr>
          <a:lstStyle>
            <a:lvl1pPr marL="0" indent="0">
              <a:buClr>
                <a:srgbClr val="003A79"/>
              </a:buClr>
              <a:buSzPct val="130000"/>
              <a:buFont typeface="Wingdings" panose="05000000000000000000" pitchFamily="2" charset="2"/>
              <a:buNone/>
              <a:defRPr sz="1600" baseline="0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Testo Century </a:t>
            </a:r>
            <a:r>
              <a:rPr lang="it-IT" dirty="0" err="1"/>
              <a:t>Gothic</a:t>
            </a:r>
            <a:r>
              <a:rPr lang="it-IT" dirty="0"/>
              <a:t> 16</a:t>
            </a:r>
          </a:p>
        </p:txBody>
      </p:sp>
      <p:sp>
        <p:nvSpPr>
          <p:cNvPr id="14" name="Segnaposto numero diapositiva 5"/>
          <p:cNvSpPr>
            <a:spLocks noGrp="1"/>
          </p:cNvSpPr>
          <p:nvPr>
            <p:ph type="sldNum" sz="quarter" idx="13"/>
          </p:nvPr>
        </p:nvSpPr>
        <p:spPr>
          <a:xfrm>
            <a:off x="8593982" y="134543"/>
            <a:ext cx="415993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84A8C9C-B6B8-40AF-90F5-1B3A93199BF6}" type="slidenum">
              <a:rPr lang="it-IT" altLang="it-IT" smtClean="0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4492258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5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olo e contenuto-PPT-1ChartRight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408897" y="273845"/>
            <a:ext cx="7864880" cy="342900"/>
          </a:xfrm>
        </p:spPr>
        <p:txBody>
          <a:bodyPr>
            <a:noAutofit/>
          </a:bodyPr>
          <a:lstStyle>
            <a:lvl1pPr>
              <a:defRPr sz="24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 dirty="0"/>
              <a:t>Titolo – Century </a:t>
            </a:r>
            <a:r>
              <a:rPr lang="it-IT" dirty="0" err="1"/>
              <a:t>Gothic</a:t>
            </a:r>
            <a:r>
              <a:rPr lang="it-IT" dirty="0"/>
              <a:t> 24</a:t>
            </a:r>
          </a:p>
        </p:txBody>
      </p:sp>
      <p:sp>
        <p:nvSpPr>
          <p:cNvPr id="3" name="NewSlide"/>
          <p:cNvSpPr>
            <a:spLocks noGrp="1"/>
          </p:cNvSpPr>
          <p:nvPr>
            <p:ph idx="1" hasCustomPrompt="1"/>
          </p:nvPr>
        </p:nvSpPr>
        <p:spPr>
          <a:xfrm>
            <a:off x="631161" y="1327463"/>
            <a:ext cx="4055329" cy="2970000"/>
          </a:xfrm>
        </p:spPr>
        <p:txBody>
          <a:bodyPr>
            <a:normAutofit/>
          </a:bodyPr>
          <a:lstStyle>
            <a:lvl1pPr>
              <a:defRPr sz="1400"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Inserisci tabella o grafico misura 1ChartRightText</a:t>
            </a:r>
          </a:p>
        </p:txBody>
      </p:sp>
      <p:sp>
        <p:nvSpPr>
          <p:cNvPr id="10" name="Segnaposto testo 6"/>
          <p:cNvSpPr>
            <a:spLocks noGrp="1"/>
          </p:cNvSpPr>
          <p:nvPr>
            <p:ph type="body" sz="quarter" idx="10" hasCustomPrompt="1"/>
          </p:nvPr>
        </p:nvSpPr>
        <p:spPr>
          <a:xfrm>
            <a:off x="1311017" y="954499"/>
            <a:ext cx="2357187" cy="269879"/>
          </a:xfrm>
        </p:spPr>
        <p:txBody>
          <a:bodyPr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3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Titolo Century </a:t>
            </a:r>
            <a:r>
              <a:rPr lang="it-IT" dirty="0" err="1"/>
              <a:t>Gothic</a:t>
            </a:r>
            <a:r>
              <a:rPr lang="it-IT" dirty="0"/>
              <a:t> 13 </a:t>
            </a:r>
          </a:p>
        </p:txBody>
      </p:sp>
      <p:sp>
        <p:nvSpPr>
          <p:cNvPr id="11" name="Segnaposto contenuto 13"/>
          <p:cNvSpPr>
            <a:spLocks noGrp="1"/>
          </p:cNvSpPr>
          <p:nvPr>
            <p:ph sz="quarter" idx="11" hasCustomPrompt="1"/>
          </p:nvPr>
        </p:nvSpPr>
        <p:spPr>
          <a:xfrm>
            <a:off x="631162" y="4380369"/>
            <a:ext cx="3872727" cy="173560"/>
          </a:xfrm>
        </p:spPr>
        <p:txBody>
          <a:bodyPr>
            <a:noAutofit/>
          </a:bodyPr>
          <a:lstStyle>
            <a:lvl1pPr marL="0" indent="0">
              <a:buNone/>
              <a:defRPr sz="1000" i="1"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Fonte/ note Century </a:t>
            </a:r>
            <a:r>
              <a:rPr lang="it-IT" dirty="0" err="1"/>
              <a:t>Gothic</a:t>
            </a:r>
            <a:r>
              <a:rPr lang="it-IT" dirty="0"/>
              <a:t> 10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12" hasCustomPrompt="1"/>
          </p:nvPr>
        </p:nvSpPr>
        <p:spPr>
          <a:xfrm>
            <a:off x="4928487" y="1327463"/>
            <a:ext cx="3665495" cy="2970000"/>
          </a:xfrm>
        </p:spPr>
        <p:txBody>
          <a:bodyPr>
            <a:noAutofit/>
          </a:bodyPr>
          <a:lstStyle>
            <a:lvl1pPr marL="0" indent="0">
              <a:buClr>
                <a:srgbClr val="003A79"/>
              </a:buClr>
              <a:buSzPct val="130000"/>
              <a:buFont typeface="Wingdings" panose="05000000000000000000" pitchFamily="2" charset="2"/>
              <a:buNone/>
              <a:defRPr sz="1600" baseline="0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Testo Century </a:t>
            </a:r>
            <a:r>
              <a:rPr lang="it-IT" dirty="0" err="1"/>
              <a:t>Gothic</a:t>
            </a:r>
            <a:r>
              <a:rPr lang="it-IT" dirty="0"/>
              <a:t> 16</a:t>
            </a:r>
          </a:p>
        </p:txBody>
      </p:sp>
      <p:sp>
        <p:nvSpPr>
          <p:cNvPr id="14" name="Segnaposto numero diapositiva 5"/>
          <p:cNvSpPr>
            <a:spLocks noGrp="1"/>
          </p:cNvSpPr>
          <p:nvPr>
            <p:ph type="sldNum" sz="quarter" idx="13"/>
          </p:nvPr>
        </p:nvSpPr>
        <p:spPr>
          <a:xfrm>
            <a:off x="8593982" y="134543"/>
            <a:ext cx="415993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84A8C9C-B6B8-40AF-90F5-1B3A93199BF6}" type="slidenum">
              <a:rPr lang="it-IT" altLang="it-IT" smtClean="0"/>
              <a:pPr>
                <a:defRPr/>
              </a:pPr>
              <a:t>‹N›</a:t>
            </a:fld>
            <a:endParaRPr lang="it-IT" altLang="it-IT" dirty="0"/>
          </a:p>
        </p:txBody>
      </p:sp>
    </p:spTree>
    <p:extLst>
      <p:ext uri="{BB962C8B-B14F-4D97-AF65-F5344CB8AC3E}">
        <p14:creationId xmlns:p14="http://schemas.microsoft.com/office/powerpoint/2010/main" val="36402291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5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olo e contenuto-PPT-1ChartRight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408897" y="273845"/>
            <a:ext cx="7864880" cy="342900"/>
          </a:xfrm>
        </p:spPr>
        <p:txBody>
          <a:bodyPr>
            <a:noAutofit/>
          </a:bodyPr>
          <a:lstStyle>
            <a:lvl1pPr>
              <a:defRPr sz="24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 dirty="0"/>
              <a:t>Titolo – Century </a:t>
            </a:r>
            <a:r>
              <a:rPr lang="it-IT" dirty="0" err="1"/>
              <a:t>Gothic</a:t>
            </a:r>
            <a:r>
              <a:rPr lang="it-IT" dirty="0"/>
              <a:t> 24</a:t>
            </a:r>
          </a:p>
        </p:txBody>
      </p:sp>
      <p:sp>
        <p:nvSpPr>
          <p:cNvPr id="3" name="NewSlide"/>
          <p:cNvSpPr>
            <a:spLocks noGrp="1"/>
          </p:cNvSpPr>
          <p:nvPr>
            <p:ph idx="1" hasCustomPrompt="1"/>
          </p:nvPr>
        </p:nvSpPr>
        <p:spPr>
          <a:xfrm>
            <a:off x="4796232" y="1082019"/>
            <a:ext cx="4055329" cy="2970000"/>
          </a:xfrm>
        </p:spPr>
        <p:txBody>
          <a:bodyPr>
            <a:normAutofit/>
          </a:bodyPr>
          <a:lstStyle>
            <a:lvl1pPr>
              <a:defRPr sz="1400"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Inserisci tabella o grafico misura 1ChartRightText</a:t>
            </a:r>
          </a:p>
        </p:txBody>
      </p:sp>
      <p:sp>
        <p:nvSpPr>
          <p:cNvPr id="10" name="Segnaposto testo 6"/>
          <p:cNvSpPr>
            <a:spLocks noGrp="1"/>
          </p:cNvSpPr>
          <p:nvPr>
            <p:ph type="body" sz="quarter" idx="10" hasCustomPrompt="1"/>
          </p:nvPr>
        </p:nvSpPr>
        <p:spPr>
          <a:xfrm>
            <a:off x="5645303" y="711143"/>
            <a:ext cx="2357187" cy="269879"/>
          </a:xfrm>
        </p:spPr>
        <p:txBody>
          <a:bodyPr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3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Titolo Century </a:t>
            </a:r>
            <a:r>
              <a:rPr lang="it-IT" dirty="0" err="1"/>
              <a:t>Gothic</a:t>
            </a:r>
            <a:r>
              <a:rPr lang="it-IT" dirty="0"/>
              <a:t> 13 </a:t>
            </a:r>
          </a:p>
        </p:txBody>
      </p:sp>
      <p:sp>
        <p:nvSpPr>
          <p:cNvPr id="11" name="Segnaposto contenuto 13"/>
          <p:cNvSpPr>
            <a:spLocks noGrp="1"/>
          </p:cNvSpPr>
          <p:nvPr>
            <p:ph sz="quarter" idx="11" hasCustomPrompt="1"/>
          </p:nvPr>
        </p:nvSpPr>
        <p:spPr>
          <a:xfrm>
            <a:off x="4796233" y="4134925"/>
            <a:ext cx="3872727" cy="173560"/>
          </a:xfrm>
        </p:spPr>
        <p:txBody>
          <a:bodyPr>
            <a:noAutofit/>
          </a:bodyPr>
          <a:lstStyle>
            <a:lvl1pPr marL="0" indent="0">
              <a:buNone/>
              <a:defRPr sz="1000" i="1"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Fonte/ note Century </a:t>
            </a:r>
            <a:r>
              <a:rPr lang="it-IT" dirty="0" err="1"/>
              <a:t>Gothic</a:t>
            </a:r>
            <a:r>
              <a:rPr lang="it-IT" dirty="0"/>
              <a:t> 10</a:t>
            </a:r>
          </a:p>
        </p:txBody>
      </p:sp>
      <p:sp>
        <p:nvSpPr>
          <p:cNvPr id="14" name="Segnaposto numero diapositiva 5"/>
          <p:cNvSpPr>
            <a:spLocks noGrp="1"/>
          </p:cNvSpPr>
          <p:nvPr>
            <p:ph type="sldNum" sz="quarter" idx="13"/>
          </p:nvPr>
        </p:nvSpPr>
        <p:spPr>
          <a:xfrm>
            <a:off x="8593982" y="134543"/>
            <a:ext cx="415993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84A8C9C-B6B8-40AF-90F5-1B3A93199BF6}" type="slidenum">
              <a:rPr lang="it-IT" altLang="it-IT" smtClean="0"/>
              <a:pPr>
                <a:defRPr/>
              </a:pPr>
              <a:t>‹N›</a:t>
            </a:fld>
            <a:endParaRPr lang="it-IT" altLang="it-IT"/>
          </a:p>
        </p:txBody>
      </p:sp>
      <p:sp>
        <p:nvSpPr>
          <p:cNvPr id="22" name="Rettangolo 21"/>
          <p:cNvSpPr/>
          <p:nvPr userDrawn="1"/>
        </p:nvSpPr>
        <p:spPr>
          <a:xfrm rot="20968961">
            <a:off x="601652" y="1527057"/>
            <a:ext cx="3632520" cy="248509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it-IT" sz="1016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Segnaposto testo 4"/>
          <p:cNvSpPr>
            <a:spLocks noGrp="1"/>
          </p:cNvSpPr>
          <p:nvPr>
            <p:ph type="body" sz="quarter" idx="12" hasCustomPrompt="1"/>
          </p:nvPr>
        </p:nvSpPr>
        <p:spPr>
          <a:xfrm>
            <a:off x="941967" y="1736045"/>
            <a:ext cx="3021784" cy="2089999"/>
          </a:xfrm>
        </p:spPr>
        <p:txBody>
          <a:bodyPr>
            <a:noAutofit/>
          </a:bodyPr>
          <a:lstStyle>
            <a:lvl1pPr marL="0" indent="0">
              <a:buClr>
                <a:srgbClr val="003A79"/>
              </a:buClr>
              <a:buSzPct val="130000"/>
              <a:buFont typeface="Wingdings" panose="05000000000000000000" pitchFamily="2" charset="2"/>
              <a:buNone/>
              <a:defRPr sz="1600" baseline="0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Testo Century </a:t>
            </a:r>
            <a:r>
              <a:rPr lang="it-IT" dirty="0" err="1"/>
              <a:t>Gothic</a:t>
            </a:r>
            <a:r>
              <a:rPr lang="it-IT" dirty="0"/>
              <a:t> 16</a:t>
            </a:r>
          </a:p>
        </p:txBody>
      </p:sp>
    </p:spTree>
    <p:extLst>
      <p:ext uri="{BB962C8B-B14F-4D97-AF65-F5344CB8AC3E}">
        <p14:creationId xmlns:p14="http://schemas.microsoft.com/office/powerpoint/2010/main" val="34693714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5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olo e contenuto-PPT-1ChartRight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408897" y="273845"/>
            <a:ext cx="7864880" cy="342900"/>
          </a:xfrm>
        </p:spPr>
        <p:txBody>
          <a:bodyPr>
            <a:noAutofit/>
          </a:bodyPr>
          <a:lstStyle>
            <a:lvl1pPr>
              <a:defRPr sz="24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 dirty="0"/>
              <a:t>Titolo – Century </a:t>
            </a:r>
            <a:r>
              <a:rPr lang="it-IT" dirty="0" err="1"/>
              <a:t>Gothic</a:t>
            </a:r>
            <a:r>
              <a:rPr lang="it-IT" dirty="0"/>
              <a:t> 24</a:t>
            </a:r>
          </a:p>
        </p:txBody>
      </p:sp>
      <p:sp>
        <p:nvSpPr>
          <p:cNvPr id="3" name="NewSlide"/>
          <p:cNvSpPr>
            <a:spLocks noGrp="1"/>
          </p:cNvSpPr>
          <p:nvPr>
            <p:ph idx="1" hasCustomPrompt="1"/>
          </p:nvPr>
        </p:nvSpPr>
        <p:spPr>
          <a:xfrm>
            <a:off x="4796232" y="1082019"/>
            <a:ext cx="4055329" cy="2970000"/>
          </a:xfrm>
        </p:spPr>
        <p:txBody>
          <a:bodyPr>
            <a:normAutofit/>
          </a:bodyPr>
          <a:lstStyle>
            <a:lvl1pPr>
              <a:defRPr sz="1400"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Inserisci tabella o grafico misura 1ChartRightText</a:t>
            </a:r>
          </a:p>
        </p:txBody>
      </p:sp>
      <p:sp>
        <p:nvSpPr>
          <p:cNvPr id="10" name="Segnaposto testo 6"/>
          <p:cNvSpPr>
            <a:spLocks noGrp="1"/>
          </p:cNvSpPr>
          <p:nvPr>
            <p:ph type="body" sz="quarter" idx="10" hasCustomPrompt="1"/>
          </p:nvPr>
        </p:nvSpPr>
        <p:spPr>
          <a:xfrm>
            <a:off x="5645303" y="711143"/>
            <a:ext cx="2357187" cy="269879"/>
          </a:xfrm>
        </p:spPr>
        <p:txBody>
          <a:bodyPr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3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Titolo Century </a:t>
            </a:r>
            <a:r>
              <a:rPr lang="it-IT" dirty="0" err="1"/>
              <a:t>Gothic</a:t>
            </a:r>
            <a:r>
              <a:rPr lang="it-IT" dirty="0"/>
              <a:t> 13 </a:t>
            </a:r>
          </a:p>
        </p:txBody>
      </p:sp>
      <p:sp>
        <p:nvSpPr>
          <p:cNvPr id="11" name="Segnaposto contenuto 13"/>
          <p:cNvSpPr>
            <a:spLocks noGrp="1"/>
          </p:cNvSpPr>
          <p:nvPr>
            <p:ph sz="quarter" idx="11" hasCustomPrompt="1"/>
          </p:nvPr>
        </p:nvSpPr>
        <p:spPr>
          <a:xfrm>
            <a:off x="4796233" y="4134925"/>
            <a:ext cx="3872727" cy="173560"/>
          </a:xfrm>
        </p:spPr>
        <p:txBody>
          <a:bodyPr>
            <a:noAutofit/>
          </a:bodyPr>
          <a:lstStyle>
            <a:lvl1pPr marL="0" indent="0">
              <a:buNone/>
              <a:defRPr sz="1000" i="1"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Fonte/ note Century </a:t>
            </a:r>
            <a:r>
              <a:rPr lang="it-IT" dirty="0" err="1"/>
              <a:t>Gothic</a:t>
            </a:r>
            <a:r>
              <a:rPr lang="it-IT" dirty="0"/>
              <a:t> 10</a:t>
            </a:r>
          </a:p>
        </p:txBody>
      </p:sp>
      <p:sp>
        <p:nvSpPr>
          <p:cNvPr id="14" name="Segnaposto numero diapositiva 5"/>
          <p:cNvSpPr>
            <a:spLocks noGrp="1"/>
          </p:cNvSpPr>
          <p:nvPr>
            <p:ph type="sldNum" sz="quarter" idx="13"/>
          </p:nvPr>
        </p:nvSpPr>
        <p:spPr>
          <a:xfrm>
            <a:off x="8593982" y="134543"/>
            <a:ext cx="415993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84A8C9C-B6B8-40AF-90F5-1B3A93199BF6}" type="slidenum">
              <a:rPr lang="it-IT" altLang="it-IT" smtClean="0"/>
              <a:pPr>
                <a:defRPr/>
              </a:pPr>
              <a:t>‹N›</a:t>
            </a:fld>
            <a:endParaRPr lang="it-IT" altLang="it-IT"/>
          </a:p>
        </p:txBody>
      </p:sp>
      <p:sp>
        <p:nvSpPr>
          <p:cNvPr id="23" name="Segnaposto testo 4"/>
          <p:cNvSpPr>
            <a:spLocks noGrp="1"/>
          </p:cNvSpPr>
          <p:nvPr>
            <p:ph type="body" sz="quarter" idx="12" hasCustomPrompt="1"/>
          </p:nvPr>
        </p:nvSpPr>
        <p:spPr>
          <a:xfrm>
            <a:off x="487773" y="1085518"/>
            <a:ext cx="3735263" cy="2966503"/>
          </a:xfrm>
        </p:spPr>
        <p:txBody>
          <a:bodyPr>
            <a:noAutofit/>
          </a:bodyPr>
          <a:lstStyle>
            <a:lvl1pPr marL="0" indent="0">
              <a:buClr>
                <a:srgbClr val="003A79"/>
              </a:buClr>
              <a:buSzPct val="130000"/>
              <a:buFont typeface="Wingdings" panose="05000000000000000000" pitchFamily="2" charset="2"/>
              <a:buNone/>
              <a:defRPr sz="1600" baseline="0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Century </a:t>
            </a:r>
            <a:r>
              <a:rPr lang="it-IT" dirty="0" err="1"/>
              <a:t>Gothic</a:t>
            </a:r>
            <a:r>
              <a:rPr lang="it-IT" dirty="0"/>
              <a:t> 16 MIN </a:t>
            </a:r>
          </a:p>
          <a:p>
            <a:pPr lvl="0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260708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5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olo e contenuto-PPT-4ChartNo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399232" y="273845"/>
            <a:ext cx="7864880" cy="342900"/>
          </a:xfrm>
        </p:spPr>
        <p:txBody>
          <a:bodyPr>
            <a:noAutofit/>
          </a:bodyPr>
          <a:lstStyle>
            <a:lvl1pPr>
              <a:defRPr sz="24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 dirty="0"/>
              <a:t>Titolo – Century </a:t>
            </a:r>
            <a:r>
              <a:rPr lang="it-IT" dirty="0" err="1"/>
              <a:t>Gothic</a:t>
            </a:r>
            <a:r>
              <a:rPr lang="it-IT" dirty="0"/>
              <a:t> 24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 hasCustomPrompt="1"/>
          </p:nvPr>
        </p:nvSpPr>
        <p:spPr>
          <a:xfrm>
            <a:off x="631161" y="917243"/>
            <a:ext cx="3975813" cy="1620000"/>
          </a:xfrm>
        </p:spPr>
        <p:txBody>
          <a:bodyPr>
            <a:normAutofit/>
          </a:bodyPr>
          <a:lstStyle>
            <a:lvl1pPr>
              <a:defRPr sz="1400"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Inserisci tabella o grafico misura 4ChartNoText</a:t>
            </a:r>
          </a:p>
        </p:txBody>
      </p:sp>
      <p:sp>
        <p:nvSpPr>
          <p:cNvPr id="10" name="Segnaposto contenuto 2"/>
          <p:cNvSpPr>
            <a:spLocks noGrp="1"/>
          </p:cNvSpPr>
          <p:nvPr>
            <p:ph idx="13" hasCustomPrompt="1"/>
          </p:nvPr>
        </p:nvSpPr>
        <p:spPr>
          <a:xfrm>
            <a:off x="4813395" y="924387"/>
            <a:ext cx="3975813" cy="1620000"/>
          </a:xfrm>
        </p:spPr>
        <p:txBody>
          <a:bodyPr>
            <a:normAutofit/>
          </a:bodyPr>
          <a:lstStyle>
            <a:lvl1pPr>
              <a:defRPr sz="1400"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Inserisci tabella o grafico misura 4ChartNoText</a:t>
            </a:r>
          </a:p>
        </p:txBody>
      </p:sp>
      <p:sp>
        <p:nvSpPr>
          <p:cNvPr id="14" name="Segnaposto contenuto 2"/>
          <p:cNvSpPr>
            <a:spLocks noGrp="1"/>
          </p:cNvSpPr>
          <p:nvPr>
            <p:ph idx="14" hasCustomPrompt="1"/>
          </p:nvPr>
        </p:nvSpPr>
        <p:spPr>
          <a:xfrm>
            <a:off x="631161" y="2927468"/>
            <a:ext cx="3975813" cy="1620000"/>
          </a:xfrm>
        </p:spPr>
        <p:txBody>
          <a:bodyPr>
            <a:normAutofit/>
          </a:bodyPr>
          <a:lstStyle>
            <a:lvl1pPr>
              <a:defRPr sz="1400"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Inserisci tabella o grafico misura 4ChartNoText</a:t>
            </a:r>
          </a:p>
        </p:txBody>
      </p:sp>
      <p:sp>
        <p:nvSpPr>
          <p:cNvPr id="18" name="Segnaposto contenuto 2"/>
          <p:cNvSpPr>
            <a:spLocks noGrp="1"/>
          </p:cNvSpPr>
          <p:nvPr>
            <p:ph idx="15" hasCustomPrompt="1"/>
          </p:nvPr>
        </p:nvSpPr>
        <p:spPr>
          <a:xfrm>
            <a:off x="4813395" y="2936777"/>
            <a:ext cx="3975813" cy="1620000"/>
          </a:xfrm>
        </p:spPr>
        <p:txBody>
          <a:bodyPr>
            <a:normAutofit/>
          </a:bodyPr>
          <a:lstStyle>
            <a:lvl1pPr>
              <a:defRPr sz="1400"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Inserisci tabella o grafico misura 4ChartNoText</a:t>
            </a:r>
          </a:p>
        </p:txBody>
      </p:sp>
      <p:sp>
        <p:nvSpPr>
          <p:cNvPr id="24" name="Segnaposto testo 6"/>
          <p:cNvSpPr>
            <a:spLocks noGrp="1"/>
          </p:cNvSpPr>
          <p:nvPr>
            <p:ph type="body" sz="quarter" idx="10" hasCustomPrompt="1"/>
          </p:nvPr>
        </p:nvSpPr>
        <p:spPr>
          <a:xfrm>
            <a:off x="1340007" y="709845"/>
            <a:ext cx="2357187" cy="183772"/>
          </a:xfrm>
        </p:spPr>
        <p:txBody>
          <a:bodyPr>
            <a:noAutofit/>
          </a:bodyPr>
          <a:lstStyle>
            <a:lvl1pPr marL="0" indent="0" algn="ctr">
              <a:buNone/>
              <a:defRPr sz="13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Titolo Century </a:t>
            </a:r>
            <a:r>
              <a:rPr lang="it-IT" dirty="0" err="1"/>
              <a:t>Gothic</a:t>
            </a:r>
            <a:r>
              <a:rPr lang="it-IT" dirty="0"/>
              <a:t> 13 </a:t>
            </a:r>
          </a:p>
        </p:txBody>
      </p:sp>
      <p:sp>
        <p:nvSpPr>
          <p:cNvPr id="25" name="Segnaposto testo 6"/>
          <p:cNvSpPr>
            <a:spLocks noGrp="1"/>
          </p:cNvSpPr>
          <p:nvPr>
            <p:ph type="body" sz="quarter" idx="16" hasCustomPrompt="1"/>
          </p:nvPr>
        </p:nvSpPr>
        <p:spPr>
          <a:xfrm>
            <a:off x="5534053" y="696801"/>
            <a:ext cx="2357187" cy="178162"/>
          </a:xfrm>
        </p:spPr>
        <p:txBody>
          <a:bodyPr>
            <a:noAutofit/>
          </a:bodyPr>
          <a:lstStyle>
            <a:lvl1pPr marL="0" indent="0" algn="ctr">
              <a:buNone/>
              <a:defRPr sz="13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Titolo Century </a:t>
            </a:r>
            <a:r>
              <a:rPr lang="it-IT" dirty="0" err="1"/>
              <a:t>Gothic</a:t>
            </a:r>
            <a:r>
              <a:rPr lang="it-IT" dirty="0"/>
              <a:t> 13 </a:t>
            </a:r>
          </a:p>
        </p:txBody>
      </p:sp>
      <p:sp>
        <p:nvSpPr>
          <p:cNvPr id="26" name="Segnaposto testo 6"/>
          <p:cNvSpPr>
            <a:spLocks noGrp="1"/>
          </p:cNvSpPr>
          <p:nvPr>
            <p:ph type="body" sz="quarter" idx="17" hasCustomPrompt="1"/>
          </p:nvPr>
        </p:nvSpPr>
        <p:spPr>
          <a:xfrm>
            <a:off x="1340007" y="2724477"/>
            <a:ext cx="2357187" cy="199891"/>
          </a:xfrm>
        </p:spPr>
        <p:txBody>
          <a:bodyPr>
            <a:noAutofit/>
          </a:bodyPr>
          <a:lstStyle>
            <a:lvl1pPr marL="0" indent="0" algn="ctr">
              <a:buNone/>
              <a:defRPr sz="13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Titolo Century </a:t>
            </a:r>
            <a:r>
              <a:rPr lang="it-IT" dirty="0" err="1"/>
              <a:t>Gothic</a:t>
            </a:r>
            <a:r>
              <a:rPr lang="it-IT" dirty="0"/>
              <a:t> 13 </a:t>
            </a:r>
          </a:p>
        </p:txBody>
      </p:sp>
      <p:sp>
        <p:nvSpPr>
          <p:cNvPr id="27" name="Segnaposto testo 6"/>
          <p:cNvSpPr>
            <a:spLocks noGrp="1"/>
          </p:cNvSpPr>
          <p:nvPr>
            <p:ph type="body" sz="quarter" idx="18" hasCustomPrompt="1"/>
          </p:nvPr>
        </p:nvSpPr>
        <p:spPr>
          <a:xfrm>
            <a:off x="5534053" y="2752370"/>
            <a:ext cx="2357187" cy="184407"/>
          </a:xfrm>
        </p:spPr>
        <p:txBody>
          <a:bodyPr>
            <a:noAutofit/>
          </a:bodyPr>
          <a:lstStyle>
            <a:lvl1pPr marL="0" indent="0" algn="ctr">
              <a:buNone/>
              <a:defRPr sz="13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Titolo Century </a:t>
            </a:r>
            <a:r>
              <a:rPr lang="it-IT" dirty="0" err="1"/>
              <a:t>Gothic</a:t>
            </a:r>
            <a:r>
              <a:rPr lang="it-IT" dirty="0"/>
              <a:t> 13 </a:t>
            </a:r>
          </a:p>
        </p:txBody>
      </p:sp>
      <p:sp>
        <p:nvSpPr>
          <p:cNvPr id="28" name="Segnaposto contenuto 13"/>
          <p:cNvSpPr>
            <a:spLocks noGrp="1"/>
          </p:cNvSpPr>
          <p:nvPr>
            <p:ph sz="quarter" idx="11" hasCustomPrompt="1"/>
          </p:nvPr>
        </p:nvSpPr>
        <p:spPr>
          <a:xfrm>
            <a:off x="631162" y="2572277"/>
            <a:ext cx="3872727" cy="144000"/>
          </a:xfrm>
        </p:spPr>
        <p:txBody>
          <a:bodyPr>
            <a:noAutofit/>
          </a:bodyPr>
          <a:lstStyle>
            <a:lvl1pPr marL="0" indent="0">
              <a:buNone/>
              <a:defRPr sz="1000" i="1"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Fonte/ note Century </a:t>
            </a:r>
            <a:r>
              <a:rPr lang="it-IT" dirty="0" err="1"/>
              <a:t>Gothic</a:t>
            </a:r>
            <a:r>
              <a:rPr lang="it-IT" dirty="0"/>
              <a:t> 10</a:t>
            </a:r>
          </a:p>
        </p:txBody>
      </p:sp>
      <p:sp>
        <p:nvSpPr>
          <p:cNvPr id="29" name="Segnaposto contenuto 13"/>
          <p:cNvSpPr>
            <a:spLocks noGrp="1"/>
          </p:cNvSpPr>
          <p:nvPr>
            <p:ph sz="quarter" idx="19" hasCustomPrompt="1"/>
          </p:nvPr>
        </p:nvSpPr>
        <p:spPr>
          <a:xfrm>
            <a:off x="4813395" y="2562555"/>
            <a:ext cx="3872727" cy="180990"/>
          </a:xfrm>
        </p:spPr>
        <p:txBody>
          <a:bodyPr>
            <a:noAutofit/>
          </a:bodyPr>
          <a:lstStyle>
            <a:lvl1pPr marL="0" indent="0">
              <a:buNone/>
              <a:defRPr lang="it-IT" sz="1000" i="1" kern="1200" dirty="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Fonte/ note Century </a:t>
            </a:r>
            <a:r>
              <a:rPr lang="it-IT" dirty="0" err="1"/>
              <a:t>Gothic</a:t>
            </a:r>
            <a:r>
              <a:rPr lang="it-IT" dirty="0"/>
              <a:t> 10</a:t>
            </a:r>
          </a:p>
        </p:txBody>
      </p:sp>
      <p:sp>
        <p:nvSpPr>
          <p:cNvPr id="30" name="Segnaposto contenuto 13"/>
          <p:cNvSpPr>
            <a:spLocks noGrp="1"/>
          </p:cNvSpPr>
          <p:nvPr>
            <p:ph sz="quarter" idx="20" hasCustomPrompt="1"/>
          </p:nvPr>
        </p:nvSpPr>
        <p:spPr>
          <a:xfrm>
            <a:off x="631162" y="4553427"/>
            <a:ext cx="3872727" cy="173560"/>
          </a:xfrm>
        </p:spPr>
        <p:txBody>
          <a:bodyPr>
            <a:noAutofit/>
          </a:bodyPr>
          <a:lstStyle>
            <a:lvl1pPr marL="0" indent="0">
              <a:buNone/>
              <a:defRPr sz="1000" i="1"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Fonte/ note Century </a:t>
            </a:r>
            <a:r>
              <a:rPr lang="it-IT" dirty="0" err="1"/>
              <a:t>Gothic</a:t>
            </a:r>
            <a:r>
              <a:rPr lang="it-IT" dirty="0"/>
              <a:t> 10</a:t>
            </a:r>
          </a:p>
        </p:txBody>
      </p:sp>
      <p:sp>
        <p:nvSpPr>
          <p:cNvPr id="31" name="Segnaposto contenuto 13"/>
          <p:cNvSpPr>
            <a:spLocks noGrp="1"/>
          </p:cNvSpPr>
          <p:nvPr>
            <p:ph sz="quarter" idx="21" hasCustomPrompt="1"/>
          </p:nvPr>
        </p:nvSpPr>
        <p:spPr>
          <a:xfrm>
            <a:off x="4813395" y="4568137"/>
            <a:ext cx="3872727" cy="173560"/>
          </a:xfrm>
        </p:spPr>
        <p:txBody>
          <a:bodyPr>
            <a:noAutofit/>
          </a:bodyPr>
          <a:lstStyle>
            <a:lvl1pPr marL="0" indent="0">
              <a:buNone/>
              <a:defRPr sz="1000" i="1"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Fonte/ note Century </a:t>
            </a:r>
            <a:r>
              <a:rPr lang="it-IT" dirty="0" err="1"/>
              <a:t>Gothic</a:t>
            </a:r>
            <a:r>
              <a:rPr lang="it-IT" dirty="0"/>
              <a:t> 10</a:t>
            </a:r>
          </a:p>
        </p:txBody>
      </p:sp>
      <p:sp>
        <p:nvSpPr>
          <p:cNvPr id="32" name="Segnaposto numero diapositiva 5"/>
          <p:cNvSpPr>
            <a:spLocks noGrp="1"/>
          </p:cNvSpPr>
          <p:nvPr>
            <p:ph type="sldNum" sz="quarter" idx="22"/>
          </p:nvPr>
        </p:nvSpPr>
        <p:spPr>
          <a:xfrm>
            <a:off x="8593982" y="134543"/>
            <a:ext cx="415993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84A8C9C-B6B8-40AF-90F5-1B3A93199BF6}" type="slidenum">
              <a:rPr lang="it-IT" altLang="it-IT" smtClean="0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5942236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5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408895" y="273845"/>
            <a:ext cx="7864880" cy="342900"/>
          </a:xfrm>
        </p:spPr>
        <p:txBody>
          <a:bodyPr>
            <a:noAutofit/>
          </a:bodyPr>
          <a:lstStyle>
            <a:lvl1pPr>
              <a:defRPr sz="24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 dirty="0"/>
              <a:t>Titolo – Century </a:t>
            </a:r>
            <a:r>
              <a:rPr lang="it-IT" dirty="0" err="1"/>
              <a:t>Gothic</a:t>
            </a:r>
            <a:r>
              <a:rPr lang="it-IT" dirty="0"/>
              <a:t> 24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 hasCustomPrompt="1"/>
          </p:nvPr>
        </p:nvSpPr>
        <p:spPr>
          <a:xfrm>
            <a:off x="631161" y="960556"/>
            <a:ext cx="3975813" cy="1620000"/>
          </a:xfrm>
        </p:spPr>
        <p:txBody>
          <a:bodyPr>
            <a:normAutofit/>
          </a:bodyPr>
          <a:lstStyle>
            <a:lvl1pPr>
              <a:defRPr sz="1400"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Inserisci tabella o grafico misura 4ChartNoText</a:t>
            </a:r>
          </a:p>
        </p:txBody>
      </p:sp>
      <p:sp>
        <p:nvSpPr>
          <p:cNvPr id="18" name="Segnaposto contenuto 2"/>
          <p:cNvSpPr>
            <a:spLocks noGrp="1"/>
          </p:cNvSpPr>
          <p:nvPr>
            <p:ph idx="15" hasCustomPrompt="1"/>
          </p:nvPr>
        </p:nvSpPr>
        <p:spPr>
          <a:xfrm>
            <a:off x="4813395" y="2936777"/>
            <a:ext cx="3975813" cy="1620000"/>
          </a:xfrm>
        </p:spPr>
        <p:txBody>
          <a:bodyPr>
            <a:normAutofit/>
          </a:bodyPr>
          <a:lstStyle>
            <a:lvl1pPr>
              <a:defRPr sz="1400"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Inserisci tabella o grafico misura 4ChartNoText</a:t>
            </a:r>
          </a:p>
        </p:txBody>
      </p:sp>
      <p:sp>
        <p:nvSpPr>
          <p:cNvPr id="14" name="Segnaposto testo 6"/>
          <p:cNvSpPr>
            <a:spLocks noGrp="1"/>
          </p:cNvSpPr>
          <p:nvPr>
            <p:ph type="body" sz="quarter" idx="10" hasCustomPrompt="1"/>
          </p:nvPr>
        </p:nvSpPr>
        <p:spPr>
          <a:xfrm>
            <a:off x="1340007" y="709844"/>
            <a:ext cx="2357187" cy="215677"/>
          </a:xfrm>
        </p:spPr>
        <p:txBody>
          <a:bodyPr>
            <a:noAutofit/>
          </a:bodyPr>
          <a:lstStyle>
            <a:lvl1pPr marL="0" indent="0" algn="ctr">
              <a:buNone/>
              <a:defRPr sz="13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Titolo Century </a:t>
            </a:r>
            <a:r>
              <a:rPr lang="it-IT" dirty="0" err="1"/>
              <a:t>Gothic</a:t>
            </a:r>
            <a:r>
              <a:rPr lang="it-IT" dirty="0"/>
              <a:t> 13 </a:t>
            </a:r>
          </a:p>
        </p:txBody>
      </p:sp>
      <p:sp>
        <p:nvSpPr>
          <p:cNvPr id="15" name="Segnaposto testo 6"/>
          <p:cNvSpPr>
            <a:spLocks noGrp="1"/>
          </p:cNvSpPr>
          <p:nvPr>
            <p:ph type="body" sz="quarter" idx="16" hasCustomPrompt="1"/>
          </p:nvPr>
        </p:nvSpPr>
        <p:spPr>
          <a:xfrm>
            <a:off x="5647944" y="2686064"/>
            <a:ext cx="2357187" cy="220937"/>
          </a:xfrm>
        </p:spPr>
        <p:txBody>
          <a:bodyPr>
            <a:noAutofit/>
          </a:bodyPr>
          <a:lstStyle>
            <a:lvl1pPr marL="0" indent="0" algn="ctr">
              <a:buNone/>
              <a:defRPr sz="13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Titolo Century </a:t>
            </a:r>
            <a:r>
              <a:rPr lang="it-IT" dirty="0" err="1"/>
              <a:t>Gothic</a:t>
            </a:r>
            <a:r>
              <a:rPr lang="it-IT" dirty="0"/>
              <a:t> 13 </a:t>
            </a:r>
          </a:p>
        </p:txBody>
      </p:sp>
      <p:sp>
        <p:nvSpPr>
          <p:cNvPr id="16" name="Segnaposto contenuto 13"/>
          <p:cNvSpPr>
            <a:spLocks noGrp="1"/>
          </p:cNvSpPr>
          <p:nvPr>
            <p:ph sz="quarter" idx="11" hasCustomPrompt="1"/>
          </p:nvPr>
        </p:nvSpPr>
        <p:spPr>
          <a:xfrm>
            <a:off x="631162" y="2615590"/>
            <a:ext cx="3872727" cy="144000"/>
          </a:xfrm>
        </p:spPr>
        <p:txBody>
          <a:bodyPr>
            <a:noAutofit/>
          </a:bodyPr>
          <a:lstStyle>
            <a:lvl1pPr marL="0" indent="0">
              <a:buNone/>
              <a:defRPr sz="1000" i="1"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Fonte/ note Century </a:t>
            </a:r>
            <a:r>
              <a:rPr lang="it-IT" dirty="0" err="1"/>
              <a:t>Gothic</a:t>
            </a:r>
            <a:r>
              <a:rPr lang="it-IT" dirty="0"/>
              <a:t> 10</a:t>
            </a:r>
          </a:p>
        </p:txBody>
      </p:sp>
      <p:sp>
        <p:nvSpPr>
          <p:cNvPr id="17" name="Segnaposto contenuto 13"/>
          <p:cNvSpPr>
            <a:spLocks noGrp="1"/>
          </p:cNvSpPr>
          <p:nvPr>
            <p:ph sz="quarter" idx="17" hasCustomPrompt="1"/>
          </p:nvPr>
        </p:nvSpPr>
        <p:spPr>
          <a:xfrm>
            <a:off x="4813395" y="4586552"/>
            <a:ext cx="3872727" cy="144000"/>
          </a:xfrm>
        </p:spPr>
        <p:txBody>
          <a:bodyPr>
            <a:noAutofit/>
          </a:bodyPr>
          <a:lstStyle>
            <a:lvl1pPr marL="0" indent="0">
              <a:buNone/>
              <a:defRPr sz="1000" i="1"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Fonte/ note Century </a:t>
            </a:r>
            <a:r>
              <a:rPr lang="it-IT" dirty="0" err="1"/>
              <a:t>Gothic</a:t>
            </a:r>
            <a:r>
              <a:rPr lang="it-IT" dirty="0"/>
              <a:t> 10</a:t>
            </a:r>
          </a:p>
        </p:txBody>
      </p:sp>
      <p:sp>
        <p:nvSpPr>
          <p:cNvPr id="26" name="Segnaposto testo 4"/>
          <p:cNvSpPr>
            <a:spLocks noGrp="1"/>
          </p:cNvSpPr>
          <p:nvPr>
            <p:ph type="body" sz="quarter" idx="12" hasCustomPrompt="1"/>
          </p:nvPr>
        </p:nvSpPr>
        <p:spPr>
          <a:xfrm>
            <a:off x="4831852" y="973739"/>
            <a:ext cx="3952453" cy="1598540"/>
          </a:xfrm>
        </p:spPr>
        <p:txBody>
          <a:bodyPr>
            <a:noAutofit/>
          </a:bodyPr>
          <a:lstStyle>
            <a:lvl1pPr marL="96827" indent="-96827">
              <a:buClr>
                <a:srgbClr val="003A79"/>
              </a:buClr>
              <a:buSzPct val="130000"/>
              <a:buFont typeface="Wingdings" panose="05000000000000000000" pitchFamily="2" charset="2"/>
              <a:buChar char="§"/>
              <a:defRPr sz="1600" baseline="0"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Century </a:t>
            </a:r>
            <a:r>
              <a:rPr lang="it-IT" dirty="0" err="1"/>
              <a:t>Gothic</a:t>
            </a:r>
            <a:r>
              <a:rPr lang="it-IT" dirty="0"/>
              <a:t> 16</a:t>
            </a:r>
          </a:p>
        </p:txBody>
      </p:sp>
      <p:sp>
        <p:nvSpPr>
          <p:cNvPr id="27" name="Segnaposto testo 4"/>
          <p:cNvSpPr>
            <a:spLocks noGrp="1"/>
          </p:cNvSpPr>
          <p:nvPr>
            <p:ph type="body" sz="quarter" idx="18" hasCustomPrompt="1"/>
          </p:nvPr>
        </p:nvSpPr>
        <p:spPr>
          <a:xfrm>
            <a:off x="627472" y="2936779"/>
            <a:ext cx="3979502" cy="1598540"/>
          </a:xfrm>
        </p:spPr>
        <p:txBody>
          <a:bodyPr>
            <a:noAutofit/>
          </a:bodyPr>
          <a:lstStyle>
            <a:lvl1pPr marL="96827" indent="-96827">
              <a:buClr>
                <a:srgbClr val="003A79"/>
              </a:buClr>
              <a:buSzPct val="130000"/>
              <a:buFont typeface="Wingdings" panose="05000000000000000000" pitchFamily="2" charset="2"/>
              <a:buChar char="§"/>
              <a:defRPr sz="1600" baseline="0"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Century </a:t>
            </a:r>
            <a:r>
              <a:rPr lang="it-IT" dirty="0" err="1"/>
              <a:t>Gothic</a:t>
            </a:r>
            <a:r>
              <a:rPr lang="it-IT" dirty="0"/>
              <a:t> 16 MIN</a:t>
            </a:r>
          </a:p>
        </p:txBody>
      </p:sp>
      <p:sp>
        <p:nvSpPr>
          <p:cNvPr id="21" name="Segnaposto numero diapositiva 5"/>
          <p:cNvSpPr>
            <a:spLocks noGrp="1"/>
          </p:cNvSpPr>
          <p:nvPr>
            <p:ph type="sldNum" sz="quarter" idx="13"/>
          </p:nvPr>
        </p:nvSpPr>
        <p:spPr>
          <a:xfrm>
            <a:off x="8593982" y="134543"/>
            <a:ext cx="415993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84A8C9C-B6B8-40AF-90F5-1B3A93199BF6}" type="slidenum">
              <a:rPr lang="it-IT" altLang="it-IT" smtClean="0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7548252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50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408892" y="273845"/>
            <a:ext cx="7864880" cy="342900"/>
          </a:xfrm>
        </p:spPr>
        <p:txBody>
          <a:bodyPr>
            <a:noAutofit/>
          </a:bodyPr>
          <a:lstStyle>
            <a:lvl1pPr>
              <a:defRPr sz="24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 dirty="0"/>
              <a:t>Titolo – Century </a:t>
            </a:r>
            <a:r>
              <a:rPr lang="it-IT" dirty="0" err="1"/>
              <a:t>Gothic</a:t>
            </a:r>
            <a:r>
              <a:rPr lang="it-IT" dirty="0"/>
              <a:t> 24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 hasCustomPrompt="1"/>
          </p:nvPr>
        </p:nvSpPr>
        <p:spPr>
          <a:xfrm>
            <a:off x="572575" y="2810180"/>
            <a:ext cx="3975813" cy="1620000"/>
          </a:xfrm>
        </p:spPr>
        <p:txBody>
          <a:bodyPr>
            <a:normAutofit/>
          </a:bodyPr>
          <a:lstStyle>
            <a:lvl1pPr>
              <a:defRPr sz="1400"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Inserisci tabella</a:t>
            </a:r>
          </a:p>
        </p:txBody>
      </p:sp>
      <p:sp>
        <p:nvSpPr>
          <p:cNvPr id="9" name="Segnaposto contenuto 2"/>
          <p:cNvSpPr>
            <a:spLocks noGrp="1"/>
          </p:cNvSpPr>
          <p:nvPr>
            <p:ph idx="13" hasCustomPrompt="1"/>
          </p:nvPr>
        </p:nvSpPr>
        <p:spPr>
          <a:xfrm>
            <a:off x="4765009" y="2817324"/>
            <a:ext cx="3975813" cy="1620000"/>
          </a:xfrm>
        </p:spPr>
        <p:txBody>
          <a:bodyPr>
            <a:normAutofit/>
          </a:bodyPr>
          <a:lstStyle>
            <a:lvl1pPr>
              <a:defRPr sz="1400"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Inserisci grafico misura 4ChartNoText</a:t>
            </a:r>
          </a:p>
        </p:txBody>
      </p:sp>
      <p:sp>
        <p:nvSpPr>
          <p:cNvPr id="18" name="Segnaposto testo 14"/>
          <p:cNvSpPr>
            <a:spLocks noGrp="1"/>
          </p:cNvSpPr>
          <p:nvPr>
            <p:ph type="body" sz="quarter" idx="16" hasCustomPrompt="1"/>
          </p:nvPr>
        </p:nvSpPr>
        <p:spPr>
          <a:xfrm>
            <a:off x="404802" y="788389"/>
            <a:ext cx="8389084" cy="482147"/>
          </a:xfrm>
        </p:spPr>
        <p:txBody>
          <a:bodyPr>
            <a:noAutofit/>
          </a:bodyPr>
          <a:lstStyle>
            <a:lvl1pPr marL="0" indent="0">
              <a:buClr>
                <a:srgbClr val="003A79"/>
              </a:buClr>
              <a:buSzPct val="130000"/>
              <a:buFont typeface="Wingdings" panose="05000000000000000000" pitchFamily="2" charset="2"/>
              <a:buNone/>
              <a:defRPr sz="1400" baseline="0"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Century </a:t>
            </a:r>
            <a:r>
              <a:rPr lang="it-IT" dirty="0" err="1"/>
              <a:t>Gothic</a:t>
            </a:r>
            <a:r>
              <a:rPr lang="it-IT" dirty="0"/>
              <a:t> 16 MIN Century </a:t>
            </a:r>
            <a:r>
              <a:rPr lang="it-IT" dirty="0" err="1"/>
              <a:t>Gothic</a:t>
            </a:r>
            <a:r>
              <a:rPr lang="it-IT" dirty="0"/>
              <a:t> 18 MAX</a:t>
            </a:r>
          </a:p>
          <a:p>
            <a:pPr lvl="0"/>
            <a:endParaRPr lang="it-IT" dirty="0"/>
          </a:p>
        </p:txBody>
      </p:sp>
      <p:sp>
        <p:nvSpPr>
          <p:cNvPr id="19" name="Segnaposto testo 6"/>
          <p:cNvSpPr>
            <a:spLocks noGrp="1"/>
          </p:cNvSpPr>
          <p:nvPr>
            <p:ph type="body" sz="quarter" idx="10" hasCustomPrompt="1"/>
          </p:nvPr>
        </p:nvSpPr>
        <p:spPr>
          <a:xfrm>
            <a:off x="1311017" y="2484917"/>
            <a:ext cx="2357187" cy="269879"/>
          </a:xfrm>
        </p:spPr>
        <p:txBody>
          <a:bodyPr>
            <a:noAutofit/>
          </a:bodyPr>
          <a:lstStyle>
            <a:lvl1pPr marL="0" indent="0" algn="ctr">
              <a:buNone/>
              <a:defRPr sz="13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Titolo Century </a:t>
            </a:r>
            <a:r>
              <a:rPr lang="it-IT" dirty="0" err="1"/>
              <a:t>Gothic</a:t>
            </a:r>
            <a:r>
              <a:rPr lang="it-IT" dirty="0"/>
              <a:t> 13 </a:t>
            </a:r>
          </a:p>
        </p:txBody>
      </p:sp>
      <p:sp>
        <p:nvSpPr>
          <p:cNvPr id="20" name="Segnaposto testo 6"/>
          <p:cNvSpPr>
            <a:spLocks noGrp="1"/>
          </p:cNvSpPr>
          <p:nvPr>
            <p:ph type="body" sz="quarter" idx="17" hasCustomPrompt="1"/>
          </p:nvPr>
        </p:nvSpPr>
        <p:spPr>
          <a:xfrm>
            <a:off x="5574322" y="2484916"/>
            <a:ext cx="2357187" cy="269879"/>
          </a:xfrm>
        </p:spPr>
        <p:txBody>
          <a:bodyPr>
            <a:noAutofit/>
          </a:bodyPr>
          <a:lstStyle>
            <a:lvl1pPr marL="0" indent="0" algn="ctr">
              <a:buNone/>
              <a:defRPr sz="13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Titolo Century </a:t>
            </a:r>
            <a:r>
              <a:rPr lang="it-IT" dirty="0" err="1"/>
              <a:t>Gothic</a:t>
            </a:r>
            <a:r>
              <a:rPr lang="it-IT" dirty="0"/>
              <a:t> 13 </a:t>
            </a:r>
          </a:p>
        </p:txBody>
      </p:sp>
      <p:sp>
        <p:nvSpPr>
          <p:cNvPr id="21" name="Segnaposto contenuto 13"/>
          <p:cNvSpPr>
            <a:spLocks noGrp="1"/>
          </p:cNvSpPr>
          <p:nvPr>
            <p:ph sz="quarter" idx="20" hasCustomPrompt="1"/>
          </p:nvPr>
        </p:nvSpPr>
        <p:spPr>
          <a:xfrm>
            <a:off x="631162" y="4553427"/>
            <a:ext cx="3872727" cy="173560"/>
          </a:xfrm>
        </p:spPr>
        <p:txBody>
          <a:bodyPr>
            <a:noAutofit/>
          </a:bodyPr>
          <a:lstStyle>
            <a:lvl1pPr marL="0" indent="0">
              <a:buNone/>
              <a:defRPr sz="1000" i="1"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Fonte/ note Century </a:t>
            </a:r>
            <a:r>
              <a:rPr lang="it-IT" dirty="0" err="1"/>
              <a:t>Gothic</a:t>
            </a:r>
            <a:r>
              <a:rPr lang="it-IT" dirty="0"/>
              <a:t> 10</a:t>
            </a:r>
          </a:p>
        </p:txBody>
      </p:sp>
      <p:sp>
        <p:nvSpPr>
          <p:cNvPr id="22" name="Segnaposto contenuto 13"/>
          <p:cNvSpPr>
            <a:spLocks noGrp="1"/>
          </p:cNvSpPr>
          <p:nvPr>
            <p:ph sz="quarter" idx="21" hasCustomPrompt="1"/>
          </p:nvPr>
        </p:nvSpPr>
        <p:spPr>
          <a:xfrm>
            <a:off x="4765010" y="4551720"/>
            <a:ext cx="3872727" cy="173560"/>
          </a:xfrm>
        </p:spPr>
        <p:txBody>
          <a:bodyPr>
            <a:noAutofit/>
          </a:bodyPr>
          <a:lstStyle>
            <a:lvl1pPr marL="0" indent="0">
              <a:buNone/>
              <a:defRPr sz="1000" i="1"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Fonte/ note Century </a:t>
            </a:r>
            <a:r>
              <a:rPr lang="it-IT" dirty="0" err="1"/>
              <a:t>Gothic</a:t>
            </a:r>
            <a:r>
              <a:rPr lang="it-IT" dirty="0"/>
              <a:t> 10</a:t>
            </a:r>
          </a:p>
        </p:txBody>
      </p:sp>
      <p:sp>
        <p:nvSpPr>
          <p:cNvPr id="23" name="Segnaposto numero diapositiva 5"/>
          <p:cNvSpPr>
            <a:spLocks noGrp="1"/>
          </p:cNvSpPr>
          <p:nvPr>
            <p:ph type="sldNum" sz="quarter" idx="22"/>
          </p:nvPr>
        </p:nvSpPr>
        <p:spPr>
          <a:xfrm>
            <a:off x="8593982" y="134543"/>
            <a:ext cx="415993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84A8C9C-B6B8-40AF-90F5-1B3A93199BF6}" type="slidenum">
              <a:rPr lang="it-IT" altLang="it-IT" smtClean="0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2366557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5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408895" y="273845"/>
            <a:ext cx="7864880" cy="342900"/>
          </a:xfrm>
        </p:spPr>
        <p:txBody>
          <a:bodyPr>
            <a:noAutofit/>
          </a:bodyPr>
          <a:lstStyle>
            <a:lvl1pPr>
              <a:defRPr sz="24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 dirty="0"/>
              <a:t>Titolo – Century </a:t>
            </a:r>
            <a:r>
              <a:rPr lang="it-IT" dirty="0" err="1"/>
              <a:t>Gothic</a:t>
            </a:r>
            <a:r>
              <a:rPr lang="it-IT" dirty="0"/>
              <a:t> 24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 hasCustomPrompt="1"/>
          </p:nvPr>
        </p:nvSpPr>
        <p:spPr>
          <a:xfrm>
            <a:off x="504931" y="1050403"/>
            <a:ext cx="8081743" cy="3283200"/>
          </a:xfrm>
        </p:spPr>
        <p:txBody>
          <a:bodyPr>
            <a:normAutofit/>
          </a:bodyPr>
          <a:lstStyle>
            <a:lvl1pPr>
              <a:defRPr sz="1400"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Inserisci tabella</a:t>
            </a:r>
          </a:p>
        </p:txBody>
      </p:sp>
      <p:sp>
        <p:nvSpPr>
          <p:cNvPr id="13" name="Segnaposto testo 6"/>
          <p:cNvSpPr>
            <a:spLocks noGrp="1"/>
          </p:cNvSpPr>
          <p:nvPr>
            <p:ph type="body" sz="quarter" idx="10" hasCustomPrompt="1"/>
          </p:nvPr>
        </p:nvSpPr>
        <p:spPr>
          <a:xfrm>
            <a:off x="3385008" y="780526"/>
            <a:ext cx="2357187" cy="269879"/>
          </a:xfrm>
        </p:spPr>
        <p:txBody>
          <a:bodyPr>
            <a:noAutofit/>
          </a:bodyPr>
          <a:lstStyle>
            <a:lvl1pPr marL="0" indent="0" algn="ctr">
              <a:buNone/>
              <a:defRPr sz="14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Titolo Century </a:t>
            </a:r>
            <a:r>
              <a:rPr lang="it-IT" dirty="0" err="1"/>
              <a:t>Gothic</a:t>
            </a:r>
            <a:r>
              <a:rPr lang="it-IT" dirty="0"/>
              <a:t> 14</a:t>
            </a:r>
          </a:p>
          <a:p>
            <a:pPr lvl="0"/>
            <a:r>
              <a:rPr lang="it-IT" dirty="0"/>
              <a:t> </a:t>
            </a:r>
          </a:p>
        </p:txBody>
      </p:sp>
      <p:sp>
        <p:nvSpPr>
          <p:cNvPr id="14" name="Segnaposto contenuto 13"/>
          <p:cNvSpPr>
            <a:spLocks noGrp="1"/>
          </p:cNvSpPr>
          <p:nvPr>
            <p:ph sz="quarter" idx="20" hasCustomPrompt="1"/>
          </p:nvPr>
        </p:nvSpPr>
        <p:spPr>
          <a:xfrm>
            <a:off x="572576" y="4477155"/>
            <a:ext cx="3872727" cy="173560"/>
          </a:xfrm>
        </p:spPr>
        <p:txBody>
          <a:bodyPr>
            <a:noAutofit/>
          </a:bodyPr>
          <a:lstStyle>
            <a:lvl1pPr marL="0" indent="0">
              <a:buNone/>
              <a:defRPr sz="1000" i="1"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Fonte/ note Century </a:t>
            </a:r>
            <a:r>
              <a:rPr lang="it-IT" dirty="0" err="1"/>
              <a:t>Gothic</a:t>
            </a:r>
            <a:r>
              <a:rPr lang="it-IT" dirty="0"/>
              <a:t> 10</a:t>
            </a:r>
          </a:p>
        </p:txBody>
      </p:sp>
      <p:sp>
        <p:nvSpPr>
          <p:cNvPr id="16" name="Segnaposto numero diapositiva 5"/>
          <p:cNvSpPr>
            <a:spLocks noGrp="1"/>
          </p:cNvSpPr>
          <p:nvPr>
            <p:ph type="sldNum" sz="quarter" idx="13"/>
          </p:nvPr>
        </p:nvSpPr>
        <p:spPr>
          <a:xfrm>
            <a:off x="8593982" y="134543"/>
            <a:ext cx="415993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84A8C9C-B6B8-40AF-90F5-1B3A93199BF6}" type="slidenum">
              <a:rPr lang="it-IT" altLang="it-IT" smtClean="0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042734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5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408892" y="273845"/>
            <a:ext cx="7864880" cy="342900"/>
          </a:xfrm>
        </p:spPr>
        <p:txBody>
          <a:bodyPr>
            <a:noAutofit/>
          </a:bodyPr>
          <a:lstStyle>
            <a:lvl1pPr>
              <a:defRPr sz="24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 dirty="0"/>
              <a:t>Titolo – Century </a:t>
            </a:r>
            <a:r>
              <a:rPr lang="it-IT" dirty="0" err="1"/>
              <a:t>Gothic</a:t>
            </a:r>
            <a:r>
              <a:rPr lang="it-IT" dirty="0"/>
              <a:t> 24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 hasCustomPrompt="1"/>
          </p:nvPr>
        </p:nvSpPr>
        <p:spPr>
          <a:xfrm>
            <a:off x="614445" y="1994363"/>
            <a:ext cx="7951625" cy="2430000"/>
          </a:xfrm>
        </p:spPr>
        <p:txBody>
          <a:bodyPr>
            <a:normAutofit/>
          </a:bodyPr>
          <a:lstStyle>
            <a:lvl1pPr>
              <a:defRPr sz="1400"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Inserisci tabella</a:t>
            </a:r>
          </a:p>
        </p:txBody>
      </p:sp>
      <p:sp>
        <p:nvSpPr>
          <p:cNvPr id="14" name="Segnaposto testo 6"/>
          <p:cNvSpPr>
            <a:spLocks noGrp="1"/>
          </p:cNvSpPr>
          <p:nvPr>
            <p:ph type="body" sz="quarter" idx="10" hasCustomPrompt="1"/>
          </p:nvPr>
        </p:nvSpPr>
        <p:spPr>
          <a:xfrm>
            <a:off x="3385008" y="1685985"/>
            <a:ext cx="2357187" cy="269879"/>
          </a:xfrm>
        </p:spPr>
        <p:txBody>
          <a:bodyPr>
            <a:noAutofit/>
          </a:bodyPr>
          <a:lstStyle>
            <a:lvl1pPr marL="0" indent="0" algn="ctr">
              <a:buNone/>
              <a:defRPr sz="14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Titolo Century </a:t>
            </a:r>
            <a:r>
              <a:rPr lang="it-IT" dirty="0" err="1"/>
              <a:t>Gothic</a:t>
            </a:r>
            <a:r>
              <a:rPr lang="it-IT" dirty="0"/>
              <a:t> 14</a:t>
            </a:r>
          </a:p>
        </p:txBody>
      </p:sp>
      <p:sp>
        <p:nvSpPr>
          <p:cNvPr id="15" name="Segnaposto contenuto 13"/>
          <p:cNvSpPr>
            <a:spLocks noGrp="1"/>
          </p:cNvSpPr>
          <p:nvPr>
            <p:ph sz="quarter" idx="20" hasCustomPrompt="1"/>
          </p:nvPr>
        </p:nvSpPr>
        <p:spPr>
          <a:xfrm>
            <a:off x="614445" y="4510116"/>
            <a:ext cx="3872727" cy="173560"/>
          </a:xfrm>
        </p:spPr>
        <p:txBody>
          <a:bodyPr>
            <a:noAutofit/>
          </a:bodyPr>
          <a:lstStyle>
            <a:lvl1pPr marL="0" indent="0">
              <a:buNone/>
              <a:defRPr sz="1000" i="1"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Fonte/ note Century </a:t>
            </a:r>
            <a:r>
              <a:rPr lang="it-IT" dirty="0" err="1"/>
              <a:t>Gothic</a:t>
            </a:r>
            <a:r>
              <a:rPr lang="it-IT" dirty="0"/>
              <a:t> 10</a:t>
            </a:r>
          </a:p>
        </p:txBody>
      </p:sp>
      <p:sp>
        <p:nvSpPr>
          <p:cNvPr id="16" name="Segnaposto testo 14"/>
          <p:cNvSpPr>
            <a:spLocks noGrp="1"/>
          </p:cNvSpPr>
          <p:nvPr>
            <p:ph type="body" sz="quarter" idx="16" hasCustomPrompt="1"/>
          </p:nvPr>
        </p:nvSpPr>
        <p:spPr>
          <a:xfrm>
            <a:off x="404802" y="788389"/>
            <a:ext cx="8382761" cy="482147"/>
          </a:xfrm>
        </p:spPr>
        <p:txBody>
          <a:bodyPr>
            <a:noAutofit/>
          </a:bodyPr>
          <a:lstStyle>
            <a:lvl1pPr marL="0" indent="0">
              <a:buClr>
                <a:srgbClr val="003A79"/>
              </a:buClr>
              <a:buSzPct val="130000"/>
              <a:buFont typeface="Wingdings" panose="05000000000000000000" pitchFamily="2" charset="2"/>
              <a:buNone/>
              <a:defRPr sz="1600" baseline="0"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Century </a:t>
            </a:r>
            <a:r>
              <a:rPr lang="it-IT" dirty="0" err="1"/>
              <a:t>Gothic</a:t>
            </a:r>
            <a:r>
              <a:rPr lang="it-IT" dirty="0"/>
              <a:t> 16 MIN Century </a:t>
            </a:r>
            <a:r>
              <a:rPr lang="it-IT" dirty="0" err="1"/>
              <a:t>Gothic</a:t>
            </a:r>
            <a:r>
              <a:rPr lang="it-IT" dirty="0"/>
              <a:t> 18 MAX</a:t>
            </a:r>
          </a:p>
          <a:p>
            <a:pPr lvl="0"/>
            <a:endParaRPr lang="it-IT" dirty="0"/>
          </a:p>
        </p:txBody>
      </p:sp>
      <p:sp>
        <p:nvSpPr>
          <p:cNvPr id="18" name="Segnaposto numero diapositiva 5"/>
          <p:cNvSpPr>
            <a:spLocks noGrp="1"/>
          </p:cNvSpPr>
          <p:nvPr>
            <p:ph type="sldNum" sz="quarter" idx="13"/>
          </p:nvPr>
        </p:nvSpPr>
        <p:spPr>
          <a:xfrm>
            <a:off x="8593982" y="134543"/>
            <a:ext cx="415993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84A8C9C-B6B8-40AF-90F5-1B3A93199BF6}" type="slidenum">
              <a:rPr lang="it-IT" altLang="it-IT" smtClean="0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2179503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50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5"/>
          <p:cNvSpPr>
            <a:spLocks noGrp="1"/>
          </p:cNvSpPr>
          <p:nvPr>
            <p:ph type="sldNum" sz="quarter" idx="14"/>
          </p:nvPr>
        </p:nvSpPr>
        <p:spPr>
          <a:xfrm>
            <a:off x="8593982" y="134543"/>
            <a:ext cx="415993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84A8C9C-B6B8-40AF-90F5-1B3A93199BF6}" type="slidenum">
              <a:rPr lang="it-IT" altLang="it-IT" smtClean="0"/>
              <a:pPr>
                <a:defRPr/>
              </a:pPr>
              <a:t>‹N›</a:t>
            </a:fld>
            <a:endParaRPr lang="it-IT" altLang="it-IT"/>
          </a:p>
        </p:txBody>
      </p:sp>
      <p:sp>
        <p:nvSpPr>
          <p:cNvPr id="6" name="Titolo 1"/>
          <p:cNvSpPr>
            <a:spLocks noGrp="1"/>
          </p:cNvSpPr>
          <p:nvPr>
            <p:ph type="title" hasCustomPrompt="1"/>
          </p:nvPr>
        </p:nvSpPr>
        <p:spPr>
          <a:xfrm>
            <a:off x="408895" y="273845"/>
            <a:ext cx="7864880" cy="342900"/>
          </a:xfrm>
        </p:spPr>
        <p:txBody>
          <a:bodyPr>
            <a:noAutofit/>
          </a:bodyPr>
          <a:lstStyle>
            <a:lvl1pPr>
              <a:defRPr sz="2400" b="1" baseline="0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 dirty="0"/>
              <a:t>Agenda</a:t>
            </a:r>
          </a:p>
        </p:txBody>
      </p:sp>
      <p:sp>
        <p:nvSpPr>
          <p:cNvPr id="7" name="Rectangle 9"/>
          <p:cNvSpPr>
            <a:spLocks noChangeArrowheads="1"/>
          </p:cNvSpPr>
          <p:nvPr userDrawn="1"/>
        </p:nvSpPr>
        <p:spPr bwMode="auto">
          <a:xfrm>
            <a:off x="416871" y="1954525"/>
            <a:ext cx="421330" cy="420291"/>
          </a:xfrm>
          <a:prstGeom prst="rect">
            <a:avLst/>
          </a:prstGeom>
          <a:solidFill>
            <a:srgbClr val="003A79">
              <a:alpha val="50196"/>
            </a:srgbClr>
          </a:solidFill>
          <a:ln w="9525" algn="ctr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51640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 panose="020B0502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9" name="Rectangle 11"/>
          <p:cNvSpPr>
            <a:spLocks noChangeArrowheads="1"/>
          </p:cNvSpPr>
          <p:nvPr userDrawn="1"/>
        </p:nvSpPr>
        <p:spPr bwMode="auto">
          <a:xfrm>
            <a:off x="418465" y="2637945"/>
            <a:ext cx="419736" cy="414338"/>
          </a:xfrm>
          <a:prstGeom prst="rect">
            <a:avLst/>
          </a:prstGeom>
          <a:solidFill>
            <a:srgbClr val="003A79">
              <a:alpha val="50196"/>
            </a:srgbClr>
          </a:solidFill>
          <a:ln w="9525" algn="ctr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51640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 panose="020B0502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11" name="Rectangle 15"/>
          <p:cNvSpPr>
            <a:spLocks noChangeArrowheads="1"/>
          </p:cNvSpPr>
          <p:nvPr userDrawn="1"/>
        </p:nvSpPr>
        <p:spPr bwMode="auto">
          <a:xfrm>
            <a:off x="416871" y="3297553"/>
            <a:ext cx="421330" cy="419101"/>
          </a:xfrm>
          <a:prstGeom prst="rect">
            <a:avLst/>
          </a:prstGeom>
          <a:solidFill>
            <a:srgbClr val="003A79">
              <a:alpha val="50196"/>
            </a:srgbClr>
          </a:solidFill>
          <a:ln w="9525" algn="ctr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51640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 panose="020B0502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13" name="Rectangle 11"/>
          <p:cNvSpPr>
            <a:spLocks noChangeArrowheads="1"/>
          </p:cNvSpPr>
          <p:nvPr userDrawn="1"/>
        </p:nvSpPr>
        <p:spPr bwMode="auto">
          <a:xfrm>
            <a:off x="429621" y="1306877"/>
            <a:ext cx="408579" cy="419100"/>
          </a:xfrm>
          <a:prstGeom prst="rect">
            <a:avLst/>
          </a:prstGeom>
          <a:solidFill>
            <a:srgbClr val="003A79">
              <a:alpha val="74902"/>
            </a:srgbClr>
          </a:solidFill>
          <a:ln w="9525" algn="ctr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51640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 panose="020B0502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5" name="Rectangle 15"/>
          <p:cNvSpPr>
            <a:spLocks noChangeArrowheads="1"/>
          </p:cNvSpPr>
          <p:nvPr userDrawn="1"/>
        </p:nvSpPr>
        <p:spPr bwMode="auto">
          <a:xfrm>
            <a:off x="416871" y="3954778"/>
            <a:ext cx="421330" cy="419101"/>
          </a:xfrm>
          <a:prstGeom prst="rect">
            <a:avLst/>
          </a:prstGeom>
          <a:solidFill>
            <a:srgbClr val="003A79">
              <a:alpha val="50196"/>
            </a:srgbClr>
          </a:solidFill>
          <a:ln w="9525" algn="ctr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51640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20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Segnaposto testo 6"/>
          <p:cNvSpPr>
            <a:spLocks noGrp="1"/>
          </p:cNvSpPr>
          <p:nvPr>
            <p:ph type="body" sz="quarter" idx="10" hasCustomPrompt="1"/>
          </p:nvPr>
        </p:nvSpPr>
        <p:spPr>
          <a:xfrm>
            <a:off x="907987" y="1306879"/>
            <a:ext cx="7879576" cy="409523"/>
          </a:xfrm>
          <a:solidFill>
            <a:srgbClr val="003A79">
              <a:alpha val="74902"/>
            </a:srgbClr>
          </a:solidFill>
        </p:spPr>
        <p:txBody>
          <a:bodyPr anchor="ctr">
            <a:noAutofit/>
          </a:bodyPr>
          <a:lstStyle>
            <a:lvl1pPr marL="0" indent="0" algn="l">
              <a:spcBef>
                <a:spcPts val="1016"/>
              </a:spcBef>
              <a:buNone/>
              <a:defRPr sz="2000" b="1">
                <a:solidFill>
                  <a:schemeClr val="bg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Century </a:t>
            </a:r>
            <a:r>
              <a:rPr lang="it-IT" dirty="0" err="1"/>
              <a:t>Gothic</a:t>
            </a:r>
            <a:r>
              <a:rPr lang="it-IT" dirty="0"/>
              <a:t> 20</a:t>
            </a:r>
          </a:p>
        </p:txBody>
      </p:sp>
      <p:sp>
        <p:nvSpPr>
          <p:cNvPr id="19" name="Segnaposto testo 6"/>
          <p:cNvSpPr>
            <a:spLocks noGrp="1"/>
          </p:cNvSpPr>
          <p:nvPr>
            <p:ph type="body" sz="quarter" idx="15" hasCustomPrompt="1"/>
          </p:nvPr>
        </p:nvSpPr>
        <p:spPr>
          <a:xfrm>
            <a:off x="914074" y="1959910"/>
            <a:ext cx="7879576" cy="409523"/>
          </a:xfrm>
        </p:spPr>
        <p:txBody>
          <a:bodyPr anchor="ctr">
            <a:noAutofit/>
          </a:bodyPr>
          <a:lstStyle>
            <a:lvl1pPr marL="0" indent="0" algn="l">
              <a:buNone/>
              <a:defRPr sz="20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Century </a:t>
            </a:r>
            <a:r>
              <a:rPr lang="it-IT" dirty="0" err="1"/>
              <a:t>Gothic</a:t>
            </a:r>
            <a:r>
              <a:rPr lang="it-IT" dirty="0"/>
              <a:t> 20</a:t>
            </a:r>
          </a:p>
        </p:txBody>
      </p:sp>
      <p:sp>
        <p:nvSpPr>
          <p:cNvPr id="20" name="Segnaposto testo 6"/>
          <p:cNvSpPr>
            <a:spLocks noGrp="1"/>
          </p:cNvSpPr>
          <p:nvPr>
            <p:ph type="body" sz="quarter" idx="16" hasCustomPrompt="1"/>
          </p:nvPr>
        </p:nvSpPr>
        <p:spPr>
          <a:xfrm>
            <a:off x="914074" y="2639423"/>
            <a:ext cx="7879576" cy="409523"/>
          </a:xfrm>
        </p:spPr>
        <p:txBody>
          <a:bodyPr anchor="ctr">
            <a:noAutofit/>
          </a:bodyPr>
          <a:lstStyle>
            <a:lvl1pPr marL="0" indent="0" algn="l">
              <a:buNone/>
              <a:defRPr sz="20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Century </a:t>
            </a:r>
            <a:r>
              <a:rPr lang="it-IT" dirty="0" err="1"/>
              <a:t>Gothic</a:t>
            </a:r>
            <a:r>
              <a:rPr lang="it-IT" dirty="0"/>
              <a:t> 20</a:t>
            </a:r>
          </a:p>
        </p:txBody>
      </p:sp>
      <p:sp>
        <p:nvSpPr>
          <p:cNvPr id="21" name="Segnaposto testo 6"/>
          <p:cNvSpPr>
            <a:spLocks noGrp="1"/>
          </p:cNvSpPr>
          <p:nvPr>
            <p:ph type="body" sz="quarter" idx="17" hasCustomPrompt="1"/>
          </p:nvPr>
        </p:nvSpPr>
        <p:spPr>
          <a:xfrm>
            <a:off x="907987" y="3311302"/>
            <a:ext cx="7879576" cy="409523"/>
          </a:xfrm>
        </p:spPr>
        <p:txBody>
          <a:bodyPr anchor="ctr">
            <a:noAutofit/>
          </a:bodyPr>
          <a:lstStyle>
            <a:lvl1pPr marL="0" indent="0" algn="l">
              <a:buNone/>
              <a:defRPr sz="20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Century </a:t>
            </a:r>
            <a:r>
              <a:rPr lang="it-IT" dirty="0" err="1"/>
              <a:t>Gothic</a:t>
            </a:r>
            <a:r>
              <a:rPr lang="it-IT" dirty="0"/>
              <a:t> 20</a:t>
            </a:r>
          </a:p>
        </p:txBody>
      </p:sp>
      <p:sp>
        <p:nvSpPr>
          <p:cNvPr id="22" name="Segnaposto testo 6"/>
          <p:cNvSpPr>
            <a:spLocks noGrp="1"/>
          </p:cNvSpPr>
          <p:nvPr>
            <p:ph type="body" sz="quarter" idx="18" hasCustomPrompt="1"/>
          </p:nvPr>
        </p:nvSpPr>
        <p:spPr>
          <a:xfrm>
            <a:off x="907987" y="3976379"/>
            <a:ext cx="7879576" cy="409523"/>
          </a:xfrm>
        </p:spPr>
        <p:txBody>
          <a:bodyPr anchor="ctr">
            <a:noAutofit/>
          </a:bodyPr>
          <a:lstStyle>
            <a:lvl1pPr marL="0" indent="0" algn="l">
              <a:buNone/>
              <a:defRPr sz="20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Appendice</a:t>
            </a:r>
          </a:p>
        </p:txBody>
      </p:sp>
    </p:spTree>
    <p:extLst>
      <p:ext uri="{BB962C8B-B14F-4D97-AF65-F5344CB8AC3E}">
        <p14:creationId xmlns:p14="http://schemas.microsoft.com/office/powerpoint/2010/main" val="36576299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5">
          <p15:clr>
            <a:srgbClr val="FBAE40"/>
          </p15:clr>
        </p15:guide>
        <p15:guide id="2" pos="25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5"/>
          <p:cNvSpPr>
            <a:spLocks noGrp="1"/>
          </p:cNvSpPr>
          <p:nvPr>
            <p:ph type="sldNum" sz="quarter" idx="10"/>
          </p:nvPr>
        </p:nvSpPr>
        <p:spPr>
          <a:xfrm>
            <a:off x="8575603" y="143508"/>
            <a:ext cx="415993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b="1" smtClean="0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9BE906B0-8BF5-4831-95CF-598DDFDDDAC5}" type="slidenum">
              <a:rPr lang="it-IT" altLang="it-IT" smtClean="0"/>
              <a:pPr>
                <a:defRPr/>
              </a:pPr>
              <a:t>‹N›</a:t>
            </a:fld>
            <a:endParaRPr lang="it-IT" altLang="it-IT"/>
          </a:p>
        </p:txBody>
      </p:sp>
      <p:pic>
        <p:nvPicPr>
          <p:cNvPr id="55" name="Immagine 19" descr="INTESA_SANPAOLO white.png">
            <a:extLst>
              <a:ext uri="{FF2B5EF4-FFF2-40B4-BE49-F238E27FC236}">
                <a16:creationId xmlns:a16="http://schemas.microsoft.com/office/drawing/2014/main" id="{2EC73D69-6810-463D-8E43-9333EF4ED5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8838" y="4737100"/>
            <a:ext cx="1557337" cy="17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177934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94" userDrawn="1">
          <p15:clr>
            <a:srgbClr val="FBAE40"/>
          </p15:clr>
        </p15:guide>
        <p15:guide id="2" pos="5522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egnaposto numero diapositiva 5"/>
          <p:cNvSpPr>
            <a:spLocks noGrp="1"/>
          </p:cNvSpPr>
          <p:nvPr>
            <p:ph type="sldNum" sz="quarter" idx="13"/>
          </p:nvPr>
        </p:nvSpPr>
        <p:spPr>
          <a:xfrm>
            <a:off x="8593982" y="134543"/>
            <a:ext cx="415993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84A8C9C-B6B8-40AF-90F5-1B3A93199BF6}" type="slidenum">
              <a:rPr lang="it-IT" altLang="it-IT" smtClean="0"/>
              <a:pPr>
                <a:defRPr/>
              </a:pPr>
              <a:t>‹N›</a:t>
            </a:fld>
            <a:endParaRPr lang="it-IT" altLang="it-IT" dirty="0"/>
          </a:p>
        </p:txBody>
      </p:sp>
      <p:sp>
        <p:nvSpPr>
          <p:cNvPr id="21" name="Titolo 1"/>
          <p:cNvSpPr>
            <a:spLocks noGrp="1"/>
          </p:cNvSpPr>
          <p:nvPr>
            <p:ph type="title" hasCustomPrompt="1"/>
          </p:nvPr>
        </p:nvSpPr>
        <p:spPr>
          <a:xfrm>
            <a:off x="408892" y="273845"/>
            <a:ext cx="7864880" cy="342900"/>
          </a:xfrm>
        </p:spPr>
        <p:txBody>
          <a:bodyPr>
            <a:noAutofit/>
          </a:bodyPr>
          <a:lstStyle>
            <a:lvl1pPr>
              <a:defRPr sz="24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 dirty="0"/>
              <a:t>Titolo – Century </a:t>
            </a:r>
            <a:r>
              <a:rPr lang="it-IT" dirty="0" err="1"/>
              <a:t>Gothic</a:t>
            </a:r>
            <a:r>
              <a:rPr lang="it-IT" dirty="0"/>
              <a:t> 24</a:t>
            </a:r>
          </a:p>
        </p:txBody>
      </p:sp>
      <p:sp>
        <p:nvSpPr>
          <p:cNvPr id="70" name="Segnaposto testo 5">
            <a:extLst>
              <a:ext uri="{FF2B5EF4-FFF2-40B4-BE49-F238E27FC236}">
                <a16:creationId xmlns:a16="http://schemas.microsoft.com/office/drawing/2014/main" id="{5FF71990-7049-4971-88BD-CA8BAF5B92B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08891" y="720797"/>
            <a:ext cx="8378671" cy="685800"/>
          </a:xfrm>
        </p:spPr>
        <p:txBody>
          <a:bodyPr>
            <a:noAutofit/>
          </a:bodyPr>
          <a:lstStyle>
            <a:lvl1pPr marL="0" indent="0" eaLnBrk="1" fontAlgn="auto" hangingPunct="1">
              <a:spcAft>
                <a:spcPts val="0"/>
              </a:spcAft>
              <a:buFontTx/>
              <a:buNone/>
              <a:defRPr lang="it-IT" sz="1800"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it-IT" sz="1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+mj-ea"/>
                <a:cs typeface="Arial"/>
              </a:rPr>
              <a:t>Sottotitolo / luogo e data: 18pt Century </a:t>
            </a:r>
            <a:r>
              <a:rPr lang="it-IT" sz="18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+mj-ea"/>
                <a:cs typeface="Arial"/>
              </a:rPr>
              <a:t>Gothic</a:t>
            </a:r>
            <a:r>
              <a:rPr lang="it-IT" sz="1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+mj-ea"/>
                <a:cs typeface="Arial"/>
              </a:rPr>
              <a:t>, colore nero 70%</a:t>
            </a:r>
            <a:endParaRPr lang="it-IT" sz="1130" b="1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ea typeface="+mj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716369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per analisi tecnic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egnaposto numero diapositiva 14"/>
          <p:cNvSpPr>
            <a:spLocks noGrp="1"/>
          </p:cNvSpPr>
          <p:nvPr>
            <p:ph type="sldNum" sz="quarter" idx="10"/>
          </p:nvPr>
        </p:nvSpPr>
        <p:spPr bwMode="auto">
          <a:xfrm>
            <a:off x="8593982" y="134543"/>
            <a:ext cx="415993" cy="2738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0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419581" indent="-161378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645509" indent="-129102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903713" indent="-129102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1161917" indent="-129102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1420121" indent="-129102" defTabSz="25820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1678324" indent="-129102" defTabSz="25820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1936528" indent="-129102" defTabSz="25820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2194732" indent="-129102" defTabSz="25820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B1753FE2-952E-4EE3-8FF4-F1DEDEBA9BF8}" type="slidenum">
              <a:rPr lang="it-IT" altLang="it-IT" smtClean="0">
                <a:solidFill>
                  <a:srgbClr val="003A79"/>
                </a:solidFill>
              </a:rPr>
              <a:pPr/>
              <a:t>‹N›</a:t>
            </a:fld>
            <a:endParaRPr lang="it-IT" altLang="it-IT" dirty="0">
              <a:solidFill>
                <a:srgbClr val="003A79"/>
              </a:solidFill>
            </a:endParaRPr>
          </a:p>
        </p:txBody>
      </p:sp>
      <p:sp>
        <p:nvSpPr>
          <p:cNvPr id="7" name="Titolo 1"/>
          <p:cNvSpPr>
            <a:spLocks noGrp="1"/>
          </p:cNvSpPr>
          <p:nvPr>
            <p:ph type="title" hasCustomPrompt="1"/>
          </p:nvPr>
        </p:nvSpPr>
        <p:spPr>
          <a:xfrm>
            <a:off x="408892" y="273845"/>
            <a:ext cx="7864880" cy="342900"/>
          </a:xfrm>
        </p:spPr>
        <p:txBody>
          <a:bodyPr>
            <a:noAutofit/>
          </a:bodyPr>
          <a:lstStyle>
            <a:lvl1pPr>
              <a:defRPr sz="24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 dirty="0"/>
              <a:t>Titolo – Century </a:t>
            </a:r>
            <a:r>
              <a:rPr lang="it-IT" dirty="0" err="1"/>
              <a:t>Gothic</a:t>
            </a:r>
            <a:r>
              <a:rPr lang="it-IT" dirty="0"/>
              <a:t> 24</a:t>
            </a:r>
          </a:p>
        </p:txBody>
      </p:sp>
      <p:sp>
        <p:nvSpPr>
          <p:cNvPr id="9" name="Segnaposto testo 4"/>
          <p:cNvSpPr>
            <a:spLocks noGrp="1"/>
          </p:cNvSpPr>
          <p:nvPr>
            <p:ph type="body" sz="quarter" idx="12" hasCustomPrompt="1"/>
          </p:nvPr>
        </p:nvSpPr>
        <p:spPr>
          <a:xfrm>
            <a:off x="6012061" y="798968"/>
            <a:ext cx="2921843" cy="3484959"/>
          </a:xfrm>
        </p:spPr>
        <p:txBody>
          <a:bodyPr>
            <a:noAutofit/>
          </a:bodyPr>
          <a:lstStyle>
            <a:lvl1pPr marL="0" indent="0">
              <a:buClr>
                <a:srgbClr val="003A79"/>
              </a:buClr>
              <a:buSzPct val="130000"/>
              <a:buFont typeface="Wingdings" panose="05000000000000000000" pitchFamily="2" charset="2"/>
              <a:buNone/>
              <a:defRPr sz="1400" baseline="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Testo Century </a:t>
            </a:r>
            <a:r>
              <a:rPr lang="it-IT" dirty="0" err="1"/>
              <a:t>Gothic</a:t>
            </a:r>
            <a:r>
              <a:rPr lang="it-IT" dirty="0"/>
              <a:t> 16</a:t>
            </a:r>
          </a:p>
        </p:txBody>
      </p:sp>
      <p:sp>
        <p:nvSpPr>
          <p:cNvPr id="11" name="NewSlide"/>
          <p:cNvSpPr>
            <a:spLocks noGrp="1"/>
          </p:cNvSpPr>
          <p:nvPr>
            <p:ph idx="1" hasCustomPrompt="1"/>
          </p:nvPr>
        </p:nvSpPr>
        <p:spPr>
          <a:xfrm>
            <a:off x="408893" y="798968"/>
            <a:ext cx="5205716" cy="3857253"/>
          </a:xfrm>
        </p:spPr>
        <p:txBody>
          <a:bodyPr>
            <a:normAutofit/>
          </a:bodyPr>
          <a:lstStyle>
            <a:lvl1pPr>
              <a:defRPr sz="1400"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immagine</a:t>
            </a:r>
          </a:p>
        </p:txBody>
      </p:sp>
      <p:sp>
        <p:nvSpPr>
          <p:cNvPr id="63" name="Segnaposto contenuto 13">
            <a:extLst>
              <a:ext uri="{FF2B5EF4-FFF2-40B4-BE49-F238E27FC236}">
                <a16:creationId xmlns:a16="http://schemas.microsoft.com/office/drawing/2014/main" id="{905DED45-CA94-4467-BCC3-E8D8289F919F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408892" y="4726680"/>
            <a:ext cx="3872727" cy="173560"/>
          </a:xfrm>
        </p:spPr>
        <p:txBody>
          <a:bodyPr>
            <a:noAutofit/>
          </a:bodyPr>
          <a:lstStyle>
            <a:lvl1pPr marL="0" indent="0">
              <a:buNone/>
              <a:defRPr sz="1000" i="1"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Fonte/ note Century </a:t>
            </a:r>
            <a:r>
              <a:rPr lang="it-IT" dirty="0" err="1"/>
              <a:t>Gothic</a:t>
            </a:r>
            <a:r>
              <a:rPr lang="it-IT" dirty="0"/>
              <a:t> 10</a:t>
            </a:r>
          </a:p>
        </p:txBody>
      </p:sp>
    </p:spTree>
    <p:extLst>
      <p:ext uri="{BB962C8B-B14F-4D97-AF65-F5344CB8AC3E}">
        <p14:creationId xmlns:p14="http://schemas.microsoft.com/office/powerpoint/2010/main" val="1018332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egnaposto numero diapositiva 5"/>
          <p:cNvSpPr>
            <a:spLocks noGrp="1"/>
          </p:cNvSpPr>
          <p:nvPr>
            <p:ph type="sldNum" sz="quarter" idx="13"/>
          </p:nvPr>
        </p:nvSpPr>
        <p:spPr>
          <a:xfrm>
            <a:off x="8593982" y="134543"/>
            <a:ext cx="415993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84A8C9C-B6B8-40AF-90F5-1B3A93199BF6}" type="slidenum">
              <a:rPr lang="it-IT" altLang="it-IT" smtClean="0"/>
              <a:pPr>
                <a:defRPr/>
              </a:pPr>
              <a:t>‹N›</a:t>
            </a:fld>
            <a:endParaRPr lang="it-IT" altLang="it-IT" dirty="0"/>
          </a:p>
        </p:txBody>
      </p:sp>
      <p:sp>
        <p:nvSpPr>
          <p:cNvPr id="21" name="Titolo 1"/>
          <p:cNvSpPr>
            <a:spLocks noGrp="1"/>
          </p:cNvSpPr>
          <p:nvPr>
            <p:ph type="title" hasCustomPrompt="1"/>
          </p:nvPr>
        </p:nvSpPr>
        <p:spPr>
          <a:xfrm>
            <a:off x="408892" y="273845"/>
            <a:ext cx="7864880" cy="342900"/>
          </a:xfrm>
        </p:spPr>
        <p:txBody>
          <a:bodyPr>
            <a:noAutofit/>
          </a:bodyPr>
          <a:lstStyle>
            <a:lvl1pPr>
              <a:defRPr sz="24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 dirty="0"/>
              <a:t>Titolo – Century </a:t>
            </a:r>
            <a:r>
              <a:rPr lang="it-IT" dirty="0" err="1"/>
              <a:t>Gothic</a:t>
            </a:r>
            <a:r>
              <a:rPr lang="it-IT" dirty="0"/>
              <a:t> 24</a:t>
            </a:r>
          </a:p>
        </p:txBody>
      </p:sp>
      <p:sp>
        <p:nvSpPr>
          <p:cNvPr id="70" name="Segnaposto testo 5">
            <a:extLst>
              <a:ext uri="{FF2B5EF4-FFF2-40B4-BE49-F238E27FC236}">
                <a16:creationId xmlns:a16="http://schemas.microsoft.com/office/drawing/2014/main" id="{5FF71990-7049-4971-88BD-CA8BAF5B92B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08891" y="720797"/>
            <a:ext cx="8378671" cy="685800"/>
          </a:xfrm>
        </p:spPr>
        <p:txBody>
          <a:bodyPr>
            <a:noAutofit/>
          </a:bodyPr>
          <a:lstStyle>
            <a:lvl1pPr marL="0" indent="0" eaLnBrk="1" fontAlgn="auto" hangingPunct="1">
              <a:spcAft>
                <a:spcPts val="0"/>
              </a:spcAft>
              <a:buFontTx/>
              <a:buNone/>
              <a:defRPr lang="it-IT" sz="1800"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it-IT" sz="1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+mj-ea"/>
                <a:cs typeface="Arial"/>
              </a:rPr>
              <a:t>Sottotitolo / luogo e data: 18pt Century </a:t>
            </a:r>
            <a:r>
              <a:rPr lang="it-IT" sz="18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+mj-ea"/>
                <a:cs typeface="Arial"/>
              </a:rPr>
              <a:t>Gothic</a:t>
            </a:r>
            <a:r>
              <a:rPr lang="it-IT" sz="1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+mj-ea"/>
                <a:cs typeface="Arial"/>
              </a:rPr>
              <a:t>, colore nero 70%</a:t>
            </a:r>
            <a:endParaRPr lang="it-IT" sz="1130" b="1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ea typeface="+mj-ea"/>
              <a:cs typeface="Arial"/>
            </a:endParaRPr>
          </a:p>
        </p:txBody>
      </p:sp>
      <p:pic>
        <p:nvPicPr>
          <p:cNvPr id="2" name="Immagine 19" descr="INTESA_SANPAOLO white.png">
            <a:extLst>
              <a:ext uri="{FF2B5EF4-FFF2-40B4-BE49-F238E27FC236}">
                <a16:creationId xmlns:a16="http://schemas.microsoft.com/office/drawing/2014/main" id="{70E3DCFF-DFE0-91E9-F8B0-CEE42A31CE3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8838" y="4737100"/>
            <a:ext cx="1557337" cy="17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85340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PTLG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399231" y="273845"/>
            <a:ext cx="7864880" cy="3429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800" b="1" baseline="0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 dirty="0"/>
              <a:t>Titolo Century </a:t>
            </a:r>
            <a:r>
              <a:rPr lang="it-IT" dirty="0" err="1"/>
              <a:t>Gothic</a:t>
            </a:r>
            <a:r>
              <a:rPr lang="it-IT" dirty="0"/>
              <a:t> 24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 hasCustomPrompt="1"/>
          </p:nvPr>
        </p:nvSpPr>
        <p:spPr>
          <a:xfrm>
            <a:off x="939662" y="1782357"/>
            <a:ext cx="7228750" cy="27000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050" baseline="0"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Inserire tabella o grafico misura </a:t>
            </a:r>
            <a:r>
              <a:rPr lang="it-IT" dirty="0" err="1"/>
              <a:t>LargeWithText</a:t>
            </a:r>
            <a:endParaRPr lang="it-IT" dirty="0"/>
          </a:p>
        </p:txBody>
      </p:sp>
      <p:sp>
        <p:nvSpPr>
          <p:cNvPr id="15" name="Segnaposto testo 14"/>
          <p:cNvSpPr>
            <a:spLocks noGrp="1"/>
          </p:cNvSpPr>
          <p:nvPr>
            <p:ph type="body" sz="quarter" idx="11" hasCustomPrompt="1"/>
          </p:nvPr>
        </p:nvSpPr>
        <p:spPr>
          <a:xfrm>
            <a:off x="404796" y="788389"/>
            <a:ext cx="7830321" cy="482147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Clr>
                <a:srgbClr val="003A79"/>
              </a:buClr>
              <a:buSzPct val="190000"/>
              <a:buFontTx/>
              <a:buNone/>
              <a:tabLst/>
              <a:defRPr sz="1200" baseline="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Century </a:t>
            </a:r>
            <a:r>
              <a:rPr lang="it-IT" dirty="0" err="1"/>
              <a:t>Gothic</a:t>
            </a:r>
            <a:r>
              <a:rPr lang="it-IT" dirty="0"/>
              <a:t> 16 MIN Century </a:t>
            </a:r>
            <a:r>
              <a:rPr lang="it-IT" dirty="0" err="1"/>
              <a:t>Gothic</a:t>
            </a:r>
            <a:r>
              <a:rPr lang="it-IT" dirty="0"/>
              <a:t> 18 MAX</a:t>
            </a:r>
          </a:p>
          <a:p>
            <a:pPr lvl="0"/>
            <a:endParaRPr lang="it-IT" dirty="0"/>
          </a:p>
          <a:p>
            <a:pPr lvl="0"/>
            <a:endParaRPr lang="it-IT" dirty="0"/>
          </a:p>
          <a:p>
            <a:pPr lvl="0"/>
            <a:endParaRPr lang="it-IT" dirty="0"/>
          </a:p>
          <a:p>
            <a:pPr lvl="0"/>
            <a:endParaRPr lang="it-IT" dirty="0"/>
          </a:p>
          <a:p>
            <a:pPr lvl="0"/>
            <a:endParaRPr lang="it-IT" dirty="0"/>
          </a:p>
          <a:p>
            <a:pPr lvl="0"/>
            <a:endParaRPr lang="it-IT" dirty="0"/>
          </a:p>
        </p:txBody>
      </p:sp>
      <p:sp>
        <p:nvSpPr>
          <p:cNvPr id="17" name="Segnaposto testo 16"/>
          <p:cNvSpPr>
            <a:spLocks noGrp="1"/>
          </p:cNvSpPr>
          <p:nvPr>
            <p:ph type="body" sz="quarter" idx="12" hasCustomPrompt="1"/>
          </p:nvPr>
        </p:nvSpPr>
        <p:spPr>
          <a:xfrm>
            <a:off x="405205" y="4574928"/>
            <a:ext cx="4001341" cy="168522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FontTx/>
              <a:buNone/>
              <a:defRPr sz="750" i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Fonte/ note Century </a:t>
            </a:r>
            <a:r>
              <a:rPr lang="it-IT" dirty="0" err="1"/>
              <a:t>Gothic</a:t>
            </a:r>
            <a:r>
              <a:rPr lang="it-IT" dirty="0"/>
              <a:t> 10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13" hasCustomPrompt="1"/>
          </p:nvPr>
        </p:nvSpPr>
        <p:spPr>
          <a:xfrm>
            <a:off x="3578119" y="1521264"/>
            <a:ext cx="2384382" cy="19125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FontTx/>
              <a:buNone/>
              <a:defRPr sz="1050" b="1">
                <a:solidFill>
                  <a:schemeClr val="accent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>
              <a:defRPr sz="105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05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05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05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it-IT" dirty="0"/>
              <a:t>Titolo Century </a:t>
            </a:r>
            <a:r>
              <a:rPr lang="it-IT" dirty="0" err="1"/>
              <a:t>Gothic</a:t>
            </a:r>
            <a:r>
              <a:rPr lang="it-IT" dirty="0"/>
              <a:t> 14</a:t>
            </a:r>
          </a:p>
        </p:txBody>
      </p:sp>
      <p:sp>
        <p:nvSpPr>
          <p:cNvPr id="16" name="Segnaposto numero diapositiva 5"/>
          <p:cNvSpPr>
            <a:spLocks noGrp="1"/>
          </p:cNvSpPr>
          <p:nvPr>
            <p:ph type="sldNum" sz="quarter" idx="14"/>
          </p:nvPr>
        </p:nvSpPr>
        <p:spPr>
          <a:xfrm>
            <a:off x="8593980" y="134541"/>
            <a:ext cx="415992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75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84A8C9C-B6B8-40AF-90F5-1B3A93199BF6}" type="slidenum">
              <a:rPr lang="it-IT" altLang="it-IT" smtClean="0"/>
              <a:pPr>
                <a:defRPr/>
              </a:pPr>
              <a:t>‹N›</a:t>
            </a:fld>
            <a:endParaRPr lang="it-IT" altLang="it-IT" dirty="0"/>
          </a:p>
        </p:txBody>
      </p:sp>
      <p:grpSp>
        <p:nvGrpSpPr>
          <p:cNvPr id="29" name="Group 6">
            <a:extLst>
              <a:ext uri="{FF2B5EF4-FFF2-40B4-BE49-F238E27FC236}">
                <a16:creationId xmlns:a16="http://schemas.microsoft.com/office/drawing/2014/main" id="{910C96CD-1EAB-4A66-B7E7-FFC18CC857A8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7350786" y="4851798"/>
            <a:ext cx="1530086" cy="130969"/>
            <a:chOff x="4164" y="4023"/>
            <a:chExt cx="1297" cy="146"/>
          </a:xfrm>
        </p:grpSpPr>
        <p:sp>
          <p:nvSpPr>
            <p:cNvPr id="30" name="Freeform 7">
              <a:extLst>
                <a:ext uri="{FF2B5EF4-FFF2-40B4-BE49-F238E27FC236}">
                  <a16:creationId xmlns:a16="http://schemas.microsoft.com/office/drawing/2014/main" id="{B49DD3AF-3FC4-4DA6-AE93-3661D00F07B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5199" y="4043"/>
              <a:ext cx="103" cy="108"/>
            </a:xfrm>
            <a:custGeom>
              <a:avLst/>
              <a:gdLst>
                <a:gd name="T0" fmla="*/ 7 w 204"/>
                <a:gd name="T1" fmla="*/ 0 h 216"/>
                <a:gd name="T2" fmla="*/ 5 w 204"/>
                <a:gd name="T3" fmla="*/ 1 h 216"/>
                <a:gd name="T4" fmla="*/ 4 w 204"/>
                <a:gd name="T5" fmla="*/ 1 h 216"/>
                <a:gd name="T6" fmla="*/ 3 w 204"/>
                <a:gd name="T7" fmla="*/ 2 h 216"/>
                <a:gd name="T8" fmla="*/ 2 w 204"/>
                <a:gd name="T9" fmla="*/ 3 h 216"/>
                <a:gd name="T10" fmla="*/ 1 w 204"/>
                <a:gd name="T11" fmla="*/ 4 h 216"/>
                <a:gd name="T12" fmla="*/ 0 w 204"/>
                <a:gd name="T13" fmla="*/ 6 h 216"/>
                <a:gd name="T14" fmla="*/ 0 w 204"/>
                <a:gd name="T15" fmla="*/ 7 h 216"/>
                <a:gd name="T16" fmla="*/ 1 w 204"/>
                <a:gd name="T17" fmla="*/ 10 h 216"/>
                <a:gd name="T18" fmla="*/ 2 w 204"/>
                <a:gd name="T19" fmla="*/ 11 h 216"/>
                <a:gd name="T20" fmla="*/ 2 w 204"/>
                <a:gd name="T21" fmla="*/ 12 h 216"/>
                <a:gd name="T22" fmla="*/ 3 w 204"/>
                <a:gd name="T23" fmla="*/ 13 h 216"/>
                <a:gd name="T24" fmla="*/ 4 w 204"/>
                <a:gd name="T25" fmla="*/ 14 h 216"/>
                <a:gd name="T26" fmla="*/ 6 w 204"/>
                <a:gd name="T27" fmla="*/ 14 h 216"/>
                <a:gd name="T28" fmla="*/ 7 w 204"/>
                <a:gd name="T29" fmla="*/ 14 h 216"/>
                <a:gd name="T30" fmla="*/ 8 w 204"/>
                <a:gd name="T31" fmla="*/ 14 h 216"/>
                <a:gd name="T32" fmla="*/ 9 w 204"/>
                <a:gd name="T33" fmla="*/ 13 h 216"/>
                <a:gd name="T34" fmla="*/ 11 w 204"/>
                <a:gd name="T35" fmla="*/ 13 h 216"/>
                <a:gd name="T36" fmla="*/ 11 w 204"/>
                <a:gd name="T37" fmla="*/ 12 h 216"/>
                <a:gd name="T38" fmla="*/ 12 w 204"/>
                <a:gd name="T39" fmla="*/ 11 h 216"/>
                <a:gd name="T40" fmla="*/ 13 w 204"/>
                <a:gd name="T41" fmla="*/ 10 h 216"/>
                <a:gd name="T42" fmla="*/ 13 w 204"/>
                <a:gd name="T43" fmla="*/ 8 h 216"/>
                <a:gd name="T44" fmla="*/ 13 w 204"/>
                <a:gd name="T45" fmla="*/ 7 h 216"/>
                <a:gd name="T46" fmla="*/ 13 w 204"/>
                <a:gd name="T47" fmla="*/ 6 h 216"/>
                <a:gd name="T48" fmla="*/ 13 w 204"/>
                <a:gd name="T49" fmla="*/ 5 h 216"/>
                <a:gd name="T50" fmla="*/ 13 w 204"/>
                <a:gd name="T51" fmla="*/ 4 h 216"/>
                <a:gd name="T52" fmla="*/ 12 w 204"/>
                <a:gd name="T53" fmla="*/ 3 h 216"/>
                <a:gd name="T54" fmla="*/ 11 w 204"/>
                <a:gd name="T55" fmla="*/ 2 h 216"/>
                <a:gd name="T56" fmla="*/ 10 w 204"/>
                <a:gd name="T57" fmla="*/ 1 h 216"/>
                <a:gd name="T58" fmla="*/ 9 w 204"/>
                <a:gd name="T59" fmla="*/ 1 h 216"/>
                <a:gd name="T60" fmla="*/ 8 w 204"/>
                <a:gd name="T61" fmla="*/ 0 h 216"/>
                <a:gd name="T62" fmla="*/ 7 w 204"/>
                <a:gd name="T63" fmla="*/ 0 h 216"/>
                <a:gd name="T64" fmla="*/ 7 w 204"/>
                <a:gd name="T65" fmla="*/ 13 h 216"/>
                <a:gd name="T66" fmla="*/ 6 w 204"/>
                <a:gd name="T67" fmla="*/ 13 h 216"/>
                <a:gd name="T68" fmla="*/ 5 w 204"/>
                <a:gd name="T69" fmla="*/ 13 h 216"/>
                <a:gd name="T70" fmla="*/ 5 w 204"/>
                <a:gd name="T71" fmla="*/ 12 h 216"/>
                <a:gd name="T72" fmla="*/ 4 w 204"/>
                <a:gd name="T73" fmla="*/ 10 h 216"/>
                <a:gd name="T74" fmla="*/ 3 w 204"/>
                <a:gd name="T75" fmla="*/ 8 h 216"/>
                <a:gd name="T76" fmla="*/ 3 w 204"/>
                <a:gd name="T77" fmla="*/ 7 h 216"/>
                <a:gd name="T78" fmla="*/ 3 w 204"/>
                <a:gd name="T79" fmla="*/ 4 h 216"/>
                <a:gd name="T80" fmla="*/ 4 w 204"/>
                <a:gd name="T81" fmla="*/ 2 h 216"/>
                <a:gd name="T82" fmla="*/ 5 w 204"/>
                <a:gd name="T83" fmla="*/ 2 h 216"/>
                <a:gd name="T84" fmla="*/ 6 w 204"/>
                <a:gd name="T85" fmla="*/ 1 h 216"/>
                <a:gd name="T86" fmla="*/ 7 w 204"/>
                <a:gd name="T87" fmla="*/ 1 h 216"/>
                <a:gd name="T88" fmla="*/ 9 w 204"/>
                <a:gd name="T89" fmla="*/ 2 h 216"/>
                <a:gd name="T90" fmla="*/ 10 w 204"/>
                <a:gd name="T91" fmla="*/ 4 h 216"/>
                <a:gd name="T92" fmla="*/ 11 w 204"/>
                <a:gd name="T93" fmla="*/ 6 h 216"/>
                <a:gd name="T94" fmla="*/ 11 w 204"/>
                <a:gd name="T95" fmla="*/ 8 h 216"/>
                <a:gd name="T96" fmla="*/ 11 w 204"/>
                <a:gd name="T97" fmla="*/ 9 h 216"/>
                <a:gd name="T98" fmla="*/ 10 w 204"/>
                <a:gd name="T99" fmla="*/ 11 h 216"/>
                <a:gd name="T100" fmla="*/ 10 w 204"/>
                <a:gd name="T101" fmla="*/ 11 h 216"/>
                <a:gd name="T102" fmla="*/ 9 w 204"/>
                <a:gd name="T103" fmla="*/ 13 h 216"/>
                <a:gd name="T104" fmla="*/ 8 w 204"/>
                <a:gd name="T105" fmla="*/ 13 h 216"/>
                <a:gd name="T106" fmla="*/ 7 w 204"/>
                <a:gd name="T107" fmla="*/ 13 h 21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0" t="0" r="r" b="b"/>
              <a:pathLst>
                <a:path w="204" h="216">
                  <a:moveTo>
                    <a:pt x="102" y="0"/>
                  </a:moveTo>
                  <a:lnTo>
                    <a:pt x="102" y="0"/>
                  </a:lnTo>
                  <a:lnTo>
                    <a:pt x="88" y="2"/>
                  </a:lnTo>
                  <a:lnTo>
                    <a:pt x="76" y="3"/>
                  </a:lnTo>
                  <a:lnTo>
                    <a:pt x="66" y="6"/>
                  </a:lnTo>
                  <a:lnTo>
                    <a:pt x="55" y="11"/>
                  </a:lnTo>
                  <a:lnTo>
                    <a:pt x="46" y="16"/>
                  </a:lnTo>
                  <a:lnTo>
                    <a:pt x="37" y="22"/>
                  </a:lnTo>
                  <a:lnTo>
                    <a:pt x="29" y="29"/>
                  </a:lnTo>
                  <a:lnTo>
                    <a:pt x="23" y="37"/>
                  </a:lnTo>
                  <a:lnTo>
                    <a:pt x="17" y="45"/>
                  </a:lnTo>
                  <a:lnTo>
                    <a:pt x="12" y="54"/>
                  </a:lnTo>
                  <a:lnTo>
                    <a:pt x="5" y="72"/>
                  </a:lnTo>
                  <a:lnTo>
                    <a:pt x="0" y="90"/>
                  </a:lnTo>
                  <a:lnTo>
                    <a:pt x="0" y="109"/>
                  </a:lnTo>
                  <a:lnTo>
                    <a:pt x="0" y="127"/>
                  </a:lnTo>
                  <a:lnTo>
                    <a:pt x="5" y="145"/>
                  </a:lnTo>
                  <a:lnTo>
                    <a:pt x="12" y="164"/>
                  </a:lnTo>
                  <a:lnTo>
                    <a:pt x="17" y="173"/>
                  </a:lnTo>
                  <a:lnTo>
                    <a:pt x="23" y="181"/>
                  </a:lnTo>
                  <a:lnTo>
                    <a:pt x="29" y="188"/>
                  </a:lnTo>
                  <a:lnTo>
                    <a:pt x="37" y="194"/>
                  </a:lnTo>
                  <a:lnTo>
                    <a:pt x="44" y="200"/>
                  </a:lnTo>
                  <a:lnTo>
                    <a:pt x="53" y="207"/>
                  </a:lnTo>
                  <a:lnTo>
                    <a:pt x="64" y="210"/>
                  </a:lnTo>
                  <a:lnTo>
                    <a:pt x="75" y="213"/>
                  </a:lnTo>
                  <a:lnTo>
                    <a:pt x="87" y="216"/>
                  </a:lnTo>
                  <a:lnTo>
                    <a:pt x="101" y="216"/>
                  </a:lnTo>
                  <a:lnTo>
                    <a:pt x="111" y="216"/>
                  </a:lnTo>
                  <a:lnTo>
                    <a:pt x="123" y="214"/>
                  </a:lnTo>
                  <a:lnTo>
                    <a:pt x="133" y="211"/>
                  </a:lnTo>
                  <a:lnTo>
                    <a:pt x="143" y="207"/>
                  </a:lnTo>
                  <a:lnTo>
                    <a:pt x="152" y="202"/>
                  </a:lnTo>
                  <a:lnTo>
                    <a:pt x="160" y="197"/>
                  </a:lnTo>
                  <a:lnTo>
                    <a:pt x="169" y="190"/>
                  </a:lnTo>
                  <a:lnTo>
                    <a:pt x="175" y="184"/>
                  </a:lnTo>
                  <a:lnTo>
                    <a:pt x="181" y="176"/>
                  </a:lnTo>
                  <a:lnTo>
                    <a:pt x="188" y="167"/>
                  </a:lnTo>
                  <a:lnTo>
                    <a:pt x="192" y="158"/>
                  </a:lnTo>
                  <a:lnTo>
                    <a:pt x="197" y="147"/>
                  </a:lnTo>
                  <a:lnTo>
                    <a:pt x="200" y="138"/>
                  </a:lnTo>
                  <a:lnTo>
                    <a:pt x="201" y="126"/>
                  </a:lnTo>
                  <a:lnTo>
                    <a:pt x="203" y="115"/>
                  </a:lnTo>
                  <a:lnTo>
                    <a:pt x="204" y="103"/>
                  </a:lnTo>
                  <a:lnTo>
                    <a:pt x="203" y="92"/>
                  </a:lnTo>
                  <a:lnTo>
                    <a:pt x="201" y="81"/>
                  </a:lnTo>
                  <a:lnTo>
                    <a:pt x="200" y="71"/>
                  </a:lnTo>
                  <a:lnTo>
                    <a:pt x="197" y="61"/>
                  </a:lnTo>
                  <a:lnTo>
                    <a:pt x="192" y="52"/>
                  </a:lnTo>
                  <a:lnTo>
                    <a:pt x="188" y="43"/>
                  </a:lnTo>
                  <a:lnTo>
                    <a:pt x="183" y="35"/>
                  </a:lnTo>
                  <a:lnTo>
                    <a:pt x="177" y="28"/>
                  </a:lnTo>
                  <a:lnTo>
                    <a:pt x="169" y="22"/>
                  </a:lnTo>
                  <a:lnTo>
                    <a:pt x="162" y="17"/>
                  </a:lnTo>
                  <a:lnTo>
                    <a:pt x="154" y="11"/>
                  </a:lnTo>
                  <a:lnTo>
                    <a:pt x="145" y="8"/>
                  </a:lnTo>
                  <a:lnTo>
                    <a:pt x="136" y="5"/>
                  </a:lnTo>
                  <a:lnTo>
                    <a:pt x="125" y="2"/>
                  </a:lnTo>
                  <a:lnTo>
                    <a:pt x="114" y="0"/>
                  </a:lnTo>
                  <a:lnTo>
                    <a:pt x="102" y="0"/>
                  </a:lnTo>
                  <a:close/>
                  <a:moveTo>
                    <a:pt x="110" y="202"/>
                  </a:moveTo>
                  <a:lnTo>
                    <a:pt x="110" y="202"/>
                  </a:lnTo>
                  <a:lnTo>
                    <a:pt x="102" y="200"/>
                  </a:lnTo>
                  <a:lnTo>
                    <a:pt x="93" y="199"/>
                  </a:lnTo>
                  <a:lnTo>
                    <a:pt x="87" y="197"/>
                  </a:lnTo>
                  <a:lnTo>
                    <a:pt x="79" y="193"/>
                  </a:lnTo>
                  <a:lnTo>
                    <a:pt x="73" y="190"/>
                  </a:lnTo>
                  <a:lnTo>
                    <a:pt x="67" y="184"/>
                  </a:lnTo>
                  <a:lnTo>
                    <a:pt x="56" y="171"/>
                  </a:lnTo>
                  <a:lnTo>
                    <a:pt x="49" y="156"/>
                  </a:lnTo>
                  <a:lnTo>
                    <a:pt x="43" y="139"/>
                  </a:lnTo>
                  <a:lnTo>
                    <a:pt x="38" y="121"/>
                  </a:lnTo>
                  <a:lnTo>
                    <a:pt x="37" y="100"/>
                  </a:lnTo>
                  <a:lnTo>
                    <a:pt x="38" y="77"/>
                  </a:lnTo>
                  <a:lnTo>
                    <a:pt x="43" y="58"/>
                  </a:lnTo>
                  <a:lnTo>
                    <a:pt x="49" y="43"/>
                  </a:lnTo>
                  <a:lnTo>
                    <a:pt x="56" y="32"/>
                  </a:lnTo>
                  <a:lnTo>
                    <a:pt x="66" y="23"/>
                  </a:lnTo>
                  <a:lnTo>
                    <a:pt x="75" y="19"/>
                  </a:lnTo>
                  <a:lnTo>
                    <a:pt x="85" y="16"/>
                  </a:lnTo>
                  <a:lnTo>
                    <a:pt x="96" y="14"/>
                  </a:lnTo>
                  <a:lnTo>
                    <a:pt x="110" y="16"/>
                  </a:lnTo>
                  <a:lnTo>
                    <a:pt x="123" y="22"/>
                  </a:lnTo>
                  <a:lnTo>
                    <a:pt x="134" y="29"/>
                  </a:lnTo>
                  <a:lnTo>
                    <a:pt x="145" y="41"/>
                  </a:lnTo>
                  <a:lnTo>
                    <a:pt x="154" y="55"/>
                  </a:lnTo>
                  <a:lnTo>
                    <a:pt x="160" y="72"/>
                  </a:lnTo>
                  <a:lnTo>
                    <a:pt x="163" y="92"/>
                  </a:lnTo>
                  <a:lnTo>
                    <a:pt x="165" y="113"/>
                  </a:lnTo>
                  <a:lnTo>
                    <a:pt x="165" y="127"/>
                  </a:lnTo>
                  <a:lnTo>
                    <a:pt x="163" y="139"/>
                  </a:lnTo>
                  <a:lnTo>
                    <a:pt x="162" y="150"/>
                  </a:lnTo>
                  <a:lnTo>
                    <a:pt x="159" y="161"/>
                  </a:lnTo>
                  <a:lnTo>
                    <a:pt x="155" y="168"/>
                  </a:lnTo>
                  <a:lnTo>
                    <a:pt x="152" y="176"/>
                  </a:lnTo>
                  <a:lnTo>
                    <a:pt x="143" y="187"/>
                  </a:lnTo>
                  <a:lnTo>
                    <a:pt x="134" y="194"/>
                  </a:lnTo>
                  <a:lnTo>
                    <a:pt x="125" y="199"/>
                  </a:lnTo>
                  <a:lnTo>
                    <a:pt x="117" y="200"/>
                  </a:lnTo>
                  <a:lnTo>
                    <a:pt x="110" y="20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 sz="1350"/>
            </a:p>
          </p:txBody>
        </p:sp>
        <p:sp>
          <p:nvSpPr>
            <p:cNvPr id="31" name="Freeform 8">
              <a:extLst>
                <a:ext uri="{FF2B5EF4-FFF2-40B4-BE49-F238E27FC236}">
                  <a16:creationId xmlns:a16="http://schemas.microsoft.com/office/drawing/2014/main" id="{8B54C320-45C4-4377-8D78-348B403558B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833" y="4043"/>
              <a:ext cx="66" cy="108"/>
            </a:xfrm>
            <a:custGeom>
              <a:avLst/>
              <a:gdLst>
                <a:gd name="T0" fmla="*/ 5 w 131"/>
                <a:gd name="T1" fmla="*/ 14 h 216"/>
                <a:gd name="T2" fmla="*/ 7 w 131"/>
                <a:gd name="T3" fmla="*/ 13 h 216"/>
                <a:gd name="T4" fmla="*/ 8 w 131"/>
                <a:gd name="T5" fmla="*/ 13 h 216"/>
                <a:gd name="T6" fmla="*/ 8 w 131"/>
                <a:gd name="T7" fmla="*/ 11 h 216"/>
                <a:gd name="T8" fmla="*/ 9 w 131"/>
                <a:gd name="T9" fmla="*/ 10 h 216"/>
                <a:gd name="T10" fmla="*/ 8 w 131"/>
                <a:gd name="T11" fmla="*/ 9 h 216"/>
                <a:gd name="T12" fmla="*/ 7 w 131"/>
                <a:gd name="T13" fmla="*/ 7 h 216"/>
                <a:gd name="T14" fmla="*/ 5 w 131"/>
                <a:gd name="T15" fmla="*/ 6 h 216"/>
                <a:gd name="T16" fmla="*/ 3 w 131"/>
                <a:gd name="T17" fmla="*/ 4 h 216"/>
                <a:gd name="T18" fmla="*/ 3 w 131"/>
                <a:gd name="T19" fmla="*/ 3 h 216"/>
                <a:gd name="T20" fmla="*/ 3 w 131"/>
                <a:gd name="T21" fmla="*/ 2 h 216"/>
                <a:gd name="T22" fmla="*/ 4 w 131"/>
                <a:gd name="T23" fmla="*/ 1 h 216"/>
                <a:gd name="T24" fmla="*/ 6 w 131"/>
                <a:gd name="T25" fmla="*/ 1 h 216"/>
                <a:gd name="T26" fmla="*/ 7 w 131"/>
                <a:gd name="T27" fmla="*/ 2 h 216"/>
                <a:gd name="T28" fmla="*/ 7 w 131"/>
                <a:gd name="T29" fmla="*/ 3 h 216"/>
                <a:gd name="T30" fmla="*/ 8 w 131"/>
                <a:gd name="T31" fmla="*/ 4 h 216"/>
                <a:gd name="T32" fmla="*/ 8 w 131"/>
                <a:gd name="T33" fmla="*/ 4 h 216"/>
                <a:gd name="T34" fmla="*/ 8 w 131"/>
                <a:gd name="T35" fmla="*/ 3 h 216"/>
                <a:gd name="T36" fmla="*/ 8 w 131"/>
                <a:gd name="T37" fmla="*/ 1 h 216"/>
                <a:gd name="T38" fmla="*/ 8 w 131"/>
                <a:gd name="T39" fmla="*/ 1 h 216"/>
                <a:gd name="T40" fmla="*/ 5 w 131"/>
                <a:gd name="T41" fmla="*/ 0 h 216"/>
                <a:gd name="T42" fmla="*/ 3 w 131"/>
                <a:gd name="T43" fmla="*/ 1 h 216"/>
                <a:gd name="T44" fmla="*/ 1 w 131"/>
                <a:gd name="T45" fmla="*/ 2 h 216"/>
                <a:gd name="T46" fmla="*/ 1 w 131"/>
                <a:gd name="T47" fmla="*/ 4 h 216"/>
                <a:gd name="T48" fmla="*/ 1 w 131"/>
                <a:gd name="T49" fmla="*/ 5 h 216"/>
                <a:gd name="T50" fmla="*/ 2 w 131"/>
                <a:gd name="T51" fmla="*/ 6 h 216"/>
                <a:gd name="T52" fmla="*/ 4 w 131"/>
                <a:gd name="T53" fmla="*/ 8 h 216"/>
                <a:gd name="T54" fmla="*/ 6 w 131"/>
                <a:gd name="T55" fmla="*/ 9 h 216"/>
                <a:gd name="T56" fmla="*/ 6 w 131"/>
                <a:gd name="T57" fmla="*/ 10 h 216"/>
                <a:gd name="T58" fmla="*/ 7 w 131"/>
                <a:gd name="T59" fmla="*/ 11 h 216"/>
                <a:gd name="T60" fmla="*/ 6 w 131"/>
                <a:gd name="T61" fmla="*/ 12 h 216"/>
                <a:gd name="T62" fmla="*/ 5 w 131"/>
                <a:gd name="T63" fmla="*/ 13 h 216"/>
                <a:gd name="T64" fmla="*/ 4 w 131"/>
                <a:gd name="T65" fmla="*/ 13 h 216"/>
                <a:gd name="T66" fmla="*/ 2 w 131"/>
                <a:gd name="T67" fmla="*/ 13 h 216"/>
                <a:gd name="T68" fmla="*/ 1 w 131"/>
                <a:gd name="T69" fmla="*/ 12 h 216"/>
                <a:gd name="T70" fmla="*/ 1 w 131"/>
                <a:gd name="T71" fmla="*/ 11 h 216"/>
                <a:gd name="T72" fmla="*/ 1 w 131"/>
                <a:gd name="T73" fmla="*/ 10 h 216"/>
                <a:gd name="T74" fmla="*/ 1 w 131"/>
                <a:gd name="T75" fmla="*/ 10 h 216"/>
                <a:gd name="T76" fmla="*/ 1 w 131"/>
                <a:gd name="T77" fmla="*/ 11 h 216"/>
                <a:gd name="T78" fmla="*/ 0 w 131"/>
                <a:gd name="T79" fmla="*/ 13 h 216"/>
                <a:gd name="T80" fmla="*/ 1 w 131"/>
                <a:gd name="T81" fmla="*/ 13 h 216"/>
                <a:gd name="T82" fmla="*/ 1 w 131"/>
                <a:gd name="T83" fmla="*/ 14 h 216"/>
                <a:gd name="T84" fmla="*/ 3 w 131"/>
                <a:gd name="T85" fmla="*/ 14 h 21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31" h="216">
                  <a:moveTo>
                    <a:pt x="53" y="216"/>
                  </a:moveTo>
                  <a:lnTo>
                    <a:pt x="53" y="216"/>
                  </a:lnTo>
                  <a:lnTo>
                    <a:pt x="66" y="216"/>
                  </a:lnTo>
                  <a:lnTo>
                    <a:pt x="78" y="214"/>
                  </a:lnTo>
                  <a:lnTo>
                    <a:pt x="90" y="211"/>
                  </a:lnTo>
                  <a:lnTo>
                    <a:pt x="102" y="205"/>
                  </a:lnTo>
                  <a:lnTo>
                    <a:pt x="110" y="200"/>
                  </a:lnTo>
                  <a:lnTo>
                    <a:pt x="116" y="194"/>
                  </a:lnTo>
                  <a:lnTo>
                    <a:pt x="122" y="188"/>
                  </a:lnTo>
                  <a:lnTo>
                    <a:pt x="125" y="182"/>
                  </a:lnTo>
                  <a:lnTo>
                    <a:pt x="128" y="176"/>
                  </a:lnTo>
                  <a:lnTo>
                    <a:pt x="130" y="170"/>
                  </a:lnTo>
                  <a:lnTo>
                    <a:pt x="131" y="158"/>
                  </a:lnTo>
                  <a:lnTo>
                    <a:pt x="130" y="149"/>
                  </a:lnTo>
                  <a:lnTo>
                    <a:pt x="127" y="139"/>
                  </a:lnTo>
                  <a:lnTo>
                    <a:pt x="123" y="130"/>
                  </a:lnTo>
                  <a:lnTo>
                    <a:pt x="117" y="123"/>
                  </a:lnTo>
                  <a:lnTo>
                    <a:pt x="111" y="113"/>
                  </a:lnTo>
                  <a:lnTo>
                    <a:pt x="102" y="106"/>
                  </a:lnTo>
                  <a:lnTo>
                    <a:pt x="76" y="87"/>
                  </a:lnTo>
                  <a:lnTo>
                    <a:pt x="69" y="81"/>
                  </a:lnTo>
                  <a:lnTo>
                    <a:pt x="52" y="69"/>
                  </a:lnTo>
                  <a:lnTo>
                    <a:pt x="41" y="60"/>
                  </a:lnTo>
                  <a:lnTo>
                    <a:pt x="35" y="51"/>
                  </a:lnTo>
                  <a:lnTo>
                    <a:pt x="33" y="41"/>
                  </a:lnTo>
                  <a:lnTo>
                    <a:pt x="33" y="35"/>
                  </a:lnTo>
                  <a:lnTo>
                    <a:pt x="35" y="31"/>
                  </a:lnTo>
                  <a:lnTo>
                    <a:pt x="38" y="25"/>
                  </a:lnTo>
                  <a:lnTo>
                    <a:pt x="43" y="22"/>
                  </a:lnTo>
                  <a:lnTo>
                    <a:pt x="47" y="19"/>
                  </a:lnTo>
                  <a:lnTo>
                    <a:pt x="55" y="16"/>
                  </a:lnTo>
                  <a:lnTo>
                    <a:pt x="61" y="14"/>
                  </a:lnTo>
                  <a:lnTo>
                    <a:pt x="70" y="14"/>
                  </a:lnTo>
                  <a:lnTo>
                    <a:pt x="84" y="14"/>
                  </a:lnTo>
                  <a:lnTo>
                    <a:pt x="93" y="19"/>
                  </a:lnTo>
                  <a:lnTo>
                    <a:pt x="101" y="23"/>
                  </a:lnTo>
                  <a:lnTo>
                    <a:pt x="105" y="26"/>
                  </a:lnTo>
                  <a:lnTo>
                    <a:pt x="108" y="32"/>
                  </a:lnTo>
                  <a:lnTo>
                    <a:pt x="111" y="37"/>
                  </a:lnTo>
                  <a:lnTo>
                    <a:pt x="113" y="45"/>
                  </a:lnTo>
                  <a:lnTo>
                    <a:pt x="114" y="49"/>
                  </a:lnTo>
                  <a:lnTo>
                    <a:pt x="117" y="49"/>
                  </a:lnTo>
                  <a:lnTo>
                    <a:pt x="119" y="49"/>
                  </a:lnTo>
                  <a:lnTo>
                    <a:pt x="119" y="48"/>
                  </a:lnTo>
                  <a:lnTo>
                    <a:pt x="120" y="41"/>
                  </a:lnTo>
                  <a:lnTo>
                    <a:pt x="120" y="19"/>
                  </a:lnTo>
                  <a:lnTo>
                    <a:pt x="120" y="8"/>
                  </a:lnTo>
                  <a:lnTo>
                    <a:pt x="119" y="6"/>
                  </a:lnTo>
                  <a:lnTo>
                    <a:pt x="116" y="5"/>
                  </a:lnTo>
                  <a:lnTo>
                    <a:pt x="99" y="2"/>
                  </a:lnTo>
                  <a:lnTo>
                    <a:pt x="88" y="2"/>
                  </a:lnTo>
                  <a:lnTo>
                    <a:pt x="73" y="0"/>
                  </a:lnTo>
                  <a:lnTo>
                    <a:pt x="58" y="2"/>
                  </a:lnTo>
                  <a:lnTo>
                    <a:pt x="44" y="5"/>
                  </a:lnTo>
                  <a:lnTo>
                    <a:pt x="32" y="9"/>
                  </a:lnTo>
                  <a:lnTo>
                    <a:pt x="21" y="16"/>
                  </a:lnTo>
                  <a:lnTo>
                    <a:pt x="14" y="23"/>
                  </a:lnTo>
                  <a:lnTo>
                    <a:pt x="8" y="32"/>
                  </a:lnTo>
                  <a:lnTo>
                    <a:pt x="3" y="41"/>
                  </a:lnTo>
                  <a:lnTo>
                    <a:pt x="3" y="52"/>
                  </a:lnTo>
                  <a:lnTo>
                    <a:pt x="3" y="61"/>
                  </a:lnTo>
                  <a:lnTo>
                    <a:pt x="6" y="69"/>
                  </a:lnTo>
                  <a:lnTo>
                    <a:pt x="9" y="77"/>
                  </a:lnTo>
                  <a:lnTo>
                    <a:pt x="14" y="84"/>
                  </a:lnTo>
                  <a:lnTo>
                    <a:pt x="20" y="93"/>
                  </a:lnTo>
                  <a:lnTo>
                    <a:pt x="29" y="101"/>
                  </a:lnTo>
                  <a:lnTo>
                    <a:pt x="38" y="109"/>
                  </a:lnTo>
                  <a:lnTo>
                    <a:pt x="50" y="118"/>
                  </a:lnTo>
                  <a:lnTo>
                    <a:pt x="66" y="127"/>
                  </a:lnTo>
                  <a:lnTo>
                    <a:pt x="82" y="141"/>
                  </a:lnTo>
                  <a:lnTo>
                    <a:pt x="87" y="145"/>
                  </a:lnTo>
                  <a:lnTo>
                    <a:pt x="91" y="152"/>
                  </a:lnTo>
                  <a:lnTo>
                    <a:pt x="94" y="156"/>
                  </a:lnTo>
                  <a:lnTo>
                    <a:pt x="96" y="162"/>
                  </a:lnTo>
                  <a:lnTo>
                    <a:pt x="98" y="171"/>
                  </a:lnTo>
                  <a:lnTo>
                    <a:pt x="98" y="178"/>
                  </a:lnTo>
                  <a:lnTo>
                    <a:pt x="96" y="184"/>
                  </a:lnTo>
                  <a:lnTo>
                    <a:pt x="93" y="188"/>
                  </a:lnTo>
                  <a:lnTo>
                    <a:pt x="88" y="193"/>
                  </a:lnTo>
                  <a:lnTo>
                    <a:pt x="82" y="197"/>
                  </a:lnTo>
                  <a:lnTo>
                    <a:pt x="75" y="200"/>
                  </a:lnTo>
                  <a:lnTo>
                    <a:pt x="67" y="202"/>
                  </a:lnTo>
                  <a:lnTo>
                    <a:pt x="56" y="204"/>
                  </a:lnTo>
                  <a:lnTo>
                    <a:pt x="43" y="202"/>
                  </a:lnTo>
                  <a:lnTo>
                    <a:pt x="35" y="200"/>
                  </a:lnTo>
                  <a:lnTo>
                    <a:pt x="29" y="197"/>
                  </a:lnTo>
                  <a:lnTo>
                    <a:pt x="23" y="193"/>
                  </a:lnTo>
                  <a:lnTo>
                    <a:pt x="18" y="188"/>
                  </a:lnTo>
                  <a:lnTo>
                    <a:pt x="14" y="182"/>
                  </a:lnTo>
                  <a:lnTo>
                    <a:pt x="11" y="176"/>
                  </a:lnTo>
                  <a:lnTo>
                    <a:pt x="9" y="168"/>
                  </a:lnTo>
                  <a:lnTo>
                    <a:pt x="8" y="161"/>
                  </a:lnTo>
                  <a:lnTo>
                    <a:pt x="8" y="158"/>
                  </a:lnTo>
                  <a:lnTo>
                    <a:pt x="6" y="158"/>
                  </a:lnTo>
                  <a:lnTo>
                    <a:pt x="5" y="156"/>
                  </a:lnTo>
                  <a:lnTo>
                    <a:pt x="3" y="158"/>
                  </a:lnTo>
                  <a:lnTo>
                    <a:pt x="1" y="159"/>
                  </a:lnTo>
                  <a:lnTo>
                    <a:pt x="1" y="164"/>
                  </a:lnTo>
                  <a:lnTo>
                    <a:pt x="0" y="178"/>
                  </a:lnTo>
                  <a:lnTo>
                    <a:pt x="0" y="200"/>
                  </a:lnTo>
                  <a:lnTo>
                    <a:pt x="0" y="204"/>
                  </a:lnTo>
                  <a:lnTo>
                    <a:pt x="1" y="207"/>
                  </a:lnTo>
                  <a:lnTo>
                    <a:pt x="3" y="208"/>
                  </a:lnTo>
                  <a:lnTo>
                    <a:pt x="6" y="210"/>
                  </a:lnTo>
                  <a:lnTo>
                    <a:pt x="17" y="213"/>
                  </a:lnTo>
                  <a:lnTo>
                    <a:pt x="27" y="214"/>
                  </a:lnTo>
                  <a:lnTo>
                    <a:pt x="40" y="216"/>
                  </a:lnTo>
                  <a:lnTo>
                    <a:pt x="53" y="21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 sz="1350"/>
            </a:p>
          </p:txBody>
        </p:sp>
        <p:sp>
          <p:nvSpPr>
            <p:cNvPr id="32" name="Freeform 9">
              <a:extLst>
                <a:ext uri="{FF2B5EF4-FFF2-40B4-BE49-F238E27FC236}">
                  <a16:creationId xmlns:a16="http://schemas.microsoft.com/office/drawing/2014/main" id="{6655040A-817E-4787-B0DD-251B2264AC7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894" y="4043"/>
              <a:ext cx="312" cy="108"/>
            </a:xfrm>
            <a:custGeom>
              <a:avLst/>
              <a:gdLst>
                <a:gd name="T0" fmla="*/ 38 w 621"/>
                <a:gd name="T1" fmla="*/ 13 h 214"/>
                <a:gd name="T2" fmla="*/ 37 w 621"/>
                <a:gd name="T3" fmla="*/ 1 h 214"/>
                <a:gd name="T4" fmla="*/ 36 w 621"/>
                <a:gd name="T5" fmla="*/ 1 h 214"/>
                <a:gd name="T6" fmla="*/ 27 w 621"/>
                <a:gd name="T7" fmla="*/ 13 h 214"/>
                <a:gd name="T8" fmla="*/ 26 w 621"/>
                <a:gd name="T9" fmla="*/ 13 h 214"/>
                <a:gd name="T10" fmla="*/ 25 w 621"/>
                <a:gd name="T11" fmla="*/ 9 h 214"/>
                <a:gd name="T12" fmla="*/ 26 w 621"/>
                <a:gd name="T13" fmla="*/ 2 h 214"/>
                <a:gd name="T14" fmla="*/ 28 w 621"/>
                <a:gd name="T15" fmla="*/ 2 h 214"/>
                <a:gd name="T16" fmla="*/ 29 w 621"/>
                <a:gd name="T17" fmla="*/ 5 h 214"/>
                <a:gd name="T18" fmla="*/ 28 w 621"/>
                <a:gd name="T19" fmla="*/ 8 h 214"/>
                <a:gd name="T20" fmla="*/ 26 w 621"/>
                <a:gd name="T21" fmla="*/ 8 h 214"/>
                <a:gd name="T22" fmla="*/ 27 w 621"/>
                <a:gd name="T23" fmla="*/ 8 h 214"/>
                <a:gd name="T24" fmla="*/ 31 w 621"/>
                <a:gd name="T25" fmla="*/ 6 h 214"/>
                <a:gd name="T26" fmla="*/ 31 w 621"/>
                <a:gd name="T27" fmla="*/ 2 h 214"/>
                <a:gd name="T28" fmla="*/ 27 w 621"/>
                <a:gd name="T29" fmla="*/ 1 h 214"/>
                <a:gd name="T30" fmla="*/ 20 w 621"/>
                <a:gd name="T31" fmla="*/ 1 h 214"/>
                <a:gd name="T32" fmla="*/ 18 w 621"/>
                <a:gd name="T33" fmla="*/ 1 h 214"/>
                <a:gd name="T34" fmla="*/ 19 w 621"/>
                <a:gd name="T35" fmla="*/ 1 h 214"/>
                <a:gd name="T36" fmla="*/ 19 w 621"/>
                <a:gd name="T37" fmla="*/ 9 h 214"/>
                <a:gd name="T38" fmla="*/ 11 w 621"/>
                <a:gd name="T39" fmla="*/ 1 h 214"/>
                <a:gd name="T40" fmla="*/ 3 w 621"/>
                <a:gd name="T41" fmla="*/ 1 h 214"/>
                <a:gd name="T42" fmla="*/ 2 w 621"/>
                <a:gd name="T43" fmla="*/ 12 h 214"/>
                <a:gd name="T44" fmla="*/ 1 w 621"/>
                <a:gd name="T45" fmla="*/ 13 h 214"/>
                <a:gd name="T46" fmla="*/ 0 w 621"/>
                <a:gd name="T47" fmla="*/ 14 h 214"/>
                <a:gd name="T48" fmla="*/ 5 w 621"/>
                <a:gd name="T49" fmla="*/ 14 h 214"/>
                <a:gd name="T50" fmla="*/ 5 w 621"/>
                <a:gd name="T51" fmla="*/ 13 h 214"/>
                <a:gd name="T52" fmla="*/ 3 w 621"/>
                <a:gd name="T53" fmla="*/ 13 h 214"/>
                <a:gd name="T54" fmla="*/ 3 w 621"/>
                <a:gd name="T55" fmla="*/ 9 h 214"/>
                <a:gd name="T56" fmla="*/ 10 w 621"/>
                <a:gd name="T57" fmla="*/ 13 h 214"/>
                <a:gd name="T58" fmla="*/ 10 w 621"/>
                <a:gd name="T59" fmla="*/ 13 h 214"/>
                <a:gd name="T60" fmla="*/ 9 w 621"/>
                <a:gd name="T61" fmla="*/ 14 h 214"/>
                <a:gd name="T62" fmla="*/ 12 w 621"/>
                <a:gd name="T63" fmla="*/ 14 h 214"/>
                <a:gd name="T64" fmla="*/ 15 w 621"/>
                <a:gd name="T65" fmla="*/ 14 h 214"/>
                <a:gd name="T66" fmla="*/ 14 w 621"/>
                <a:gd name="T67" fmla="*/ 13 h 214"/>
                <a:gd name="T68" fmla="*/ 12 w 621"/>
                <a:gd name="T69" fmla="*/ 5 h 214"/>
                <a:gd name="T70" fmla="*/ 20 w 621"/>
                <a:gd name="T71" fmla="*/ 14 h 214"/>
                <a:gd name="T72" fmla="*/ 21 w 621"/>
                <a:gd name="T73" fmla="*/ 2 h 214"/>
                <a:gd name="T74" fmla="*/ 22 w 621"/>
                <a:gd name="T75" fmla="*/ 1 h 214"/>
                <a:gd name="T76" fmla="*/ 23 w 621"/>
                <a:gd name="T77" fmla="*/ 6 h 214"/>
                <a:gd name="T78" fmla="*/ 22 w 621"/>
                <a:gd name="T79" fmla="*/ 13 h 214"/>
                <a:gd name="T80" fmla="*/ 21 w 621"/>
                <a:gd name="T81" fmla="*/ 13 h 214"/>
                <a:gd name="T82" fmla="*/ 24 w 621"/>
                <a:gd name="T83" fmla="*/ 14 h 214"/>
                <a:gd name="T84" fmla="*/ 29 w 621"/>
                <a:gd name="T85" fmla="*/ 14 h 214"/>
                <a:gd name="T86" fmla="*/ 30 w 621"/>
                <a:gd name="T87" fmla="*/ 14 h 214"/>
                <a:gd name="T88" fmla="*/ 29 w 621"/>
                <a:gd name="T89" fmla="*/ 13 h 214"/>
                <a:gd name="T90" fmla="*/ 35 w 621"/>
                <a:gd name="T91" fmla="*/ 9 h 214"/>
                <a:gd name="T92" fmla="*/ 35 w 621"/>
                <a:gd name="T93" fmla="*/ 13 h 214"/>
                <a:gd name="T94" fmla="*/ 35 w 621"/>
                <a:gd name="T95" fmla="*/ 14 h 214"/>
                <a:gd name="T96" fmla="*/ 37 w 621"/>
                <a:gd name="T97" fmla="*/ 14 h 214"/>
                <a:gd name="T98" fmla="*/ 40 w 621"/>
                <a:gd name="T99" fmla="*/ 14 h 214"/>
                <a:gd name="T100" fmla="*/ 4 w 621"/>
                <a:gd name="T101" fmla="*/ 9 h 214"/>
                <a:gd name="T102" fmla="*/ 4 w 621"/>
                <a:gd name="T103" fmla="*/ 5 h 214"/>
                <a:gd name="T104" fmla="*/ 6 w 621"/>
                <a:gd name="T105" fmla="*/ 8 h 214"/>
                <a:gd name="T106" fmla="*/ 32 w 621"/>
                <a:gd name="T107" fmla="*/ 8 h 214"/>
                <a:gd name="T108" fmla="*/ 35 w 621"/>
                <a:gd name="T109" fmla="*/ 4 h 214"/>
                <a:gd name="T110" fmla="*/ 35 w 621"/>
                <a:gd name="T111" fmla="*/ 8 h 214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621" h="214">
                  <a:moveTo>
                    <a:pt x="618" y="205"/>
                  </a:moveTo>
                  <a:lnTo>
                    <a:pt x="618" y="205"/>
                  </a:lnTo>
                  <a:lnTo>
                    <a:pt x="605" y="204"/>
                  </a:lnTo>
                  <a:lnTo>
                    <a:pt x="602" y="202"/>
                  </a:lnTo>
                  <a:lnTo>
                    <a:pt x="599" y="197"/>
                  </a:lnTo>
                  <a:lnTo>
                    <a:pt x="596" y="188"/>
                  </a:lnTo>
                  <a:lnTo>
                    <a:pt x="593" y="173"/>
                  </a:lnTo>
                  <a:lnTo>
                    <a:pt x="587" y="80"/>
                  </a:lnTo>
                  <a:lnTo>
                    <a:pt x="581" y="5"/>
                  </a:lnTo>
                  <a:lnTo>
                    <a:pt x="579" y="2"/>
                  </a:lnTo>
                  <a:lnTo>
                    <a:pt x="578" y="0"/>
                  </a:lnTo>
                  <a:lnTo>
                    <a:pt x="575" y="0"/>
                  </a:lnTo>
                  <a:lnTo>
                    <a:pt x="572" y="2"/>
                  </a:lnTo>
                  <a:lnTo>
                    <a:pt x="569" y="6"/>
                  </a:lnTo>
                  <a:lnTo>
                    <a:pt x="564" y="12"/>
                  </a:lnTo>
                  <a:lnTo>
                    <a:pt x="439" y="182"/>
                  </a:lnTo>
                  <a:lnTo>
                    <a:pt x="433" y="191"/>
                  </a:lnTo>
                  <a:lnTo>
                    <a:pt x="425" y="199"/>
                  </a:lnTo>
                  <a:lnTo>
                    <a:pt x="422" y="202"/>
                  </a:lnTo>
                  <a:lnTo>
                    <a:pt x="418" y="204"/>
                  </a:lnTo>
                  <a:lnTo>
                    <a:pt x="413" y="205"/>
                  </a:lnTo>
                  <a:lnTo>
                    <a:pt x="407" y="205"/>
                  </a:lnTo>
                  <a:lnTo>
                    <a:pt x="403" y="205"/>
                  </a:lnTo>
                  <a:lnTo>
                    <a:pt x="399" y="200"/>
                  </a:lnTo>
                  <a:lnTo>
                    <a:pt x="398" y="196"/>
                  </a:lnTo>
                  <a:lnTo>
                    <a:pt x="396" y="191"/>
                  </a:lnTo>
                  <a:lnTo>
                    <a:pt x="395" y="167"/>
                  </a:lnTo>
                  <a:lnTo>
                    <a:pt x="395" y="133"/>
                  </a:lnTo>
                  <a:lnTo>
                    <a:pt x="395" y="25"/>
                  </a:lnTo>
                  <a:lnTo>
                    <a:pt x="395" y="22"/>
                  </a:lnTo>
                  <a:lnTo>
                    <a:pt x="396" y="20"/>
                  </a:lnTo>
                  <a:lnTo>
                    <a:pt x="407" y="19"/>
                  </a:lnTo>
                  <a:lnTo>
                    <a:pt x="413" y="19"/>
                  </a:lnTo>
                  <a:lnTo>
                    <a:pt x="422" y="20"/>
                  </a:lnTo>
                  <a:lnTo>
                    <a:pt x="432" y="23"/>
                  </a:lnTo>
                  <a:lnTo>
                    <a:pt x="439" y="28"/>
                  </a:lnTo>
                  <a:lnTo>
                    <a:pt x="444" y="34"/>
                  </a:lnTo>
                  <a:lnTo>
                    <a:pt x="448" y="38"/>
                  </a:lnTo>
                  <a:lnTo>
                    <a:pt x="453" y="51"/>
                  </a:lnTo>
                  <a:lnTo>
                    <a:pt x="454" y="61"/>
                  </a:lnTo>
                  <a:lnTo>
                    <a:pt x="454" y="69"/>
                  </a:lnTo>
                  <a:lnTo>
                    <a:pt x="453" y="78"/>
                  </a:lnTo>
                  <a:lnTo>
                    <a:pt x="451" y="87"/>
                  </a:lnTo>
                  <a:lnTo>
                    <a:pt x="447" y="95"/>
                  </a:lnTo>
                  <a:lnTo>
                    <a:pt x="442" y="103"/>
                  </a:lnTo>
                  <a:lnTo>
                    <a:pt x="436" y="107"/>
                  </a:lnTo>
                  <a:lnTo>
                    <a:pt x="430" y="112"/>
                  </a:lnTo>
                  <a:lnTo>
                    <a:pt x="424" y="113"/>
                  </a:lnTo>
                  <a:lnTo>
                    <a:pt x="418" y="115"/>
                  </a:lnTo>
                  <a:lnTo>
                    <a:pt x="410" y="115"/>
                  </a:lnTo>
                  <a:lnTo>
                    <a:pt x="407" y="116"/>
                  </a:lnTo>
                  <a:lnTo>
                    <a:pt x="407" y="118"/>
                  </a:lnTo>
                  <a:lnTo>
                    <a:pt x="409" y="119"/>
                  </a:lnTo>
                  <a:lnTo>
                    <a:pt x="410" y="119"/>
                  </a:lnTo>
                  <a:lnTo>
                    <a:pt x="424" y="121"/>
                  </a:lnTo>
                  <a:lnTo>
                    <a:pt x="438" y="119"/>
                  </a:lnTo>
                  <a:lnTo>
                    <a:pt x="451" y="116"/>
                  </a:lnTo>
                  <a:lnTo>
                    <a:pt x="462" y="110"/>
                  </a:lnTo>
                  <a:lnTo>
                    <a:pt x="471" y="104"/>
                  </a:lnTo>
                  <a:lnTo>
                    <a:pt x="480" y="95"/>
                  </a:lnTo>
                  <a:lnTo>
                    <a:pt x="485" y="83"/>
                  </a:lnTo>
                  <a:lnTo>
                    <a:pt x="489" y="71"/>
                  </a:lnTo>
                  <a:lnTo>
                    <a:pt x="491" y="55"/>
                  </a:lnTo>
                  <a:lnTo>
                    <a:pt x="489" y="45"/>
                  </a:lnTo>
                  <a:lnTo>
                    <a:pt x="486" y="35"/>
                  </a:lnTo>
                  <a:lnTo>
                    <a:pt x="482" y="28"/>
                  </a:lnTo>
                  <a:lnTo>
                    <a:pt x="477" y="23"/>
                  </a:lnTo>
                  <a:lnTo>
                    <a:pt x="470" y="17"/>
                  </a:lnTo>
                  <a:lnTo>
                    <a:pt x="457" y="12"/>
                  </a:lnTo>
                  <a:lnTo>
                    <a:pt x="441" y="8"/>
                  </a:lnTo>
                  <a:lnTo>
                    <a:pt x="418" y="6"/>
                  </a:lnTo>
                  <a:lnTo>
                    <a:pt x="380" y="8"/>
                  </a:lnTo>
                  <a:lnTo>
                    <a:pt x="334" y="6"/>
                  </a:lnTo>
                  <a:lnTo>
                    <a:pt x="310" y="6"/>
                  </a:lnTo>
                  <a:lnTo>
                    <a:pt x="281" y="6"/>
                  </a:lnTo>
                  <a:lnTo>
                    <a:pt x="276" y="6"/>
                  </a:lnTo>
                  <a:lnTo>
                    <a:pt x="274" y="6"/>
                  </a:lnTo>
                  <a:lnTo>
                    <a:pt x="274" y="8"/>
                  </a:lnTo>
                  <a:lnTo>
                    <a:pt x="274" y="9"/>
                  </a:lnTo>
                  <a:lnTo>
                    <a:pt x="277" y="11"/>
                  </a:lnTo>
                  <a:lnTo>
                    <a:pt x="284" y="11"/>
                  </a:lnTo>
                  <a:lnTo>
                    <a:pt x="291" y="12"/>
                  </a:lnTo>
                  <a:lnTo>
                    <a:pt x="294" y="16"/>
                  </a:lnTo>
                  <a:lnTo>
                    <a:pt x="297" y="20"/>
                  </a:lnTo>
                  <a:lnTo>
                    <a:pt x="299" y="26"/>
                  </a:lnTo>
                  <a:lnTo>
                    <a:pt x="299" y="37"/>
                  </a:lnTo>
                  <a:lnTo>
                    <a:pt x="300" y="142"/>
                  </a:lnTo>
                  <a:lnTo>
                    <a:pt x="236" y="72"/>
                  </a:lnTo>
                  <a:lnTo>
                    <a:pt x="172" y="2"/>
                  </a:lnTo>
                  <a:lnTo>
                    <a:pt x="169" y="0"/>
                  </a:lnTo>
                  <a:lnTo>
                    <a:pt x="166" y="2"/>
                  </a:lnTo>
                  <a:lnTo>
                    <a:pt x="163" y="3"/>
                  </a:lnTo>
                  <a:lnTo>
                    <a:pt x="163" y="6"/>
                  </a:lnTo>
                  <a:lnTo>
                    <a:pt x="159" y="142"/>
                  </a:lnTo>
                  <a:lnTo>
                    <a:pt x="47" y="3"/>
                  </a:lnTo>
                  <a:lnTo>
                    <a:pt x="44" y="0"/>
                  </a:lnTo>
                  <a:lnTo>
                    <a:pt x="41" y="0"/>
                  </a:lnTo>
                  <a:lnTo>
                    <a:pt x="38" y="2"/>
                  </a:lnTo>
                  <a:lnTo>
                    <a:pt x="37" y="6"/>
                  </a:lnTo>
                  <a:lnTo>
                    <a:pt x="24" y="182"/>
                  </a:lnTo>
                  <a:lnTo>
                    <a:pt x="24" y="191"/>
                  </a:lnTo>
                  <a:lnTo>
                    <a:pt x="21" y="199"/>
                  </a:lnTo>
                  <a:lnTo>
                    <a:pt x="18" y="204"/>
                  </a:lnTo>
                  <a:lnTo>
                    <a:pt x="15" y="205"/>
                  </a:lnTo>
                  <a:lnTo>
                    <a:pt x="11" y="207"/>
                  </a:lnTo>
                  <a:lnTo>
                    <a:pt x="1" y="207"/>
                  </a:lnTo>
                  <a:lnTo>
                    <a:pt x="0" y="207"/>
                  </a:lnTo>
                  <a:lnTo>
                    <a:pt x="0" y="208"/>
                  </a:lnTo>
                  <a:lnTo>
                    <a:pt x="1" y="211"/>
                  </a:lnTo>
                  <a:lnTo>
                    <a:pt x="6" y="211"/>
                  </a:lnTo>
                  <a:lnTo>
                    <a:pt x="38" y="211"/>
                  </a:lnTo>
                  <a:lnTo>
                    <a:pt x="67" y="211"/>
                  </a:lnTo>
                  <a:lnTo>
                    <a:pt x="70" y="211"/>
                  </a:lnTo>
                  <a:lnTo>
                    <a:pt x="72" y="208"/>
                  </a:lnTo>
                  <a:lnTo>
                    <a:pt x="70" y="207"/>
                  </a:lnTo>
                  <a:lnTo>
                    <a:pt x="66" y="207"/>
                  </a:lnTo>
                  <a:lnTo>
                    <a:pt x="62" y="207"/>
                  </a:lnTo>
                  <a:lnTo>
                    <a:pt x="56" y="207"/>
                  </a:lnTo>
                  <a:lnTo>
                    <a:pt x="52" y="204"/>
                  </a:lnTo>
                  <a:lnTo>
                    <a:pt x="50" y="202"/>
                  </a:lnTo>
                  <a:lnTo>
                    <a:pt x="47" y="199"/>
                  </a:lnTo>
                  <a:lnTo>
                    <a:pt x="46" y="191"/>
                  </a:lnTo>
                  <a:lnTo>
                    <a:pt x="46" y="182"/>
                  </a:lnTo>
                  <a:lnTo>
                    <a:pt x="46" y="144"/>
                  </a:lnTo>
                  <a:lnTo>
                    <a:pt x="47" y="142"/>
                  </a:lnTo>
                  <a:lnTo>
                    <a:pt x="47" y="141"/>
                  </a:lnTo>
                  <a:lnTo>
                    <a:pt x="107" y="141"/>
                  </a:lnTo>
                  <a:lnTo>
                    <a:pt x="108" y="142"/>
                  </a:lnTo>
                  <a:lnTo>
                    <a:pt x="110" y="144"/>
                  </a:lnTo>
                  <a:lnTo>
                    <a:pt x="152" y="196"/>
                  </a:lnTo>
                  <a:lnTo>
                    <a:pt x="154" y="199"/>
                  </a:lnTo>
                  <a:lnTo>
                    <a:pt x="152" y="202"/>
                  </a:lnTo>
                  <a:lnTo>
                    <a:pt x="149" y="204"/>
                  </a:lnTo>
                  <a:lnTo>
                    <a:pt x="143" y="205"/>
                  </a:lnTo>
                  <a:lnTo>
                    <a:pt x="137" y="205"/>
                  </a:lnTo>
                  <a:lnTo>
                    <a:pt x="136" y="207"/>
                  </a:lnTo>
                  <a:lnTo>
                    <a:pt x="136" y="208"/>
                  </a:lnTo>
                  <a:lnTo>
                    <a:pt x="136" y="210"/>
                  </a:lnTo>
                  <a:lnTo>
                    <a:pt x="137" y="211"/>
                  </a:lnTo>
                  <a:lnTo>
                    <a:pt x="140" y="211"/>
                  </a:lnTo>
                  <a:lnTo>
                    <a:pt x="166" y="211"/>
                  </a:lnTo>
                  <a:lnTo>
                    <a:pt x="192" y="211"/>
                  </a:lnTo>
                  <a:lnTo>
                    <a:pt x="213" y="211"/>
                  </a:lnTo>
                  <a:lnTo>
                    <a:pt x="224" y="211"/>
                  </a:lnTo>
                  <a:lnTo>
                    <a:pt x="226" y="210"/>
                  </a:lnTo>
                  <a:lnTo>
                    <a:pt x="226" y="208"/>
                  </a:lnTo>
                  <a:lnTo>
                    <a:pt x="226" y="207"/>
                  </a:lnTo>
                  <a:lnTo>
                    <a:pt x="224" y="205"/>
                  </a:lnTo>
                  <a:lnTo>
                    <a:pt x="215" y="205"/>
                  </a:lnTo>
                  <a:lnTo>
                    <a:pt x="210" y="204"/>
                  </a:lnTo>
                  <a:lnTo>
                    <a:pt x="204" y="197"/>
                  </a:lnTo>
                  <a:lnTo>
                    <a:pt x="181" y="171"/>
                  </a:lnTo>
                  <a:lnTo>
                    <a:pt x="178" y="167"/>
                  </a:lnTo>
                  <a:lnTo>
                    <a:pt x="177" y="69"/>
                  </a:lnTo>
                  <a:lnTo>
                    <a:pt x="305" y="208"/>
                  </a:lnTo>
                  <a:lnTo>
                    <a:pt x="308" y="213"/>
                  </a:lnTo>
                  <a:lnTo>
                    <a:pt x="313" y="214"/>
                  </a:lnTo>
                  <a:lnTo>
                    <a:pt x="314" y="213"/>
                  </a:lnTo>
                  <a:lnTo>
                    <a:pt x="316" y="211"/>
                  </a:lnTo>
                  <a:lnTo>
                    <a:pt x="316" y="205"/>
                  </a:lnTo>
                  <a:lnTo>
                    <a:pt x="319" y="34"/>
                  </a:lnTo>
                  <a:lnTo>
                    <a:pt x="319" y="25"/>
                  </a:lnTo>
                  <a:lnTo>
                    <a:pt x="320" y="19"/>
                  </a:lnTo>
                  <a:lnTo>
                    <a:pt x="323" y="14"/>
                  </a:lnTo>
                  <a:lnTo>
                    <a:pt x="328" y="11"/>
                  </a:lnTo>
                  <a:lnTo>
                    <a:pt x="334" y="11"/>
                  </a:lnTo>
                  <a:lnTo>
                    <a:pt x="342" y="12"/>
                  </a:lnTo>
                  <a:lnTo>
                    <a:pt x="348" y="14"/>
                  </a:lnTo>
                  <a:lnTo>
                    <a:pt x="351" y="17"/>
                  </a:lnTo>
                  <a:lnTo>
                    <a:pt x="354" y="22"/>
                  </a:lnTo>
                  <a:lnTo>
                    <a:pt x="354" y="28"/>
                  </a:lnTo>
                  <a:lnTo>
                    <a:pt x="354" y="84"/>
                  </a:lnTo>
                  <a:lnTo>
                    <a:pt x="354" y="133"/>
                  </a:lnTo>
                  <a:lnTo>
                    <a:pt x="354" y="167"/>
                  </a:lnTo>
                  <a:lnTo>
                    <a:pt x="354" y="190"/>
                  </a:lnTo>
                  <a:lnTo>
                    <a:pt x="351" y="200"/>
                  </a:lnTo>
                  <a:lnTo>
                    <a:pt x="349" y="204"/>
                  </a:lnTo>
                  <a:lnTo>
                    <a:pt x="345" y="205"/>
                  </a:lnTo>
                  <a:lnTo>
                    <a:pt x="335" y="207"/>
                  </a:lnTo>
                  <a:lnTo>
                    <a:pt x="332" y="207"/>
                  </a:lnTo>
                  <a:lnTo>
                    <a:pt x="331" y="208"/>
                  </a:lnTo>
                  <a:lnTo>
                    <a:pt x="332" y="211"/>
                  </a:lnTo>
                  <a:lnTo>
                    <a:pt x="337" y="211"/>
                  </a:lnTo>
                  <a:lnTo>
                    <a:pt x="374" y="210"/>
                  </a:lnTo>
                  <a:lnTo>
                    <a:pt x="407" y="211"/>
                  </a:lnTo>
                  <a:lnTo>
                    <a:pt x="432" y="211"/>
                  </a:lnTo>
                  <a:lnTo>
                    <a:pt x="448" y="211"/>
                  </a:lnTo>
                  <a:lnTo>
                    <a:pt x="460" y="213"/>
                  </a:lnTo>
                  <a:lnTo>
                    <a:pt x="464" y="211"/>
                  </a:lnTo>
                  <a:lnTo>
                    <a:pt x="465" y="211"/>
                  </a:lnTo>
                  <a:lnTo>
                    <a:pt x="465" y="210"/>
                  </a:lnTo>
                  <a:lnTo>
                    <a:pt x="465" y="208"/>
                  </a:lnTo>
                  <a:lnTo>
                    <a:pt x="462" y="207"/>
                  </a:lnTo>
                  <a:lnTo>
                    <a:pt x="459" y="207"/>
                  </a:lnTo>
                  <a:lnTo>
                    <a:pt x="454" y="207"/>
                  </a:lnTo>
                  <a:lnTo>
                    <a:pt x="451" y="205"/>
                  </a:lnTo>
                  <a:lnTo>
                    <a:pt x="453" y="202"/>
                  </a:lnTo>
                  <a:lnTo>
                    <a:pt x="454" y="199"/>
                  </a:lnTo>
                  <a:lnTo>
                    <a:pt x="493" y="144"/>
                  </a:lnTo>
                  <a:lnTo>
                    <a:pt x="494" y="141"/>
                  </a:lnTo>
                  <a:lnTo>
                    <a:pt x="496" y="141"/>
                  </a:lnTo>
                  <a:lnTo>
                    <a:pt x="550" y="141"/>
                  </a:lnTo>
                  <a:lnTo>
                    <a:pt x="552" y="141"/>
                  </a:lnTo>
                  <a:lnTo>
                    <a:pt x="552" y="142"/>
                  </a:lnTo>
                  <a:lnTo>
                    <a:pt x="554" y="199"/>
                  </a:lnTo>
                  <a:lnTo>
                    <a:pt x="554" y="202"/>
                  </a:lnTo>
                  <a:lnTo>
                    <a:pt x="554" y="204"/>
                  </a:lnTo>
                  <a:lnTo>
                    <a:pt x="550" y="205"/>
                  </a:lnTo>
                  <a:lnTo>
                    <a:pt x="546" y="207"/>
                  </a:lnTo>
                  <a:lnTo>
                    <a:pt x="546" y="208"/>
                  </a:lnTo>
                  <a:lnTo>
                    <a:pt x="546" y="210"/>
                  </a:lnTo>
                  <a:lnTo>
                    <a:pt x="547" y="211"/>
                  </a:lnTo>
                  <a:lnTo>
                    <a:pt x="552" y="211"/>
                  </a:lnTo>
                  <a:lnTo>
                    <a:pt x="581" y="211"/>
                  </a:lnTo>
                  <a:lnTo>
                    <a:pt x="607" y="211"/>
                  </a:lnTo>
                  <a:lnTo>
                    <a:pt x="616" y="211"/>
                  </a:lnTo>
                  <a:lnTo>
                    <a:pt x="619" y="210"/>
                  </a:lnTo>
                  <a:lnTo>
                    <a:pt x="621" y="208"/>
                  </a:lnTo>
                  <a:lnTo>
                    <a:pt x="619" y="207"/>
                  </a:lnTo>
                  <a:lnTo>
                    <a:pt x="618" y="205"/>
                  </a:lnTo>
                  <a:close/>
                  <a:moveTo>
                    <a:pt x="94" y="129"/>
                  </a:moveTo>
                  <a:lnTo>
                    <a:pt x="49" y="129"/>
                  </a:lnTo>
                  <a:lnTo>
                    <a:pt x="47" y="127"/>
                  </a:lnTo>
                  <a:lnTo>
                    <a:pt x="47" y="126"/>
                  </a:lnTo>
                  <a:lnTo>
                    <a:pt x="49" y="72"/>
                  </a:lnTo>
                  <a:lnTo>
                    <a:pt x="49" y="71"/>
                  </a:lnTo>
                  <a:lnTo>
                    <a:pt x="49" y="69"/>
                  </a:lnTo>
                  <a:lnTo>
                    <a:pt x="50" y="69"/>
                  </a:lnTo>
                  <a:lnTo>
                    <a:pt x="50" y="71"/>
                  </a:lnTo>
                  <a:lnTo>
                    <a:pt x="96" y="126"/>
                  </a:lnTo>
                  <a:lnTo>
                    <a:pt x="96" y="127"/>
                  </a:lnTo>
                  <a:lnTo>
                    <a:pt x="94" y="129"/>
                  </a:lnTo>
                  <a:close/>
                  <a:moveTo>
                    <a:pt x="549" y="127"/>
                  </a:moveTo>
                  <a:lnTo>
                    <a:pt x="505" y="127"/>
                  </a:lnTo>
                  <a:lnTo>
                    <a:pt x="505" y="126"/>
                  </a:lnTo>
                  <a:lnTo>
                    <a:pt x="546" y="66"/>
                  </a:lnTo>
                  <a:lnTo>
                    <a:pt x="547" y="64"/>
                  </a:lnTo>
                  <a:lnTo>
                    <a:pt x="547" y="66"/>
                  </a:lnTo>
                  <a:lnTo>
                    <a:pt x="550" y="126"/>
                  </a:lnTo>
                  <a:lnTo>
                    <a:pt x="550" y="127"/>
                  </a:lnTo>
                  <a:lnTo>
                    <a:pt x="549" y="12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 sz="1350"/>
            </a:p>
          </p:txBody>
        </p:sp>
        <p:sp>
          <p:nvSpPr>
            <p:cNvPr id="33" name="Freeform 10">
              <a:extLst>
                <a:ext uri="{FF2B5EF4-FFF2-40B4-BE49-F238E27FC236}">
                  <a16:creationId xmlns:a16="http://schemas.microsoft.com/office/drawing/2014/main" id="{2C9E77D3-253C-4FB3-826B-9E4C3EC0900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5298" y="4043"/>
              <a:ext cx="163" cy="108"/>
            </a:xfrm>
            <a:custGeom>
              <a:avLst/>
              <a:gdLst>
                <a:gd name="T0" fmla="*/ 13 w 328"/>
                <a:gd name="T1" fmla="*/ 1 h 216"/>
                <a:gd name="T2" fmla="*/ 11 w 328"/>
                <a:gd name="T3" fmla="*/ 1 h 216"/>
                <a:gd name="T4" fmla="*/ 9 w 328"/>
                <a:gd name="T5" fmla="*/ 2 h 216"/>
                <a:gd name="T6" fmla="*/ 8 w 328"/>
                <a:gd name="T7" fmla="*/ 4 h 216"/>
                <a:gd name="T8" fmla="*/ 7 w 328"/>
                <a:gd name="T9" fmla="*/ 7 h 216"/>
                <a:gd name="T10" fmla="*/ 8 w 328"/>
                <a:gd name="T11" fmla="*/ 9 h 216"/>
                <a:gd name="T12" fmla="*/ 9 w 328"/>
                <a:gd name="T13" fmla="*/ 11 h 216"/>
                <a:gd name="T14" fmla="*/ 8 w 328"/>
                <a:gd name="T15" fmla="*/ 12 h 216"/>
                <a:gd name="T16" fmla="*/ 7 w 328"/>
                <a:gd name="T17" fmla="*/ 13 h 216"/>
                <a:gd name="T18" fmla="*/ 6 w 328"/>
                <a:gd name="T19" fmla="*/ 13 h 216"/>
                <a:gd name="T20" fmla="*/ 4 w 328"/>
                <a:gd name="T21" fmla="*/ 13 h 216"/>
                <a:gd name="T22" fmla="*/ 4 w 328"/>
                <a:gd name="T23" fmla="*/ 12 h 216"/>
                <a:gd name="T24" fmla="*/ 4 w 328"/>
                <a:gd name="T25" fmla="*/ 9 h 216"/>
                <a:gd name="T26" fmla="*/ 4 w 328"/>
                <a:gd name="T27" fmla="*/ 2 h 216"/>
                <a:gd name="T28" fmla="*/ 4 w 328"/>
                <a:gd name="T29" fmla="*/ 2 h 216"/>
                <a:gd name="T30" fmla="*/ 4 w 328"/>
                <a:gd name="T31" fmla="*/ 1 h 216"/>
                <a:gd name="T32" fmla="*/ 5 w 328"/>
                <a:gd name="T33" fmla="*/ 1 h 216"/>
                <a:gd name="T34" fmla="*/ 5 w 328"/>
                <a:gd name="T35" fmla="*/ 1 h 216"/>
                <a:gd name="T36" fmla="*/ 2 w 328"/>
                <a:gd name="T37" fmla="*/ 1 h 216"/>
                <a:gd name="T38" fmla="*/ 0 w 328"/>
                <a:gd name="T39" fmla="*/ 1 h 216"/>
                <a:gd name="T40" fmla="*/ 0 w 328"/>
                <a:gd name="T41" fmla="*/ 1 h 216"/>
                <a:gd name="T42" fmla="*/ 0 w 328"/>
                <a:gd name="T43" fmla="*/ 1 h 216"/>
                <a:gd name="T44" fmla="*/ 1 w 328"/>
                <a:gd name="T45" fmla="*/ 1 h 216"/>
                <a:gd name="T46" fmla="*/ 1 w 328"/>
                <a:gd name="T47" fmla="*/ 2 h 216"/>
                <a:gd name="T48" fmla="*/ 1 w 328"/>
                <a:gd name="T49" fmla="*/ 9 h 216"/>
                <a:gd name="T50" fmla="*/ 1 w 328"/>
                <a:gd name="T51" fmla="*/ 12 h 216"/>
                <a:gd name="T52" fmla="*/ 1 w 328"/>
                <a:gd name="T53" fmla="*/ 13 h 216"/>
                <a:gd name="T54" fmla="*/ 0 w 328"/>
                <a:gd name="T55" fmla="*/ 13 h 216"/>
                <a:gd name="T56" fmla="*/ 0 w 328"/>
                <a:gd name="T57" fmla="*/ 13 h 216"/>
                <a:gd name="T58" fmla="*/ 0 w 328"/>
                <a:gd name="T59" fmla="*/ 14 h 216"/>
                <a:gd name="T60" fmla="*/ 2 w 328"/>
                <a:gd name="T61" fmla="*/ 14 h 216"/>
                <a:gd name="T62" fmla="*/ 8 w 328"/>
                <a:gd name="T63" fmla="*/ 14 h 216"/>
                <a:gd name="T64" fmla="*/ 9 w 328"/>
                <a:gd name="T65" fmla="*/ 13 h 216"/>
                <a:gd name="T66" fmla="*/ 9 w 328"/>
                <a:gd name="T67" fmla="*/ 12 h 216"/>
                <a:gd name="T68" fmla="*/ 10 w 328"/>
                <a:gd name="T69" fmla="*/ 13 h 216"/>
                <a:gd name="T70" fmla="*/ 11 w 328"/>
                <a:gd name="T71" fmla="*/ 14 h 216"/>
                <a:gd name="T72" fmla="*/ 13 w 328"/>
                <a:gd name="T73" fmla="*/ 14 h 216"/>
                <a:gd name="T74" fmla="*/ 15 w 328"/>
                <a:gd name="T75" fmla="*/ 14 h 216"/>
                <a:gd name="T76" fmla="*/ 17 w 328"/>
                <a:gd name="T77" fmla="*/ 13 h 216"/>
                <a:gd name="T78" fmla="*/ 18 w 328"/>
                <a:gd name="T79" fmla="*/ 12 h 216"/>
                <a:gd name="T80" fmla="*/ 19 w 328"/>
                <a:gd name="T81" fmla="*/ 10 h 216"/>
                <a:gd name="T82" fmla="*/ 20 w 328"/>
                <a:gd name="T83" fmla="*/ 8 h 216"/>
                <a:gd name="T84" fmla="*/ 20 w 328"/>
                <a:gd name="T85" fmla="*/ 7 h 216"/>
                <a:gd name="T86" fmla="*/ 20 w 328"/>
                <a:gd name="T87" fmla="*/ 5 h 216"/>
                <a:gd name="T88" fmla="*/ 19 w 328"/>
                <a:gd name="T89" fmla="*/ 3 h 216"/>
                <a:gd name="T90" fmla="*/ 18 w 328"/>
                <a:gd name="T91" fmla="*/ 2 h 216"/>
                <a:gd name="T92" fmla="*/ 16 w 328"/>
                <a:gd name="T93" fmla="*/ 1 h 216"/>
                <a:gd name="T94" fmla="*/ 14 w 328"/>
                <a:gd name="T95" fmla="*/ 0 h 216"/>
                <a:gd name="T96" fmla="*/ 14 w 328"/>
                <a:gd name="T97" fmla="*/ 13 h 216"/>
                <a:gd name="T98" fmla="*/ 13 w 328"/>
                <a:gd name="T99" fmla="*/ 13 h 216"/>
                <a:gd name="T100" fmla="*/ 12 w 328"/>
                <a:gd name="T101" fmla="*/ 12 h 216"/>
                <a:gd name="T102" fmla="*/ 10 w 328"/>
                <a:gd name="T103" fmla="*/ 10 h 216"/>
                <a:gd name="T104" fmla="*/ 10 w 328"/>
                <a:gd name="T105" fmla="*/ 7 h 216"/>
                <a:gd name="T106" fmla="*/ 10 w 328"/>
                <a:gd name="T107" fmla="*/ 4 h 216"/>
                <a:gd name="T108" fmla="*/ 11 w 328"/>
                <a:gd name="T109" fmla="*/ 2 h 216"/>
                <a:gd name="T110" fmla="*/ 13 w 328"/>
                <a:gd name="T111" fmla="*/ 1 h 216"/>
                <a:gd name="T112" fmla="*/ 15 w 328"/>
                <a:gd name="T113" fmla="*/ 2 h 216"/>
                <a:gd name="T114" fmla="*/ 17 w 328"/>
                <a:gd name="T115" fmla="*/ 4 h 216"/>
                <a:gd name="T116" fmla="*/ 18 w 328"/>
                <a:gd name="T117" fmla="*/ 8 h 216"/>
                <a:gd name="T118" fmla="*/ 17 w 328"/>
                <a:gd name="T119" fmla="*/ 9 h 216"/>
                <a:gd name="T120" fmla="*/ 17 w 328"/>
                <a:gd name="T121" fmla="*/ 11 h 216"/>
                <a:gd name="T122" fmla="*/ 16 w 328"/>
                <a:gd name="T123" fmla="*/ 13 h 216"/>
                <a:gd name="T124" fmla="*/ 14 w 328"/>
                <a:gd name="T125" fmla="*/ 13 h 21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328" h="216">
                  <a:moveTo>
                    <a:pt x="227" y="0"/>
                  </a:moveTo>
                  <a:lnTo>
                    <a:pt x="227" y="0"/>
                  </a:lnTo>
                  <a:lnTo>
                    <a:pt x="214" y="2"/>
                  </a:lnTo>
                  <a:lnTo>
                    <a:pt x="201" y="3"/>
                  </a:lnTo>
                  <a:lnTo>
                    <a:pt x="189" y="6"/>
                  </a:lnTo>
                  <a:lnTo>
                    <a:pt x="180" y="11"/>
                  </a:lnTo>
                  <a:lnTo>
                    <a:pt x="169" y="16"/>
                  </a:lnTo>
                  <a:lnTo>
                    <a:pt x="162" y="22"/>
                  </a:lnTo>
                  <a:lnTo>
                    <a:pt x="154" y="29"/>
                  </a:lnTo>
                  <a:lnTo>
                    <a:pt x="148" y="37"/>
                  </a:lnTo>
                  <a:lnTo>
                    <a:pt x="142" y="45"/>
                  </a:lnTo>
                  <a:lnTo>
                    <a:pt x="137" y="54"/>
                  </a:lnTo>
                  <a:lnTo>
                    <a:pt x="130" y="72"/>
                  </a:lnTo>
                  <a:lnTo>
                    <a:pt x="125" y="90"/>
                  </a:lnTo>
                  <a:lnTo>
                    <a:pt x="124" y="109"/>
                  </a:lnTo>
                  <a:lnTo>
                    <a:pt x="125" y="126"/>
                  </a:lnTo>
                  <a:lnTo>
                    <a:pt x="128" y="144"/>
                  </a:lnTo>
                  <a:lnTo>
                    <a:pt x="136" y="161"/>
                  </a:lnTo>
                  <a:lnTo>
                    <a:pt x="145" y="176"/>
                  </a:lnTo>
                  <a:lnTo>
                    <a:pt x="142" y="184"/>
                  </a:lnTo>
                  <a:lnTo>
                    <a:pt x="137" y="190"/>
                  </a:lnTo>
                  <a:lnTo>
                    <a:pt x="134" y="191"/>
                  </a:lnTo>
                  <a:lnTo>
                    <a:pt x="131" y="194"/>
                  </a:lnTo>
                  <a:lnTo>
                    <a:pt x="122" y="196"/>
                  </a:lnTo>
                  <a:lnTo>
                    <a:pt x="111" y="197"/>
                  </a:lnTo>
                  <a:lnTo>
                    <a:pt x="99" y="197"/>
                  </a:lnTo>
                  <a:lnTo>
                    <a:pt x="87" y="197"/>
                  </a:lnTo>
                  <a:lnTo>
                    <a:pt x="79" y="196"/>
                  </a:lnTo>
                  <a:lnTo>
                    <a:pt x="76" y="194"/>
                  </a:lnTo>
                  <a:lnTo>
                    <a:pt x="73" y="191"/>
                  </a:lnTo>
                  <a:lnTo>
                    <a:pt x="70" y="188"/>
                  </a:lnTo>
                  <a:lnTo>
                    <a:pt x="69" y="185"/>
                  </a:lnTo>
                  <a:lnTo>
                    <a:pt x="67" y="173"/>
                  </a:lnTo>
                  <a:lnTo>
                    <a:pt x="67" y="133"/>
                  </a:lnTo>
                  <a:lnTo>
                    <a:pt x="67" y="86"/>
                  </a:lnTo>
                  <a:lnTo>
                    <a:pt x="67" y="28"/>
                  </a:lnTo>
                  <a:lnTo>
                    <a:pt x="69" y="22"/>
                  </a:lnTo>
                  <a:lnTo>
                    <a:pt x="70" y="17"/>
                  </a:lnTo>
                  <a:lnTo>
                    <a:pt x="73" y="14"/>
                  </a:lnTo>
                  <a:lnTo>
                    <a:pt x="78" y="12"/>
                  </a:lnTo>
                  <a:lnTo>
                    <a:pt x="89" y="11"/>
                  </a:lnTo>
                  <a:lnTo>
                    <a:pt x="92" y="11"/>
                  </a:lnTo>
                  <a:lnTo>
                    <a:pt x="93" y="9"/>
                  </a:lnTo>
                  <a:lnTo>
                    <a:pt x="92" y="6"/>
                  </a:lnTo>
                  <a:lnTo>
                    <a:pt x="87" y="6"/>
                  </a:lnTo>
                  <a:lnTo>
                    <a:pt x="44" y="8"/>
                  </a:lnTo>
                  <a:lnTo>
                    <a:pt x="6" y="6"/>
                  </a:lnTo>
                  <a:lnTo>
                    <a:pt x="2" y="6"/>
                  </a:lnTo>
                  <a:lnTo>
                    <a:pt x="0" y="9"/>
                  </a:lnTo>
                  <a:lnTo>
                    <a:pt x="2" y="11"/>
                  </a:lnTo>
                  <a:lnTo>
                    <a:pt x="5" y="11"/>
                  </a:lnTo>
                  <a:lnTo>
                    <a:pt x="14" y="12"/>
                  </a:lnTo>
                  <a:lnTo>
                    <a:pt x="20" y="14"/>
                  </a:lnTo>
                  <a:lnTo>
                    <a:pt x="23" y="17"/>
                  </a:lnTo>
                  <a:lnTo>
                    <a:pt x="25" y="22"/>
                  </a:lnTo>
                  <a:lnTo>
                    <a:pt x="26" y="28"/>
                  </a:lnTo>
                  <a:lnTo>
                    <a:pt x="26" y="86"/>
                  </a:lnTo>
                  <a:lnTo>
                    <a:pt x="26" y="133"/>
                  </a:lnTo>
                  <a:lnTo>
                    <a:pt x="26" y="167"/>
                  </a:lnTo>
                  <a:lnTo>
                    <a:pt x="25" y="191"/>
                  </a:lnTo>
                  <a:lnTo>
                    <a:pt x="23" y="200"/>
                  </a:lnTo>
                  <a:lnTo>
                    <a:pt x="20" y="204"/>
                  </a:lnTo>
                  <a:lnTo>
                    <a:pt x="17" y="205"/>
                  </a:lnTo>
                  <a:lnTo>
                    <a:pt x="8" y="207"/>
                  </a:lnTo>
                  <a:lnTo>
                    <a:pt x="5" y="207"/>
                  </a:lnTo>
                  <a:lnTo>
                    <a:pt x="3" y="208"/>
                  </a:lnTo>
                  <a:lnTo>
                    <a:pt x="5" y="211"/>
                  </a:lnTo>
                  <a:lnTo>
                    <a:pt x="9" y="211"/>
                  </a:lnTo>
                  <a:lnTo>
                    <a:pt x="43" y="211"/>
                  </a:lnTo>
                  <a:lnTo>
                    <a:pt x="79" y="211"/>
                  </a:lnTo>
                  <a:lnTo>
                    <a:pt x="128" y="213"/>
                  </a:lnTo>
                  <a:lnTo>
                    <a:pt x="137" y="213"/>
                  </a:lnTo>
                  <a:lnTo>
                    <a:pt x="142" y="211"/>
                  </a:lnTo>
                  <a:lnTo>
                    <a:pt x="145" y="208"/>
                  </a:lnTo>
                  <a:lnTo>
                    <a:pt x="147" y="205"/>
                  </a:lnTo>
                  <a:lnTo>
                    <a:pt x="150" y="182"/>
                  </a:lnTo>
                  <a:lnTo>
                    <a:pt x="156" y="190"/>
                  </a:lnTo>
                  <a:lnTo>
                    <a:pt x="163" y="196"/>
                  </a:lnTo>
                  <a:lnTo>
                    <a:pt x="171" y="202"/>
                  </a:lnTo>
                  <a:lnTo>
                    <a:pt x="180" y="207"/>
                  </a:lnTo>
                  <a:lnTo>
                    <a:pt x="191" y="211"/>
                  </a:lnTo>
                  <a:lnTo>
                    <a:pt x="201" y="214"/>
                  </a:lnTo>
                  <a:lnTo>
                    <a:pt x="212" y="216"/>
                  </a:lnTo>
                  <a:lnTo>
                    <a:pt x="224" y="216"/>
                  </a:lnTo>
                  <a:lnTo>
                    <a:pt x="237" y="216"/>
                  </a:lnTo>
                  <a:lnTo>
                    <a:pt x="247" y="214"/>
                  </a:lnTo>
                  <a:lnTo>
                    <a:pt x="258" y="211"/>
                  </a:lnTo>
                  <a:lnTo>
                    <a:pt x="267" y="207"/>
                  </a:lnTo>
                  <a:lnTo>
                    <a:pt x="276" y="202"/>
                  </a:lnTo>
                  <a:lnTo>
                    <a:pt x="285" y="197"/>
                  </a:lnTo>
                  <a:lnTo>
                    <a:pt x="293" y="190"/>
                  </a:lnTo>
                  <a:lnTo>
                    <a:pt x="301" y="184"/>
                  </a:lnTo>
                  <a:lnTo>
                    <a:pt x="307" y="176"/>
                  </a:lnTo>
                  <a:lnTo>
                    <a:pt x="313" y="167"/>
                  </a:lnTo>
                  <a:lnTo>
                    <a:pt x="317" y="158"/>
                  </a:lnTo>
                  <a:lnTo>
                    <a:pt x="320" y="147"/>
                  </a:lnTo>
                  <a:lnTo>
                    <a:pt x="323" y="138"/>
                  </a:lnTo>
                  <a:lnTo>
                    <a:pt x="326" y="126"/>
                  </a:lnTo>
                  <a:lnTo>
                    <a:pt x="328" y="115"/>
                  </a:lnTo>
                  <a:lnTo>
                    <a:pt x="328" y="103"/>
                  </a:lnTo>
                  <a:lnTo>
                    <a:pt x="328" y="92"/>
                  </a:lnTo>
                  <a:lnTo>
                    <a:pt x="326" y="81"/>
                  </a:lnTo>
                  <a:lnTo>
                    <a:pt x="325" y="71"/>
                  </a:lnTo>
                  <a:lnTo>
                    <a:pt x="322" y="61"/>
                  </a:lnTo>
                  <a:lnTo>
                    <a:pt x="317" y="52"/>
                  </a:lnTo>
                  <a:lnTo>
                    <a:pt x="313" y="43"/>
                  </a:lnTo>
                  <a:lnTo>
                    <a:pt x="307" y="35"/>
                  </a:lnTo>
                  <a:lnTo>
                    <a:pt x="301" y="28"/>
                  </a:lnTo>
                  <a:lnTo>
                    <a:pt x="294" y="22"/>
                  </a:lnTo>
                  <a:lnTo>
                    <a:pt x="287" y="17"/>
                  </a:lnTo>
                  <a:lnTo>
                    <a:pt x="278" y="11"/>
                  </a:lnTo>
                  <a:lnTo>
                    <a:pt x="270" y="8"/>
                  </a:lnTo>
                  <a:lnTo>
                    <a:pt x="259" y="5"/>
                  </a:lnTo>
                  <a:lnTo>
                    <a:pt x="249" y="2"/>
                  </a:lnTo>
                  <a:lnTo>
                    <a:pt x="238" y="0"/>
                  </a:lnTo>
                  <a:lnTo>
                    <a:pt x="227" y="0"/>
                  </a:lnTo>
                  <a:close/>
                  <a:moveTo>
                    <a:pt x="235" y="202"/>
                  </a:moveTo>
                  <a:lnTo>
                    <a:pt x="235" y="202"/>
                  </a:lnTo>
                  <a:lnTo>
                    <a:pt x="226" y="200"/>
                  </a:lnTo>
                  <a:lnTo>
                    <a:pt x="218" y="199"/>
                  </a:lnTo>
                  <a:lnTo>
                    <a:pt x="211" y="197"/>
                  </a:lnTo>
                  <a:lnTo>
                    <a:pt x="204" y="193"/>
                  </a:lnTo>
                  <a:lnTo>
                    <a:pt x="197" y="190"/>
                  </a:lnTo>
                  <a:lnTo>
                    <a:pt x="191" y="184"/>
                  </a:lnTo>
                  <a:lnTo>
                    <a:pt x="182" y="171"/>
                  </a:lnTo>
                  <a:lnTo>
                    <a:pt x="172" y="156"/>
                  </a:lnTo>
                  <a:lnTo>
                    <a:pt x="166" y="139"/>
                  </a:lnTo>
                  <a:lnTo>
                    <a:pt x="163" y="121"/>
                  </a:lnTo>
                  <a:lnTo>
                    <a:pt x="162" y="100"/>
                  </a:lnTo>
                  <a:lnTo>
                    <a:pt x="163" y="77"/>
                  </a:lnTo>
                  <a:lnTo>
                    <a:pt x="166" y="58"/>
                  </a:lnTo>
                  <a:lnTo>
                    <a:pt x="172" y="43"/>
                  </a:lnTo>
                  <a:lnTo>
                    <a:pt x="180" y="32"/>
                  </a:lnTo>
                  <a:lnTo>
                    <a:pt x="189" y="23"/>
                  </a:lnTo>
                  <a:lnTo>
                    <a:pt x="200" y="19"/>
                  </a:lnTo>
                  <a:lnTo>
                    <a:pt x="209" y="16"/>
                  </a:lnTo>
                  <a:lnTo>
                    <a:pt x="220" y="14"/>
                  </a:lnTo>
                  <a:lnTo>
                    <a:pt x="235" y="16"/>
                  </a:lnTo>
                  <a:lnTo>
                    <a:pt x="247" y="22"/>
                  </a:lnTo>
                  <a:lnTo>
                    <a:pt x="259" y="29"/>
                  </a:lnTo>
                  <a:lnTo>
                    <a:pt x="270" y="41"/>
                  </a:lnTo>
                  <a:lnTo>
                    <a:pt x="278" y="55"/>
                  </a:lnTo>
                  <a:lnTo>
                    <a:pt x="284" y="72"/>
                  </a:lnTo>
                  <a:lnTo>
                    <a:pt x="288" y="92"/>
                  </a:lnTo>
                  <a:lnTo>
                    <a:pt x="290" y="113"/>
                  </a:lnTo>
                  <a:lnTo>
                    <a:pt x="290" y="127"/>
                  </a:lnTo>
                  <a:lnTo>
                    <a:pt x="288" y="139"/>
                  </a:lnTo>
                  <a:lnTo>
                    <a:pt x="285" y="150"/>
                  </a:lnTo>
                  <a:lnTo>
                    <a:pt x="284" y="161"/>
                  </a:lnTo>
                  <a:lnTo>
                    <a:pt x="281" y="168"/>
                  </a:lnTo>
                  <a:lnTo>
                    <a:pt x="276" y="176"/>
                  </a:lnTo>
                  <a:lnTo>
                    <a:pt x="269" y="187"/>
                  </a:lnTo>
                  <a:lnTo>
                    <a:pt x="259" y="194"/>
                  </a:lnTo>
                  <a:lnTo>
                    <a:pt x="250" y="199"/>
                  </a:lnTo>
                  <a:lnTo>
                    <a:pt x="241" y="200"/>
                  </a:lnTo>
                  <a:lnTo>
                    <a:pt x="235" y="20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 sz="1350"/>
            </a:p>
          </p:txBody>
        </p:sp>
        <p:sp>
          <p:nvSpPr>
            <p:cNvPr id="34" name="Freeform 11">
              <a:extLst>
                <a:ext uri="{FF2B5EF4-FFF2-40B4-BE49-F238E27FC236}">
                  <a16:creationId xmlns:a16="http://schemas.microsoft.com/office/drawing/2014/main" id="{24D509DD-3515-46D4-88A9-915850A587D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164" y="4043"/>
              <a:ext cx="435" cy="108"/>
            </a:xfrm>
            <a:custGeom>
              <a:avLst/>
              <a:gdLst>
                <a:gd name="T0" fmla="*/ 53 w 869"/>
                <a:gd name="T1" fmla="*/ 11 h 216"/>
                <a:gd name="T2" fmla="*/ 52 w 869"/>
                <a:gd name="T3" fmla="*/ 1 h 216"/>
                <a:gd name="T4" fmla="*/ 43 w 869"/>
                <a:gd name="T5" fmla="*/ 7 h 216"/>
                <a:gd name="T6" fmla="*/ 39 w 869"/>
                <a:gd name="T7" fmla="*/ 3 h 216"/>
                <a:gd name="T8" fmla="*/ 43 w 869"/>
                <a:gd name="T9" fmla="*/ 1 h 216"/>
                <a:gd name="T10" fmla="*/ 44 w 869"/>
                <a:gd name="T11" fmla="*/ 3 h 216"/>
                <a:gd name="T12" fmla="*/ 45 w 869"/>
                <a:gd name="T13" fmla="*/ 1 h 216"/>
                <a:gd name="T14" fmla="*/ 40 w 869"/>
                <a:gd name="T15" fmla="*/ 1 h 216"/>
                <a:gd name="T16" fmla="*/ 38 w 869"/>
                <a:gd name="T17" fmla="*/ 5 h 216"/>
                <a:gd name="T18" fmla="*/ 42 w 869"/>
                <a:gd name="T19" fmla="*/ 9 h 216"/>
                <a:gd name="T20" fmla="*/ 43 w 869"/>
                <a:gd name="T21" fmla="*/ 12 h 216"/>
                <a:gd name="T22" fmla="*/ 39 w 869"/>
                <a:gd name="T23" fmla="*/ 13 h 216"/>
                <a:gd name="T24" fmla="*/ 38 w 869"/>
                <a:gd name="T25" fmla="*/ 10 h 216"/>
                <a:gd name="T26" fmla="*/ 37 w 869"/>
                <a:gd name="T27" fmla="*/ 11 h 216"/>
                <a:gd name="T28" fmla="*/ 35 w 869"/>
                <a:gd name="T29" fmla="*/ 13 h 216"/>
                <a:gd name="T30" fmla="*/ 32 w 869"/>
                <a:gd name="T31" fmla="*/ 9 h 216"/>
                <a:gd name="T32" fmla="*/ 36 w 869"/>
                <a:gd name="T33" fmla="*/ 8 h 216"/>
                <a:gd name="T34" fmla="*/ 36 w 869"/>
                <a:gd name="T35" fmla="*/ 9 h 216"/>
                <a:gd name="T36" fmla="*/ 37 w 869"/>
                <a:gd name="T37" fmla="*/ 6 h 216"/>
                <a:gd name="T38" fmla="*/ 32 w 869"/>
                <a:gd name="T39" fmla="*/ 6 h 216"/>
                <a:gd name="T40" fmla="*/ 35 w 869"/>
                <a:gd name="T41" fmla="*/ 2 h 216"/>
                <a:gd name="T42" fmla="*/ 36 w 869"/>
                <a:gd name="T43" fmla="*/ 3 h 216"/>
                <a:gd name="T44" fmla="*/ 37 w 869"/>
                <a:gd name="T45" fmla="*/ 1 h 216"/>
                <a:gd name="T46" fmla="*/ 36 w 869"/>
                <a:gd name="T47" fmla="*/ 1 h 216"/>
                <a:gd name="T48" fmla="*/ 28 w 869"/>
                <a:gd name="T49" fmla="*/ 1 h 216"/>
                <a:gd name="T50" fmla="*/ 19 w 869"/>
                <a:gd name="T51" fmla="*/ 1 h 216"/>
                <a:gd name="T52" fmla="*/ 17 w 869"/>
                <a:gd name="T53" fmla="*/ 1 h 216"/>
                <a:gd name="T54" fmla="*/ 15 w 869"/>
                <a:gd name="T55" fmla="*/ 1 h 216"/>
                <a:gd name="T56" fmla="*/ 16 w 869"/>
                <a:gd name="T57" fmla="*/ 9 h 216"/>
                <a:gd name="T58" fmla="*/ 7 w 869"/>
                <a:gd name="T59" fmla="*/ 11 h 216"/>
                <a:gd name="T60" fmla="*/ 6 w 869"/>
                <a:gd name="T61" fmla="*/ 13 h 216"/>
                <a:gd name="T62" fmla="*/ 4 w 869"/>
                <a:gd name="T63" fmla="*/ 11 h 216"/>
                <a:gd name="T64" fmla="*/ 5 w 869"/>
                <a:gd name="T65" fmla="*/ 1 h 216"/>
                <a:gd name="T66" fmla="*/ 5 w 869"/>
                <a:gd name="T67" fmla="*/ 1 h 216"/>
                <a:gd name="T68" fmla="*/ 1 w 869"/>
                <a:gd name="T69" fmla="*/ 1 h 216"/>
                <a:gd name="T70" fmla="*/ 2 w 869"/>
                <a:gd name="T71" fmla="*/ 6 h 216"/>
                <a:gd name="T72" fmla="*/ 1 w 869"/>
                <a:gd name="T73" fmla="*/ 13 h 216"/>
                <a:gd name="T74" fmla="*/ 1 w 869"/>
                <a:gd name="T75" fmla="*/ 14 h 216"/>
                <a:gd name="T76" fmla="*/ 10 w 869"/>
                <a:gd name="T77" fmla="*/ 14 h 216"/>
                <a:gd name="T78" fmla="*/ 9 w 869"/>
                <a:gd name="T79" fmla="*/ 13 h 216"/>
                <a:gd name="T80" fmla="*/ 16 w 869"/>
                <a:gd name="T81" fmla="*/ 13 h 216"/>
                <a:gd name="T82" fmla="*/ 17 w 869"/>
                <a:gd name="T83" fmla="*/ 2 h 216"/>
                <a:gd name="T84" fmla="*/ 18 w 869"/>
                <a:gd name="T85" fmla="*/ 1 h 216"/>
                <a:gd name="T86" fmla="*/ 19 w 869"/>
                <a:gd name="T87" fmla="*/ 3 h 216"/>
                <a:gd name="T88" fmla="*/ 22 w 869"/>
                <a:gd name="T89" fmla="*/ 9 h 216"/>
                <a:gd name="T90" fmla="*/ 21 w 869"/>
                <a:gd name="T91" fmla="*/ 13 h 216"/>
                <a:gd name="T92" fmla="*/ 23 w 869"/>
                <a:gd name="T93" fmla="*/ 14 h 216"/>
                <a:gd name="T94" fmla="*/ 25 w 869"/>
                <a:gd name="T95" fmla="*/ 13 h 216"/>
                <a:gd name="T96" fmla="*/ 24 w 869"/>
                <a:gd name="T97" fmla="*/ 2 h 216"/>
                <a:gd name="T98" fmla="*/ 28 w 869"/>
                <a:gd name="T99" fmla="*/ 3 h 216"/>
                <a:gd name="T100" fmla="*/ 29 w 869"/>
                <a:gd name="T101" fmla="*/ 1 h 216"/>
                <a:gd name="T102" fmla="*/ 30 w 869"/>
                <a:gd name="T103" fmla="*/ 11 h 216"/>
                <a:gd name="T104" fmla="*/ 28 w 869"/>
                <a:gd name="T105" fmla="*/ 13 h 216"/>
                <a:gd name="T106" fmla="*/ 31 w 869"/>
                <a:gd name="T107" fmla="*/ 14 h 216"/>
                <a:gd name="T108" fmla="*/ 37 w 869"/>
                <a:gd name="T109" fmla="*/ 13 h 216"/>
                <a:gd name="T110" fmla="*/ 41 w 869"/>
                <a:gd name="T111" fmla="*/ 14 h 216"/>
                <a:gd name="T112" fmla="*/ 45 w 869"/>
                <a:gd name="T113" fmla="*/ 14 h 216"/>
                <a:gd name="T114" fmla="*/ 44 w 869"/>
                <a:gd name="T115" fmla="*/ 13 h 216"/>
                <a:gd name="T116" fmla="*/ 51 w 869"/>
                <a:gd name="T117" fmla="*/ 10 h 216"/>
                <a:gd name="T118" fmla="*/ 50 w 869"/>
                <a:gd name="T119" fmla="*/ 14 h 216"/>
                <a:gd name="T120" fmla="*/ 55 w 869"/>
                <a:gd name="T121" fmla="*/ 14 h 216"/>
                <a:gd name="T122" fmla="*/ 48 w 869"/>
                <a:gd name="T123" fmla="*/ 9 h 216"/>
                <a:gd name="T124" fmla="*/ 50 w 869"/>
                <a:gd name="T125" fmla="*/ 9 h 21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869" h="216">
                  <a:moveTo>
                    <a:pt x="866" y="210"/>
                  </a:moveTo>
                  <a:lnTo>
                    <a:pt x="866" y="210"/>
                  </a:lnTo>
                  <a:lnTo>
                    <a:pt x="854" y="208"/>
                  </a:lnTo>
                  <a:lnTo>
                    <a:pt x="851" y="205"/>
                  </a:lnTo>
                  <a:lnTo>
                    <a:pt x="848" y="200"/>
                  </a:lnTo>
                  <a:lnTo>
                    <a:pt x="845" y="191"/>
                  </a:lnTo>
                  <a:lnTo>
                    <a:pt x="842" y="176"/>
                  </a:lnTo>
                  <a:lnTo>
                    <a:pt x="834" y="83"/>
                  </a:lnTo>
                  <a:lnTo>
                    <a:pt x="830" y="9"/>
                  </a:lnTo>
                  <a:lnTo>
                    <a:pt x="828" y="6"/>
                  </a:lnTo>
                  <a:lnTo>
                    <a:pt x="827" y="5"/>
                  </a:lnTo>
                  <a:lnTo>
                    <a:pt x="823" y="5"/>
                  </a:lnTo>
                  <a:lnTo>
                    <a:pt x="820" y="5"/>
                  </a:lnTo>
                  <a:lnTo>
                    <a:pt x="817" y="9"/>
                  </a:lnTo>
                  <a:lnTo>
                    <a:pt x="813" y="17"/>
                  </a:lnTo>
                  <a:lnTo>
                    <a:pt x="718" y="144"/>
                  </a:lnTo>
                  <a:lnTo>
                    <a:pt x="715" y="136"/>
                  </a:lnTo>
                  <a:lnTo>
                    <a:pt x="712" y="130"/>
                  </a:lnTo>
                  <a:lnTo>
                    <a:pt x="708" y="123"/>
                  </a:lnTo>
                  <a:lnTo>
                    <a:pt x="703" y="116"/>
                  </a:lnTo>
                  <a:lnTo>
                    <a:pt x="688" y="101"/>
                  </a:lnTo>
                  <a:lnTo>
                    <a:pt x="666" y="87"/>
                  </a:lnTo>
                  <a:lnTo>
                    <a:pt x="657" y="81"/>
                  </a:lnTo>
                  <a:lnTo>
                    <a:pt x="640" y="69"/>
                  </a:lnTo>
                  <a:lnTo>
                    <a:pt x="630" y="60"/>
                  </a:lnTo>
                  <a:lnTo>
                    <a:pt x="625" y="51"/>
                  </a:lnTo>
                  <a:lnTo>
                    <a:pt x="622" y="41"/>
                  </a:lnTo>
                  <a:lnTo>
                    <a:pt x="624" y="35"/>
                  </a:lnTo>
                  <a:lnTo>
                    <a:pt x="625" y="29"/>
                  </a:lnTo>
                  <a:lnTo>
                    <a:pt x="628" y="25"/>
                  </a:lnTo>
                  <a:lnTo>
                    <a:pt x="633" y="22"/>
                  </a:lnTo>
                  <a:lnTo>
                    <a:pt x="637" y="17"/>
                  </a:lnTo>
                  <a:lnTo>
                    <a:pt x="644" y="16"/>
                  </a:lnTo>
                  <a:lnTo>
                    <a:pt x="651" y="14"/>
                  </a:lnTo>
                  <a:lnTo>
                    <a:pt x="659" y="12"/>
                  </a:lnTo>
                  <a:lnTo>
                    <a:pt x="673" y="14"/>
                  </a:lnTo>
                  <a:lnTo>
                    <a:pt x="683" y="17"/>
                  </a:lnTo>
                  <a:lnTo>
                    <a:pt x="689" y="22"/>
                  </a:lnTo>
                  <a:lnTo>
                    <a:pt x="694" y="26"/>
                  </a:lnTo>
                  <a:lnTo>
                    <a:pt x="698" y="32"/>
                  </a:lnTo>
                  <a:lnTo>
                    <a:pt x="701" y="37"/>
                  </a:lnTo>
                  <a:lnTo>
                    <a:pt x="703" y="45"/>
                  </a:lnTo>
                  <a:lnTo>
                    <a:pt x="703" y="48"/>
                  </a:lnTo>
                  <a:lnTo>
                    <a:pt x="706" y="49"/>
                  </a:lnTo>
                  <a:lnTo>
                    <a:pt x="708" y="49"/>
                  </a:lnTo>
                  <a:lnTo>
                    <a:pt x="709" y="48"/>
                  </a:lnTo>
                  <a:lnTo>
                    <a:pt x="709" y="41"/>
                  </a:lnTo>
                  <a:lnTo>
                    <a:pt x="709" y="19"/>
                  </a:lnTo>
                  <a:lnTo>
                    <a:pt x="709" y="8"/>
                  </a:lnTo>
                  <a:lnTo>
                    <a:pt x="709" y="6"/>
                  </a:lnTo>
                  <a:lnTo>
                    <a:pt x="705" y="5"/>
                  </a:lnTo>
                  <a:lnTo>
                    <a:pt x="689" y="2"/>
                  </a:lnTo>
                  <a:lnTo>
                    <a:pt x="677" y="0"/>
                  </a:lnTo>
                  <a:lnTo>
                    <a:pt x="663" y="0"/>
                  </a:lnTo>
                  <a:lnTo>
                    <a:pt x="648" y="2"/>
                  </a:lnTo>
                  <a:lnTo>
                    <a:pt x="633" y="5"/>
                  </a:lnTo>
                  <a:lnTo>
                    <a:pt x="621" y="9"/>
                  </a:lnTo>
                  <a:lnTo>
                    <a:pt x="612" y="16"/>
                  </a:lnTo>
                  <a:lnTo>
                    <a:pt x="602" y="23"/>
                  </a:lnTo>
                  <a:lnTo>
                    <a:pt x="596" y="31"/>
                  </a:lnTo>
                  <a:lnTo>
                    <a:pt x="593" y="41"/>
                  </a:lnTo>
                  <a:lnTo>
                    <a:pt x="592" y="52"/>
                  </a:lnTo>
                  <a:lnTo>
                    <a:pt x="593" y="60"/>
                  </a:lnTo>
                  <a:lnTo>
                    <a:pt x="595" y="69"/>
                  </a:lnTo>
                  <a:lnTo>
                    <a:pt x="598" y="77"/>
                  </a:lnTo>
                  <a:lnTo>
                    <a:pt x="604" y="84"/>
                  </a:lnTo>
                  <a:lnTo>
                    <a:pt x="610" y="92"/>
                  </a:lnTo>
                  <a:lnTo>
                    <a:pt x="618" y="101"/>
                  </a:lnTo>
                  <a:lnTo>
                    <a:pt x="628" y="109"/>
                  </a:lnTo>
                  <a:lnTo>
                    <a:pt x="640" y="118"/>
                  </a:lnTo>
                  <a:lnTo>
                    <a:pt x="656" y="127"/>
                  </a:lnTo>
                  <a:lnTo>
                    <a:pt x="671" y="139"/>
                  </a:lnTo>
                  <a:lnTo>
                    <a:pt x="677" y="145"/>
                  </a:lnTo>
                  <a:lnTo>
                    <a:pt x="682" y="152"/>
                  </a:lnTo>
                  <a:lnTo>
                    <a:pt x="685" y="156"/>
                  </a:lnTo>
                  <a:lnTo>
                    <a:pt x="686" y="161"/>
                  </a:lnTo>
                  <a:lnTo>
                    <a:pt x="688" y="171"/>
                  </a:lnTo>
                  <a:lnTo>
                    <a:pt x="686" y="178"/>
                  </a:lnTo>
                  <a:lnTo>
                    <a:pt x="685" y="182"/>
                  </a:lnTo>
                  <a:lnTo>
                    <a:pt x="682" y="188"/>
                  </a:lnTo>
                  <a:lnTo>
                    <a:pt x="677" y="193"/>
                  </a:lnTo>
                  <a:lnTo>
                    <a:pt x="673" y="197"/>
                  </a:lnTo>
                  <a:lnTo>
                    <a:pt x="665" y="200"/>
                  </a:lnTo>
                  <a:lnTo>
                    <a:pt x="656" y="202"/>
                  </a:lnTo>
                  <a:lnTo>
                    <a:pt x="647" y="204"/>
                  </a:lnTo>
                  <a:lnTo>
                    <a:pt x="631" y="202"/>
                  </a:lnTo>
                  <a:lnTo>
                    <a:pt x="625" y="199"/>
                  </a:lnTo>
                  <a:lnTo>
                    <a:pt x="619" y="197"/>
                  </a:lnTo>
                  <a:lnTo>
                    <a:pt x="613" y="193"/>
                  </a:lnTo>
                  <a:lnTo>
                    <a:pt x="608" y="188"/>
                  </a:lnTo>
                  <a:lnTo>
                    <a:pt x="604" y="182"/>
                  </a:lnTo>
                  <a:lnTo>
                    <a:pt x="601" y="175"/>
                  </a:lnTo>
                  <a:lnTo>
                    <a:pt x="598" y="168"/>
                  </a:lnTo>
                  <a:lnTo>
                    <a:pt x="598" y="161"/>
                  </a:lnTo>
                  <a:lnTo>
                    <a:pt x="596" y="158"/>
                  </a:lnTo>
                  <a:lnTo>
                    <a:pt x="595" y="156"/>
                  </a:lnTo>
                  <a:lnTo>
                    <a:pt x="593" y="156"/>
                  </a:lnTo>
                  <a:lnTo>
                    <a:pt x="592" y="158"/>
                  </a:lnTo>
                  <a:lnTo>
                    <a:pt x="592" y="159"/>
                  </a:lnTo>
                  <a:lnTo>
                    <a:pt x="590" y="164"/>
                  </a:lnTo>
                  <a:lnTo>
                    <a:pt x="589" y="175"/>
                  </a:lnTo>
                  <a:lnTo>
                    <a:pt x="587" y="182"/>
                  </a:lnTo>
                  <a:lnTo>
                    <a:pt x="584" y="188"/>
                  </a:lnTo>
                  <a:lnTo>
                    <a:pt x="581" y="191"/>
                  </a:lnTo>
                  <a:lnTo>
                    <a:pt x="576" y="194"/>
                  </a:lnTo>
                  <a:lnTo>
                    <a:pt x="570" y="196"/>
                  </a:lnTo>
                  <a:lnTo>
                    <a:pt x="564" y="197"/>
                  </a:lnTo>
                  <a:lnTo>
                    <a:pt x="551" y="197"/>
                  </a:lnTo>
                  <a:lnTo>
                    <a:pt x="531" y="197"/>
                  </a:lnTo>
                  <a:lnTo>
                    <a:pt x="523" y="196"/>
                  </a:lnTo>
                  <a:lnTo>
                    <a:pt x="515" y="194"/>
                  </a:lnTo>
                  <a:lnTo>
                    <a:pt x="511" y="191"/>
                  </a:lnTo>
                  <a:lnTo>
                    <a:pt x="506" y="187"/>
                  </a:lnTo>
                  <a:lnTo>
                    <a:pt x="503" y="182"/>
                  </a:lnTo>
                  <a:lnTo>
                    <a:pt x="502" y="175"/>
                  </a:lnTo>
                  <a:lnTo>
                    <a:pt x="502" y="133"/>
                  </a:lnTo>
                  <a:lnTo>
                    <a:pt x="502" y="110"/>
                  </a:lnTo>
                  <a:lnTo>
                    <a:pt x="502" y="109"/>
                  </a:lnTo>
                  <a:lnTo>
                    <a:pt x="503" y="109"/>
                  </a:lnTo>
                  <a:lnTo>
                    <a:pt x="554" y="109"/>
                  </a:lnTo>
                  <a:lnTo>
                    <a:pt x="561" y="110"/>
                  </a:lnTo>
                  <a:lnTo>
                    <a:pt x="566" y="113"/>
                  </a:lnTo>
                  <a:lnTo>
                    <a:pt x="567" y="116"/>
                  </a:lnTo>
                  <a:lnTo>
                    <a:pt x="570" y="119"/>
                  </a:lnTo>
                  <a:lnTo>
                    <a:pt x="570" y="130"/>
                  </a:lnTo>
                  <a:lnTo>
                    <a:pt x="572" y="132"/>
                  </a:lnTo>
                  <a:lnTo>
                    <a:pt x="573" y="132"/>
                  </a:lnTo>
                  <a:lnTo>
                    <a:pt x="575" y="132"/>
                  </a:lnTo>
                  <a:lnTo>
                    <a:pt x="575" y="130"/>
                  </a:lnTo>
                  <a:lnTo>
                    <a:pt x="575" y="127"/>
                  </a:lnTo>
                  <a:lnTo>
                    <a:pt x="576" y="109"/>
                  </a:lnTo>
                  <a:lnTo>
                    <a:pt x="578" y="93"/>
                  </a:lnTo>
                  <a:lnTo>
                    <a:pt x="579" y="89"/>
                  </a:lnTo>
                  <a:lnTo>
                    <a:pt x="578" y="87"/>
                  </a:lnTo>
                  <a:lnTo>
                    <a:pt x="576" y="86"/>
                  </a:lnTo>
                  <a:lnTo>
                    <a:pt x="575" y="87"/>
                  </a:lnTo>
                  <a:lnTo>
                    <a:pt x="572" y="90"/>
                  </a:lnTo>
                  <a:lnTo>
                    <a:pt x="567" y="92"/>
                  </a:lnTo>
                  <a:lnTo>
                    <a:pt x="560" y="93"/>
                  </a:lnTo>
                  <a:lnTo>
                    <a:pt x="503" y="95"/>
                  </a:lnTo>
                  <a:lnTo>
                    <a:pt x="502" y="93"/>
                  </a:lnTo>
                  <a:lnTo>
                    <a:pt x="502" y="92"/>
                  </a:lnTo>
                  <a:lnTo>
                    <a:pt x="502" y="22"/>
                  </a:lnTo>
                  <a:lnTo>
                    <a:pt x="502" y="20"/>
                  </a:lnTo>
                  <a:lnTo>
                    <a:pt x="503" y="20"/>
                  </a:lnTo>
                  <a:lnTo>
                    <a:pt x="555" y="20"/>
                  </a:lnTo>
                  <a:lnTo>
                    <a:pt x="563" y="22"/>
                  </a:lnTo>
                  <a:lnTo>
                    <a:pt x="569" y="25"/>
                  </a:lnTo>
                  <a:lnTo>
                    <a:pt x="572" y="26"/>
                  </a:lnTo>
                  <a:lnTo>
                    <a:pt x="573" y="31"/>
                  </a:lnTo>
                  <a:lnTo>
                    <a:pt x="575" y="35"/>
                  </a:lnTo>
                  <a:lnTo>
                    <a:pt x="575" y="40"/>
                  </a:lnTo>
                  <a:lnTo>
                    <a:pt x="575" y="43"/>
                  </a:lnTo>
                  <a:lnTo>
                    <a:pt x="576" y="45"/>
                  </a:lnTo>
                  <a:lnTo>
                    <a:pt x="579" y="43"/>
                  </a:lnTo>
                  <a:lnTo>
                    <a:pt x="579" y="41"/>
                  </a:lnTo>
                  <a:lnTo>
                    <a:pt x="581" y="23"/>
                  </a:lnTo>
                  <a:lnTo>
                    <a:pt x="583" y="9"/>
                  </a:lnTo>
                  <a:lnTo>
                    <a:pt x="583" y="5"/>
                  </a:lnTo>
                  <a:lnTo>
                    <a:pt x="583" y="3"/>
                  </a:lnTo>
                  <a:lnTo>
                    <a:pt x="581" y="3"/>
                  </a:lnTo>
                  <a:lnTo>
                    <a:pt x="578" y="3"/>
                  </a:lnTo>
                  <a:lnTo>
                    <a:pt x="566" y="5"/>
                  </a:lnTo>
                  <a:lnTo>
                    <a:pt x="485" y="6"/>
                  </a:lnTo>
                  <a:lnTo>
                    <a:pt x="468" y="5"/>
                  </a:lnTo>
                  <a:lnTo>
                    <a:pt x="450" y="5"/>
                  </a:lnTo>
                  <a:lnTo>
                    <a:pt x="450" y="3"/>
                  </a:lnTo>
                  <a:lnTo>
                    <a:pt x="448" y="3"/>
                  </a:lnTo>
                  <a:lnTo>
                    <a:pt x="441" y="5"/>
                  </a:lnTo>
                  <a:lnTo>
                    <a:pt x="433" y="5"/>
                  </a:lnTo>
                  <a:lnTo>
                    <a:pt x="422" y="6"/>
                  </a:lnTo>
                  <a:lnTo>
                    <a:pt x="329" y="6"/>
                  </a:lnTo>
                  <a:lnTo>
                    <a:pt x="303" y="5"/>
                  </a:lnTo>
                  <a:lnTo>
                    <a:pt x="296" y="3"/>
                  </a:lnTo>
                  <a:lnTo>
                    <a:pt x="291" y="2"/>
                  </a:lnTo>
                  <a:lnTo>
                    <a:pt x="290" y="3"/>
                  </a:lnTo>
                  <a:lnTo>
                    <a:pt x="288" y="5"/>
                  </a:lnTo>
                  <a:lnTo>
                    <a:pt x="285" y="5"/>
                  </a:lnTo>
                  <a:lnTo>
                    <a:pt x="274" y="6"/>
                  </a:lnTo>
                  <a:lnTo>
                    <a:pt x="261" y="6"/>
                  </a:lnTo>
                  <a:lnTo>
                    <a:pt x="233" y="5"/>
                  </a:lnTo>
                  <a:lnTo>
                    <a:pt x="229" y="6"/>
                  </a:lnTo>
                  <a:lnTo>
                    <a:pt x="227" y="6"/>
                  </a:lnTo>
                  <a:lnTo>
                    <a:pt x="226" y="8"/>
                  </a:lnTo>
                  <a:lnTo>
                    <a:pt x="227" y="9"/>
                  </a:lnTo>
                  <a:lnTo>
                    <a:pt x="230" y="11"/>
                  </a:lnTo>
                  <a:lnTo>
                    <a:pt x="236" y="11"/>
                  </a:lnTo>
                  <a:lnTo>
                    <a:pt x="242" y="12"/>
                  </a:lnTo>
                  <a:lnTo>
                    <a:pt x="247" y="14"/>
                  </a:lnTo>
                  <a:lnTo>
                    <a:pt x="249" y="19"/>
                  </a:lnTo>
                  <a:lnTo>
                    <a:pt x="250" y="23"/>
                  </a:lnTo>
                  <a:lnTo>
                    <a:pt x="252" y="32"/>
                  </a:lnTo>
                  <a:lnTo>
                    <a:pt x="252" y="142"/>
                  </a:lnTo>
                  <a:lnTo>
                    <a:pt x="188" y="71"/>
                  </a:lnTo>
                  <a:lnTo>
                    <a:pt x="125" y="2"/>
                  </a:lnTo>
                  <a:lnTo>
                    <a:pt x="122" y="0"/>
                  </a:lnTo>
                  <a:lnTo>
                    <a:pt x="119" y="0"/>
                  </a:lnTo>
                  <a:lnTo>
                    <a:pt x="117" y="3"/>
                  </a:lnTo>
                  <a:lnTo>
                    <a:pt x="116" y="6"/>
                  </a:lnTo>
                  <a:lnTo>
                    <a:pt x="113" y="77"/>
                  </a:lnTo>
                  <a:lnTo>
                    <a:pt x="110" y="171"/>
                  </a:lnTo>
                  <a:lnTo>
                    <a:pt x="110" y="185"/>
                  </a:lnTo>
                  <a:lnTo>
                    <a:pt x="107" y="194"/>
                  </a:lnTo>
                  <a:lnTo>
                    <a:pt x="104" y="200"/>
                  </a:lnTo>
                  <a:lnTo>
                    <a:pt x="99" y="204"/>
                  </a:lnTo>
                  <a:lnTo>
                    <a:pt x="93" y="205"/>
                  </a:lnTo>
                  <a:lnTo>
                    <a:pt x="88" y="207"/>
                  </a:lnTo>
                  <a:lnTo>
                    <a:pt x="81" y="207"/>
                  </a:lnTo>
                  <a:lnTo>
                    <a:pt x="70" y="205"/>
                  </a:lnTo>
                  <a:lnTo>
                    <a:pt x="66" y="204"/>
                  </a:lnTo>
                  <a:lnTo>
                    <a:pt x="63" y="200"/>
                  </a:lnTo>
                  <a:lnTo>
                    <a:pt x="59" y="196"/>
                  </a:lnTo>
                  <a:lnTo>
                    <a:pt x="58" y="191"/>
                  </a:lnTo>
                  <a:lnTo>
                    <a:pt x="58" y="167"/>
                  </a:lnTo>
                  <a:lnTo>
                    <a:pt x="56" y="132"/>
                  </a:lnTo>
                  <a:lnTo>
                    <a:pt x="56" y="84"/>
                  </a:lnTo>
                  <a:lnTo>
                    <a:pt x="58" y="26"/>
                  </a:lnTo>
                  <a:lnTo>
                    <a:pt x="58" y="20"/>
                  </a:lnTo>
                  <a:lnTo>
                    <a:pt x="59" y="16"/>
                  </a:lnTo>
                  <a:lnTo>
                    <a:pt x="63" y="12"/>
                  </a:lnTo>
                  <a:lnTo>
                    <a:pt x="67" y="11"/>
                  </a:lnTo>
                  <a:lnTo>
                    <a:pt x="76" y="11"/>
                  </a:lnTo>
                  <a:lnTo>
                    <a:pt x="79" y="9"/>
                  </a:lnTo>
                  <a:lnTo>
                    <a:pt x="81" y="8"/>
                  </a:lnTo>
                  <a:lnTo>
                    <a:pt x="79" y="6"/>
                  </a:lnTo>
                  <a:lnTo>
                    <a:pt x="75" y="5"/>
                  </a:lnTo>
                  <a:lnTo>
                    <a:pt x="41" y="6"/>
                  </a:lnTo>
                  <a:lnTo>
                    <a:pt x="6" y="5"/>
                  </a:lnTo>
                  <a:lnTo>
                    <a:pt x="2" y="6"/>
                  </a:lnTo>
                  <a:lnTo>
                    <a:pt x="0" y="8"/>
                  </a:lnTo>
                  <a:lnTo>
                    <a:pt x="2" y="9"/>
                  </a:lnTo>
                  <a:lnTo>
                    <a:pt x="5" y="11"/>
                  </a:lnTo>
                  <a:lnTo>
                    <a:pt x="14" y="11"/>
                  </a:lnTo>
                  <a:lnTo>
                    <a:pt x="18" y="12"/>
                  </a:lnTo>
                  <a:lnTo>
                    <a:pt x="21" y="16"/>
                  </a:lnTo>
                  <a:lnTo>
                    <a:pt x="23" y="20"/>
                  </a:lnTo>
                  <a:lnTo>
                    <a:pt x="23" y="26"/>
                  </a:lnTo>
                  <a:lnTo>
                    <a:pt x="24" y="84"/>
                  </a:lnTo>
                  <a:lnTo>
                    <a:pt x="24" y="132"/>
                  </a:lnTo>
                  <a:lnTo>
                    <a:pt x="23" y="167"/>
                  </a:lnTo>
                  <a:lnTo>
                    <a:pt x="23" y="191"/>
                  </a:lnTo>
                  <a:lnTo>
                    <a:pt x="21" y="196"/>
                  </a:lnTo>
                  <a:lnTo>
                    <a:pt x="20" y="200"/>
                  </a:lnTo>
                  <a:lnTo>
                    <a:pt x="18" y="204"/>
                  </a:lnTo>
                  <a:lnTo>
                    <a:pt x="15" y="205"/>
                  </a:lnTo>
                  <a:lnTo>
                    <a:pt x="5" y="207"/>
                  </a:lnTo>
                  <a:lnTo>
                    <a:pt x="2" y="207"/>
                  </a:lnTo>
                  <a:lnTo>
                    <a:pt x="0" y="208"/>
                  </a:lnTo>
                  <a:lnTo>
                    <a:pt x="2" y="210"/>
                  </a:lnTo>
                  <a:lnTo>
                    <a:pt x="6" y="211"/>
                  </a:lnTo>
                  <a:lnTo>
                    <a:pt x="40" y="210"/>
                  </a:lnTo>
                  <a:lnTo>
                    <a:pt x="88" y="211"/>
                  </a:lnTo>
                  <a:lnTo>
                    <a:pt x="119" y="211"/>
                  </a:lnTo>
                  <a:lnTo>
                    <a:pt x="152" y="211"/>
                  </a:lnTo>
                  <a:lnTo>
                    <a:pt x="157" y="211"/>
                  </a:lnTo>
                  <a:lnTo>
                    <a:pt x="159" y="210"/>
                  </a:lnTo>
                  <a:lnTo>
                    <a:pt x="159" y="208"/>
                  </a:lnTo>
                  <a:lnTo>
                    <a:pt x="159" y="207"/>
                  </a:lnTo>
                  <a:lnTo>
                    <a:pt x="154" y="207"/>
                  </a:lnTo>
                  <a:lnTo>
                    <a:pt x="148" y="207"/>
                  </a:lnTo>
                  <a:lnTo>
                    <a:pt x="140" y="205"/>
                  </a:lnTo>
                  <a:lnTo>
                    <a:pt x="137" y="202"/>
                  </a:lnTo>
                  <a:lnTo>
                    <a:pt x="134" y="197"/>
                  </a:lnTo>
                  <a:lnTo>
                    <a:pt x="133" y="188"/>
                  </a:lnTo>
                  <a:lnTo>
                    <a:pt x="131" y="175"/>
                  </a:lnTo>
                  <a:lnTo>
                    <a:pt x="130" y="121"/>
                  </a:lnTo>
                  <a:lnTo>
                    <a:pt x="130" y="67"/>
                  </a:lnTo>
                  <a:lnTo>
                    <a:pt x="256" y="208"/>
                  </a:lnTo>
                  <a:lnTo>
                    <a:pt x="261" y="211"/>
                  </a:lnTo>
                  <a:lnTo>
                    <a:pt x="265" y="214"/>
                  </a:lnTo>
                  <a:lnTo>
                    <a:pt x="267" y="213"/>
                  </a:lnTo>
                  <a:lnTo>
                    <a:pt x="267" y="211"/>
                  </a:lnTo>
                  <a:lnTo>
                    <a:pt x="268" y="205"/>
                  </a:lnTo>
                  <a:lnTo>
                    <a:pt x="270" y="34"/>
                  </a:lnTo>
                  <a:lnTo>
                    <a:pt x="271" y="28"/>
                  </a:lnTo>
                  <a:lnTo>
                    <a:pt x="271" y="22"/>
                  </a:lnTo>
                  <a:lnTo>
                    <a:pt x="273" y="17"/>
                  </a:lnTo>
                  <a:lnTo>
                    <a:pt x="276" y="14"/>
                  </a:lnTo>
                  <a:lnTo>
                    <a:pt x="279" y="12"/>
                  </a:lnTo>
                  <a:lnTo>
                    <a:pt x="284" y="11"/>
                  </a:lnTo>
                  <a:lnTo>
                    <a:pt x="288" y="11"/>
                  </a:lnTo>
                  <a:lnTo>
                    <a:pt x="288" y="37"/>
                  </a:lnTo>
                  <a:lnTo>
                    <a:pt x="288" y="41"/>
                  </a:lnTo>
                  <a:lnTo>
                    <a:pt x="290" y="41"/>
                  </a:lnTo>
                  <a:lnTo>
                    <a:pt x="293" y="41"/>
                  </a:lnTo>
                  <a:lnTo>
                    <a:pt x="293" y="38"/>
                  </a:lnTo>
                  <a:lnTo>
                    <a:pt x="294" y="34"/>
                  </a:lnTo>
                  <a:lnTo>
                    <a:pt x="297" y="29"/>
                  </a:lnTo>
                  <a:lnTo>
                    <a:pt x="302" y="25"/>
                  </a:lnTo>
                  <a:lnTo>
                    <a:pt x="307" y="23"/>
                  </a:lnTo>
                  <a:lnTo>
                    <a:pt x="314" y="22"/>
                  </a:lnTo>
                  <a:lnTo>
                    <a:pt x="323" y="22"/>
                  </a:lnTo>
                  <a:lnTo>
                    <a:pt x="351" y="20"/>
                  </a:lnTo>
                  <a:lnTo>
                    <a:pt x="351" y="132"/>
                  </a:lnTo>
                  <a:lnTo>
                    <a:pt x="351" y="167"/>
                  </a:lnTo>
                  <a:lnTo>
                    <a:pt x="349" y="190"/>
                  </a:lnTo>
                  <a:lnTo>
                    <a:pt x="349" y="196"/>
                  </a:lnTo>
                  <a:lnTo>
                    <a:pt x="346" y="200"/>
                  </a:lnTo>
                  <a:lnTo>
                    <a:pt x="345" y="204"/>
                  </a:lnTo>
                  <a:lnTo>
                    <a:pt x="340" y="205"/>
                  </a:lnTo>
                  <a:lnTo>
                    <a:pt x="325" y="207"/>
                  </a:lnTo>
                  <a:lnTo>
                    <a:pt x="322" y="207"/>
                  </a:lnTo>
                  <a:lnTo>
                    <a:pt x="320" y="208"/>
                  </a:lnTo>
                  <a:lnTo>
                    <a:pt x="322" y="211"/>
                  </a:lnTo>
                  <a:lnTo>
                    <a:pt x="326" y="211"/>
                  </a:lnTo>
                  <a:lnTo>
                    <a:pt x="368" y="210"/>
                  </a:lnTo>
                  <a:lnTo>
                    <a:pt x="410" y="211"/>
                  </a:lnTo>
                  <a:lnTo>
                    <a:pt x="413" y="211"/>
                  </a:lnTo>
                  <a:lnTo>
                    <a:pt x="415" y="208"/>
                  </a:lnTo>
                  <a:lnTo>
                    <a:pt x="415" y="207"/>
                  </a:lnTo>
                  <a:lnTo>
                    <a:pt x="410" y="207"/>
                  </a:lnTo>
                  <a:lnTo>
                    <a:pt x="396" y="205"/>
                  </a:lnTo>
                  <a:lnTo>
                    <a:pt x="392" y="204"/>
                  </a:lnTo>
                  <a:lnTo>
                    <a:pt x="389" y="200"/>
                  </a:lnTo>
                  <a:lnTo>
                    <a:pt x="387" y="196"/>
                  </a:lnTo>
                  <a:lnTo>
                    <a:pt x="386" y="190"/>
                  </a:lnTo>
                  <a:lnTo>
                    <a:pt x="386" y="167"/>
                  </a:lnTo>
                  <a:lnTo>
                    <a:pt x="384" y="132"/>
                  </a:lnTo>
                  <a:lnTo>
                    <a:pt x="384" y="20"/>
                  </a:lnTo>
                  <a:lnTo>
                    <a:pt x="412" y="22"/>
                  </a:lnTo>
                  <a:lnTo>
                    <a:pt x="427" y="23"/>
                  </a:lnTo>
                  <a:lnTo>
                    <a:pt x="438" y="26"/>
                  </a:lnTo>
                  <a:lnTo>
                    <a:pt x="442" y="31"/>
                  </a:lnTo>
                  <a:lnTo>
                    <a:pt x="445" y="37"/>
                  </a:lnTo>
                  <a:lnTo>
                    <a:pt x="445" y="40"/>
                  </a:lnTo>
                  <a:lnTo>
                    <a:pt x="445" y="43"/>
                  </a:lnTo>
                  <a:lnTo>
                    <a:pt x="448" y="45"/>
                  </a:lnTo>
                  <a:lnTo>
                    <a:pt x="450" y="43"/>
                  </a:lnTo>
                  <a:lnTo>
                    <a:pt x="450" y="40"/>
                  </a:lnTo>
                  <a:lnTo>
                    <a:pt x="450" y="9"/>
                  </a:lnTo>
                  <a:lnTo>
                    <a:pt x="456" y="11"/>
                  </a:lnTo>
                  <a:lnTo>
                    <a:pt x="461" y="12"/>
                  </a:lnTo>
                  <a:lnTo>
                    <a:pt x="464" y="16"/>
                  </a:lnTo>
                  <a:lnTo>
                    <a:pt x="467" y="20"/>
                  </a:lnTo>
                  <a:lnTo>
                    <a:pt x="467" y="26"/>
                  </a:lnTo>
                  <a:lnTo>
                    <a:pt x="468" y="84"/>
                  </a:lnTo>
                  <a:lnTo>
                    <a:pt x="468" y="133"/>
                  </a:lnTo>
                  <a:lnTo>
                    <a:pt x="467" y="167"/>
                  </a:lnTo>
                  <a:lnTo>
                    <a:pt x="467" y="191"/>
                  </a:lnTo>
                  <a:lnTo>
                    <a:pt x="464" y="200"/>
                  </a:lnTo>
                  <a:lnTo>
                    <a:pt x="462" y="204"/>
                  </a:lnTo>
                  <a:lnTo>
                    <a:pt x="459" y="207"/>
                  </a:lnTo>
                  <a:lnTo>
                    <a:pt x="448" y="207"/>
                  </a:lnTo>
                  <a:lnTo>
                    <a:pt x="445" y="208"/>
                  </a:lnTo>
                  <a:lnTo>
                    <a:pt x="444" y="210"/>
                  </a:lnTo>
                  <a:lnTo>
                    <a:pt x="445" y="211"/>
                  </a:lnTo>
                  <a:lnTo>
                    <a:pt x="450" y="213"/>
                  </a:lnTo>
                  <a:lnTo>
                    <a:pt x="468" y="211"/>
                  </a:lnTo>
                  <a:lnTo>
                    <a:pt x="483" y="211"/>
                  </a:lnTo>
                  <a:lnTo>
                    <a:pt x="512" y="213"/>
                  </a:lnTo>
                  <a:lnTo>
                    <a:pt x="575" y="213"/>
                  </a:lnTo>
                  <a:lnTo>
                    <a:pt x="583" y="213"/>
                  </a:lnTo>
                  <a:lnTo>
                    <a:pt x="586" y="211"/>
                  </a:lnTo>
                  <a:lnTo>
                    <a:pt x="589" y="210"/>
                  </a:lnTo>
                  <a:lnTo>
                    <a:pt x="590" y="205"/>
                  </a:lnTo>
                  <a:lnTo>
                    <a:pt x="592" y="207"/>
                  </a:lnTo>
                  <a:lnTo>
                    <a:pt x="596" y="210"/>
                  </a:lnTo>
                  <a:lnTo>
                    <a:pt x="607" y="213"/>
                  </a:lnTo>
                  <a:lnTo>
                    <a:pt x="618" y="214"/>
                  </a:lnTo>
                  <a:lnTo>
                    <a:pt x="630" y="216"/>
                  </a:lnTo>
                  <a:lnTo>
                    <a:pt x="642" y="216"/>
                  </a:lnTo>
                  <a:lnTo>
                    <a:pt x="660" y="216"/>
                  </a:lnTo>
                  <a:lnTo>
                    <a:pt x="680" y="214"/>
                  </a:lnTo>
                  <a:lnTo>
                    <a:pt x="709" y="214"/>
                  </a:lnTo>
                  <a:lnTo>
                    <a:pt x="712" y="214"/>
                  </a:lnTo>
                  <a:lnTo>
                    <a:pt x="714" y="214"/>
                  </a:lnTo>
                  <a:lnTo>
                    <a:pt x="714" y="213"/>
                  </a:lnTo>
                  <a:lnTo>
                    <a:pt x="714" y="211"/>
                  </a:lnTo>
                  <a:lnTo>
                    <a:pt x="711" y="211"/>
                  </a:lnTo>
                  <a:lnTo>
                    <a:pt x="706" y="211"/>
                  </a:lnTo>
                  <a:lnTo>
                    <a:pt x="701" y="210"/>
                  </a:lnTo>
                  <a:lnTo>
                    <a:pt x="700" y="208"/>
                  </a:lnTo>
                  <a:lnTo>
                    <a:pt x="700" y="205"/>
                  </a:lnTo>
                  <a:lnTo>
                    <a:pt x="703" y="202"/>
                  </a:lnTo>
                  <a:lnTo>
                    <a:pt x="741" y="147"/>
                  </a:lnTo>
                  <a:lnTo>
                    <a:pt x="743" y="145"/>
                  </a:lnTo>
                  <a:lnTo>
                    <a:pt x="744" y="145"/>
                  </a:lnTo>
                  <a:lnTo>
                    <a:pt x="799" y="144"/>
                  </a:lnTo>
                  <a:lnTo>
                    <a:pt x="801" y="145"/>
                  </a:lnTo>
                  <a:lnTo>
                    <a:pt x="801" y="147"/>
                  </a:lnTo>
                  <a:lnTo>
                    <a:pt x="802" y="204"/>
                  </a:lnTo>
                  <a:lnTo>
                    <a:pt x="802" y="205"/>
                  </a:lnTo>
                  <a:lnTo>
                    <a:pt x="801" y="207"/>
                  </a:lnTo>
                  <a:lnTo>
                    <a:pt x="798" y="210"/>
                  </a:lnTo>
                  <a:lnTo>
                    <a:pt x="795" y="210"/>
                  </a:lnTo>
                  <a:lnTo>
                    <a:pt x="793" y="213"/>
                  </a:lnTo>
                  <a:lnTo>
                    <a:pt x="795" y="214"/>
                  </a:lnTo>
                  <a:lnTo>
                    <a:pt x="796" y="214"/>
                  </a:lnTo>
                  <a:lnTo>
                    <a:pt x="801" y="214"/>
                  </a:lnTo>
                  <a:lnTo>
                    <a:pt x="830" y="214"/>
                  </a:lnTo>
                  <a:lnTo>
                    <a:pt x="854" y="216"/>
                  </a:lnTo>
                  <a:lnTo>
                    <a:pt x="865" y="214"/>
                  </a:lnTo>
                  <a:lnTo>
                    <a:pt x="868" y="213"/>
                  </a:lnTo>
                  <a:lnTo>
                    <a:pt x="869" y="211"/>
                  </a:lnTo>
                  <a:lnTo>
                    <a:pt x="868" y="210"/>
                  </a:lnTo>
                  <a:lnTo>
                    <a:pt x="866" y="210"/>
                  </a:lnTo>
                  <a:close/>
                  <a:moveTo>
                    <a:pt x="798" y="132"/>
                  </a:moveTo>
                  <a:lnTo>
                    <a:pt x="753" y="132"/>
                  </a:lnTo>
                  <a:lnTo>
                    <a:pt x="753" y="130"/>
                  </a:lnTo>
                  <a:lnTo>
                    <a:pt x="753" y="129"/>
                  </a:lnTo>
                  <a:lnTo>
                    <a:pt x="795" y="69"/>
                  </a:lnTo>
                  <a:lnTo>
                    <a:pt x="796" y="69"/>
                  </a:lnTo>
                  <a:lnTo>
                    <a:pt x="799" y="130"/>
                  </a:lnTo>
                  <a:lnTo>
                    <a:pt x="799" y="132"/>
                  </a:lnTo>
                  <a:lnTo>
                    <a:pt x="798" y="1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 sz="1350"/>
            </a:p>
          </p:txBody>
        </p:sp>
        <p:sp>
          <p:nvSpPr>
            <p:cNvPr id="35" name="Freeform 12">
              <a:extLst>
                <a:ext uri="{FF2B5EF4-FFF2-40B4-BE49-F238E27FC236}">
                  <a16:creationId xmlns:a16="http://schemas.microsoft.com/office/drawing/2014/main" id="{9D0C8156-5217-4686-9D03-EF475175F69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660" y="4063"/>
              <a:ext cx="115" cy="5"/>
            </a:xfrm>
            <a:custGeom>
              <a:avLst/>
              <a:gdLst>
                <a:gd name="T0" fmla="*/ 14 w 232"/>
                <a:gd name="T1" fmla="*/ 0 h 11"/>
                <a:gd name="T2" fmla="*/ 14 w 232"/>
                <a:gd name="T3" fmla="*/ 0 h 11"/>
                <a:gd name="T4" fmla="*/ 14 w 232"/>
                <a:gd name="T5" fmla="*/ 0 h 11"/>
                <a:gd name="T6" fmla="*/ 13 w 232"/>
                <a:gd name="T7" fmla="*/ 0 h 11"/>
                <a:gd name="T8" fmla="*/ 11 w 232"/>
                <a:gd name="T9" fmla="*/ 0 h 11"/>
                <a:gd name="T10" fmla="*/ 11 w 232"/>
                <a:gd name="T11" fmla="*/ 0 h 11"/>
                <a:gd name="T12" fmla="*/ 10 w 232"/>
                <a:gd name="T13" fmla="*/ 0 h 11"/>
                <a:gd name="T14" fmla="*/ 7 w 232"/>
                <a:gd name="T15" fmla="*/ 0 h 11"/>
                <a:gd name="T16" fmla="*/ 5 w 232"/>
                <a:gd name="T17" fmla="*/ 0 h 11"/>
                <a:gd name="T18" fmla="*/ 3 w 232"/>
                <a:gd name="T19" fmla="*/ 0 h 11"/>
                <a:gd name="T20" fmla="*/ 0 w 232"/>
                <a:gd name="T21" fmla="*/ 0 h 11"/>
                <a:gd name="T22" fmla="*/ 0 w 232"/>
                <a:gd name="T23" fmla="*/ 0 h 11"/>
                <a:gd name="T24" fmla="*/ 0 w 232"/>
                <a:gd name="T25" fmla="*/ 0 h 11"/>
                <a:gd name="T26" fmla="*/ 0 w 232"/>
                <a:gd name="T27" fmla="*/ 0 h 11"/>
                <a:gd name="T28" fmla="*/ 0 w 232"/>
                <a:gd name="T29" fmla="*/ 0 h 11"/>
                <a:gd name="T30" fmla="*/ 1 w 232"/>
                <a:gd name="T31" fmla="*/ 0 h 11"/>
                <a:gd name="T32" fmla="*/ 2 w 232"/>
                <a:gd name="T33" fmla="*/ 0 h 11"/>
                <a:gd name="T34" fmla="*/ 3 w 232"/>
                <a:gd name="T35" fmla="*/ 0 h 11"/>
                <a:gd name="T36" fmla="*/ 4 w 232"/>
                <a:gd name="T37" fmla="*/ 0 h 11"/>
                <a:gd name="T38" fmla="*/ 5 w 232"/>
                <a:gd name="T39" fmla="*/ 0 h 11"/>
                <a:gd name="T40" fmla="*/ 5 w 232"/>
                <a:gd name="T41" fmla="*/ 0 h 11"/>
                <a:gd name="T42" fmla="*/ 6 w 232"/>
                <a:gd name="T43" fmla="*/ 0 h 11"/>
                <a:gd name="T44" fmla="*/ 6 w 232"/>
                <a:gd name="T45" fmla="*/ 0 h 11"/>
                <a:gd name="T46" fmla="*/ 6 w 232"/>
                <a:gd name="T47" fmla="*/ 0 h 11"/>
                <a:gd name="T48" fmla="*/ 6 w 232"/>
                <a:gd name="T49" fmla="*/ 0 h 11"/>
                <a:gd name="T50" fmla="*/ 7 w 232"/>
                <a:gd name="T51" fmla="*/ 0 h 11"/>
                <a:gd name="T52" fmla="*/ 7 w 232"/>
                <a:gd name="T53" fmla="*/ 0 h 11"/>
                <a:gd name="T54" fmla="*/ 7 w 232"/>
                <a:gd name="T55" fmla="*/ 0 h 11"/>
                <a:gd name="T56" fmla="*/ 7 w 232"/>
                <a:gd name="T57" fmla="*/ 0 h 11"/>
                <a:gd name="T58" fmla="*/ 7 w 232"/>
                <a:gd name="T59" fmla="*/ 0 h 11"/>
                <a:gd name="T60" fmla="*/ 7 w 232"/>
                <a:gd name="T61" fmla="*/ 0 h 11"/>
                <a:gd name="T62" fmla="*/ 9 w 232"/>
                <a:gd name="T63" fmla="*/ 0 h 11"/>
                <a:gd name="T64" fmla="*/ 11 w 232"/>
                <a:gd name="T65" fmla="*/ 0 h 11"/>
                <a:gd name="T66" fmla="*/ 11 w 232"/>
                <a:gd name="T67" fmla="*/ 0 h 11"/>
                <a:gd name="T68" fmla="*/ 11 w 232"/>
                <a:gd name="T69" fmla="*/ 0 h 11"/>
                <a:gd name="T70" fmla="*/ 11 w 232"/>
                <a:gd name="T71" fmla="*/ 0 h 11"/>
                <a:gd name="T72" fmla="*/ 13 w 232"/>
                <a:gd name="T73" fmla="*/ 0 h 11"/>
                <a:gd name="T74" fmla="*/ 13 w 232"/>
                <a:gd name="T75" fmla="*/ 0 h 11"/>
                <a:gd name="T76" fmla="*/ 14 w 232"/>
                <a:gd name="T77" fmla="*/ 0 h 11"/>
                <a:gd name="T78" fmla="*/ 14 w 232"/>
                <a:gd name="T79" fmla="*/ 0 h 11"/>
                <a:gd name="T80" fmla="*/ 14 w 232"/>
                <a:gd name="T81" fmla="*/ 0 h 11"/>
                <a:gd name="T82" fmla="*/ 14 w 232"/>
                <a:gd name="T83" fmla="*/ 0 h 11"/>
                <a:gd name="T84" fmla="*/ 14 w 232"/>
                <a:gd name="T85" fmla="*/ 0 h 11"/>
                <a:gd name="T86" fmla="*/ 14 w 232"/>
                <a:gd name="T87" fmla="*/ 0 h 11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232" h="11">
                  <a:moveTo>
                    <a:pt x="232" y="4"/>
                  </a:moveTo>
                  <a:lnTo>
                    <a:pt x="232" y="4"/>
                  </a:lnTo>
                  <a:lnTo>
                    <a:pt x="227" y="2"/>
                  </a:lnTo>
                  <a:lnTo>
                    <a:pt x="224" y="2"/>
                  </a:lnTo>
                  <a:lnTo>
                    <a:pt x="207" y="2"/>
                  </a:lnTo>
                  <a:lnTo>
                    <a:pt x="190" y="2"/>
                  </a:lnTo>
                  <a:lnTo>
                    <a:pt x="172" y="2"/>
                  </a:lnTo>
                  <a:lnTo>
                    <a:pt x="123" y="0"/>
                  </a:lnTo>
                  <a:lnTo>
                    <a:pt x="87" y="0"/>
                  </a:lnTo>
                  <a:lnTo>
                    <a:pt x="59" y="2"/>
                  </a:lnTo>
                  <a:lnTo>
                    <a:pt x="15" y="2"/>
                  </a:lnTo>
                  <a:lnTo>
                    <a:pt x="3" y="2"/>
                  </a:lnTo>
                  <a:lnTo>
                    <a:pt x="1" y="4"/>
                  </a:lnTo>
                  <a:lnTo>
                    <a:pt x="0" y="7"/>
                  </a:lnTo>
                  <a:lnTo>
                    <a:pt x="0" y="8"/>
                  </a:lnTo>
                  <a:lnTo>
                    <a:pt x="3" y="8"/>
                  </a:lnTo>
                  <a:lnTo>
                    <a:pt x="26" y="8"/>
                  </a:lnTo>
                  <a:lnTo>
                    <a:pt x="41" y="8"/>
                  </a:lnTo>
                  <a:lnTo>
                    <a:pt x="49" y="8"/>
                  </a:lnTo>
                  <a:lnTo>
                    <a:pt x="64" y="8"/>
                  </a:lnTo>
                  <a:lnTo>
                    <a:pt x="81" y="7"/>
                  </a:lnTo>
                  <a:lnTo>
                    <a:pt x="82" y="7"/>
                  </a:lnTo>
                  <a:lnTo>
                    <a:pt x="103" y="7"/>
                  </a:lnTo>
                  <a:lnTo>
                    <a:pt x="108" y="7"/>
                  </a:lnTo>
                  <a:lnTo>
                    <a:pt x="110" y="7"/>
                  </a:lnTo>
                  <a:lnTo>
                    <a:pt x="116" y="7"/>
                  </a:lnTo>
                  <a:lnTo>
                    <a:pt x="120" y="7"/>
                  </a:lnTo>
                  <a:lnTo>
                    <a:pt x="122" y="7"/>
                  </a:lnTo>
                  <a:lnTo>
                    <a:pt x="126" y="7"/>
                  </a:lnTo>
                  <a:lnTo>
                    <a:pt x="128" y="8"/>
                  </a:lnTo>
                  <a:lnTo>
                    <a:pt x="151" y="8"/>
                  </a:lnTo>
                  <a:lnTo>
                    <a:pt x="177" y="10"/>
                  </a:lnTo>
                  <a:lnTo>
                    <a:pt x="186" y="10"/>
                  </a:lnTo>
                  <a:lnTo>
                    <a:pt x="198" y="10"/>
                  </a:lnTo>
                  <a:lnTo>
                    <a:pt x="210" y="11"/>
                  </a:lnTo>
                  <a:lnTo>
                    <a:pt x="228" y="11"/>
                  </a:lnTo>
                  <a:lnTo>
                    <a:pt x="232" y="8"/>
                  </a:lnTo>
                  <a:lnTo>
                    <a:pt x="232" y="7"/>
                  </a:lnTo>
                  <a:lnTo>
                    <a:pt x="232" y="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 sz="1350"/>
            </a:p>
          </p:txBody>
        </p:sp>
        <p:sp>
          <p:nvSpPr>
            <p:cNvPr id="36" name="Freeform 13">
              <a:extLst>
                <a:ext uri="{FF2B5EF4-FFF2-40B4-BE49-F238E27FC236}">
                  <a16:creationId xmlns:a16="http://schemas.microsoft.com/office/drawing/2014/main" id="{A09DE8F5-1A9D-4BDD-B524-6C1BF697C36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700" y="4077"/>
              <a:ext cx="34" cy="53"/>
            </a:xfrm>
            <a:custGeom>
              <a:avLst/>
              <a:gdLst>
                <a:gd name="T0" fmla="*/ 5 w 67"/>
                <a:gd name="T1" fmla="*/ 3 h 107"/>
                <a:gd name="T2" fmla="*/ 4 w 67"/>
                <a:gd name="T3" fmla="*/ 1 h 107"/>
                <a:gd name="T4" fmla="*/ 4 w 67"/>
                <a:gd name="T5" fmla="*/ 0 h 107"/>
                <a:gd name="T6" fmla="*/ 3 w 67"/>
                <a:gd name="T7" fmla="*/ 0 h 107"/>
                <a:gd name="T8" fmla="*/ 3 w 67"/>
                <a:gd name="T9" fmla="*/ 0 h 107"/>
                <a:gd name="T10" fmla="*/ 3 w 67"/>
                <a:gd name="T11" fmla="*/ 0 h 107"/>
                <a:gd name="T12" fmla="*/ 2 w 67"/>
                <a:gd name="T13" fmla="*/ 0 h 107"/>
                <a:gd name="T14" fmla="*/ 2 w 67"/>
                <a:gd name="T15" fmla="*/ 0 h 107"/>
                <a:gd name="T16" fmla="*/ 1 w 67"/>
                <a:gd name="T17" fmla="*/ 0 h 107"/>
                <a:gd name="T18" fmla="*/ 1 w 67"/>
                <a:gd name="T19" fmla="*/ 0 h 107"/>
                <a:gd name="T20" fmla="*/ 1 w 67"/>
                <a:gd name="T21" fmla="*/ 1 h 107"/>
                <a:gd name="T22" fmla="*/ 1 w 67"/>
                <a:gd name="T23" fmla="*/ 1 h 107"/>
                <a:gd name="T24" fmla="*/ 1 w 67"/>
                <a:gd name="T25" fmla="*/ 1 h 107"/>
                <a:gd name="T26" fmla="*/ 1 w 67"/>
                <a:gd name="T27" fmla="*/ 2 h 107"/>
                <a:gd name="T28" fmla="*/ 1 w 67"/>
                <a:gd name="T29" fmla="*/ 2 h 107"/>
                <a:gd name="T30" fmla="*/ 0 w 67"/>
                <a:gd name="T31" fmla="*/ 3 h 107"/>
                <a:gd name="T32" fmla="*/ 1 w 67"/>
                <a:gd name="T33" fmla="*/ 3 h 107"/>
                <a:gd name="T34" fmla="*/ 1 w 67"/>
                <a:gd name="T35" fmla="*/ 3 h 107"/>
                <a:gd name="T36" fmla="*/ 1 w 67"/>
                <a:gd name="T37" fmla="*/ 4 h 107"/>
                <a:gd name="T38" fmla="*/ 1 w 67"/>
                <a:gd name="T39" fmla="*/ 4 h 107"/>
                <a:gd name="T40" fmla="*/ 1 w 67"/>
                <a:gd name="T41" fmla="*/ 4 h 107"/>
                <a:gd name="T42" fmla="*/ 1 w 67"/>
                <a:gd name="T43" fmla="*/ 5 h 107"/>
                <a:gd name="T44" fmla="*/ 1 w 67"/>
                <a:gd name="T45" fmla="*/ 5 h 107"/>
                <a:gd name="T46" fmla="*/ 1 w 67"/>
                <a:gd name="T47" fmla="*/ 5 h 107"/>
                <a:gd name="T48" fmla="*/ 1 w 67"/>
                <a:gd name="T49" fmla="*/ 6 h 107"/>
                <a:gd name="T50" fmla="*/ 1 w 67"/>
                <a:gd name="T51" fmla="*/ 6 h 107"/>
                <a:gd name="T52" fmla="*/ 1 w 67"/>
                <a:gd name="T53" fmla="*/ 5 h 107"/>
                <a:gd name="T54" fmla="*/ 1 w 67"/>
                <a:gd name="T55" fmla="*/ 4 h 107"/>
                <a:gd name="T56" fmla="*/ 1 w 67"/>
                <a:gd name="T57" fmla="*/ 2 h 107"/>
                <a:gd name="T58" fmla="*/ 1 w 67"/>
                <a:gd name="T59" fmla="*/ 2 h 107"/>
                <a:gd name="T60" fmla="*/ 1 w 67"/>
                <a:gd name="T61" fmla="*/ 2 h 107"/>
                <a:gd name="T62" fmla="*/ 1 w 67"/>
                <a:gd name="T63" fmla="*/ 1 h 107"/>
                <a:gd name="T64" fmla="*/ 1 w 67"/>
                <a:gd name="T65" fmla="*/ 1 h 107"/>
                <a:gd name="T66" fmla="*/ 1 w 67"/>
                <a:gd name="T67" fmla="*/ 0 h 107"/>
                <a:gd name="T68" fmla="*/ 2 w 67"/>
                <a:gd name="T69" fmla="*/ 0 h 107"/>
                <a:gd name="T70" fmla="*/ 2 w 67"/>
                <a:gd name="T71" fmla="*/ 0 h 107"/>
                <a:gd name="T72" fmla="*/ 2 w 67"/>
                <a:gd name="T73" fmla="*/ 0 h 107"/>
                <a:gd name="T74" fmla="*/ 3 w 67"/>
                <a:gd name="T75" fmla="*/ 0 h 107"/>
                <a:gd name="T76" fmla="*/ 3 w 67"/>
                <a:gd name="T77" fmla="*/ 0 h 107"/>
                <a:gd name="T78" fmla="*/ 4 w 67"/>
                <a:gd name="T79" fmla="*/ 1 h 107"/>
                <a:gd name="T80" fmla="*/ 4 w 67"/>
                <a:gd name="T81" fmla="*/ 1 h 107"/>
                <a:gd name="T82" fmla="*/ 4 w 67"/>
                <a:gd name="T83" fmla="*/ 1 h 107"/>
                <a:gd name="T84" fmla="*/ 4 w 67"/>
                <a:gd name="T85" fmla="*/ 2 h 107"/>
                <a:gd name="T86" fmla="*/ 4 w 67"/>
                <a:gd name="T87" fmla="*/ 2 h 107"/>
                <a:gd name="T88" fmla="*/ 4 w 67"/>
                <a:gd name="T89" fmla="*/ 2 h 107"/>
                <a:gd name="T90" fmla="*/ 4 w 67"/>
                <a:gd name="T91" fmla="*/ 2 h 107"/>
                <a:gd name="T92" fmla="*/ 4 w 67"/>
                <a:gd name="T93" fmla="*/ 3 h 107"/>
                <a:gd name="T94" fmla="*/ 4 w 67"/>
                <a:gd name="T95" fmla="*/ 3 h 107"/>
                <a:gd name="T96" fmla="*/ 4 w 67"/>
                <a:gd name="T97" fmla="*/ 3 h 107"/>
                <a:gd name="T98" fmla="*/ 4 w 67"/>
                <a:gd name="T99" fmla="*/ 3 h 107"/>
                <a:gd name="T100" fmla="*/ 4 w 67"/>
                <a:gd name="T101" fmla="*/ 4 h 107"/>
                <a:gd name="T102" fmla="*/ 4 w 67"/>
                <a:gd name="T103" fmla="*/ 4 h 107"/>
                <a:gd name="T104" fmla="*/ 4 w 67"/>
                <a:gd name="T105" fmla="*/ 4 h 107"/>
                <a:gd name="T106" fmla="*/ 4 w 67"/>
                <a:gd name="T107" fmla="*/ 4 h 107"/>
                <a:gd name="T108" fmla="*/ 4 w 67"/>
                <a:gd name="T109" fmla="*/ 5 h 107"/>
                <a:gd name="T110" fmla="*/ 4 w 67"/>
                <a:gd name="T111" fmla="*/ 5 h 107"/>
                <a:gd name="T112" fmla="*/ 4 w 67"/>
                <a:gd name="T113" fmla="*/ 5 h 107"/>
                <a:gd name="T114" fmla="*/ 4 w 67"/>
                <a:gd name="T115" fmla="*/ 5 h 107"/>
                <a:gd name="T116" fmla="*/ 4 w 67"/>
                <a:gd name="T117" fmla="*/ 6 h 107"/>
                <a:gd name="T118" fmla="*/ 4 w 67"/>
                <a:gd name="T119" fmla="*/ 6 h 107"/>
                <a:gd name="T120" fmla="*/ 4 w 67"/>
                <a:gd name="T121" fmla="*/ 6 h 107"/>
                <a:gd name="T122" fmla="*/ 5 w 67"/>
                <a:gd name="T123" fmla="*/ 5 h 107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67" h="107">
                  <a:moveTo>
                    <a:pt x="67" y="80"/>
                  </a:moveTo>
                  <a:lnTo>
                    <a:pt x="67" y="80"/>
                  </a:lnTo>
                  <a:lnTo>
                    <a:pt x="67" y="78"/>
                  </a:lnTo>
                  <a:lnTo>
                    <a:pt x="67" y="60"/>
                  </a:lnTo>
                  <a:lnTo>
                    <a:pt x="65" y="50"/>
                  </a:lnTo>
                  <a:lnTo>
                    <a:pt x="65" y="38"/>
                  </a:lnTo>
                  <a:lnTo>
                    <a:pt x="64" y="23"/>
                  </a:lnTo>
                  <a:lnTo>
                    <a:pt x="62" y="20"/>
                  </a:lnTo>
                  <a:lnTo>
                    <a:pt x="61" y="17"/>
                  </a:lnTo>
                  <a:lnTo>
                    <a:pt x="59" y="14"/>
                  </a:lnTo>
                  <a:lnTo>
                    <a:pt x="54" y="8"/>
                  </a:lnTo>
                  <a:lnTo>
                    <a:pt x="53" y="6"/>
                  </a:lnTo>
                  <a:lnTo>
                    <a:pt x="51" y="5"/>
                  </a:lnTo>
                  <a:lnTo>
                    <a:pt x="47" y="3"/>
                  </a:lnTo>
                  <a:lnTo>
                    <a:pt x="44" y="2"/>
                  </a:lnTo>
                  <a:lnTo>
                    <a:pt x="39" y="0"/>
                  </a:lnTo>
                  <a:lnTo>
                    <a:pt x="38" y="2"/>
                  </a:lnTo>
                  <a:lnTo>
                    <a:pt x="36" y="0"/>
                  </a:lnTo>
                  <a:lnTo>
                    <a:pt x="35" y="0"/>
                  </a:lnTo>
                  <a:lnTo>
                    <a:pt x="33" y="0"/>
                  </a:lnTo>
                  <a:lnTo>
                    <a:pt x="30" y="2"/>
                  </a:lnTo>
                  <a:lnTo>
                    <a:pt x="29" y="2"/>
                  </a:lnTo>
                  <a:lnTo>
                    <a:pt x="26" y="2"/>
                  </a:lnTo>
                  <a:lnTo>
                    <a:pt x="24" y="2"/>
                  </a:lnTo>
                  <a:lnTo>
                    <a:pt x="22" y="3"/>
                  </a:lnTo>
                  <a:lnTo>
                    <a:pt x="21" y="5"/>
                  </a:lnTo>
                  <a:lnTo>
                    <a:pt x="19" y="5"/>
                  </a:lnTo>
                  <a:lnTo>
                    <a:pt x="18" y="6"/>
                  </a:lnTo>
                  <a:lnTo>
                    <a:pt x="16" y="6"/>
                  </a:lnTo>
                  <a:lnTo>
                    <a:pt x="16" y="8"/>
                  </a:lnTo>
                  <a:lnTo>
                    <a:pt x="15" y="8"/>
                  </a:lnTo>
                  <a:lnTo>
                    <a:pt x="13" y="8"/>
                  </a:lnTo>
                  <a:lnTo>
                    <a:pt x="13" y="9"/>
                  </a:lnTo>
                  <a:lnTo>
                    <a:pt x="10" y="12"/>
                  </a:lnTo>
                  <a:lnTo>
                    <a:pt x="6" y="17"/>
                  </a:lnTo>
                  <a:lnTo>
                    <a:pt x="6" y="18"/>
                  </a:lnTo>
                  <a:lnTo>
                    <a:pt x="4" y="18"/>
                  </a:lnTo>
                  <a:lnTo>
                    <a:pt x="4" y="21"/>
                  </a:lnTo>
                  <a:lnTo>
                    <a:pt x="3" y="23"/>
                  </a:lnTo>
                  <a:lnTo>
                    <a:pt x="3" y="24"/>
                  </a:lnTo>
                  <a:lnTo>
                    <a:pt x="3" y="26"/>
                  </a:lnTo>
                  <a:lnTo>
                    <a:pt x="3" y="28"/>
                  </a:lnTo>
                  <a:lnTo>
                    <a:pt x="1" y="28"/>
                  </a:lnTo>
                  <a:lnTo>
                    <a:pt x="3" y="28"/>
                  </a:lnTo>
                  <a:lnTo>
                    <a:pt x="1" y="32"/>
                  </a:lnTo>
                  <a:lnTo>
                    <a:pt x="1" y="35"/>
                  </a:lnTo>
                  <a:lnTo>
                    <a:pt x="1" y="38"/>
                  </a:lnTo>
                  <a:lnTo>
                    <a:pt x="1" y="40"/>
                  </a:lnTo>
                  <a:lnTo>
                    <a:pt x="1" y="43"/>
                  </a:lnTo>
                  <a:lnTo>
                    <a:pt x="1" y="46"/>
                  </a:lnTo>
                  <a:lnTo>
                    <a:pt x="0" y="47"/>
                  </a:lnTo>
                  <a:lnTo>
                    <a:pt x="0" y="49"/>
                  </a:lnTo>
                  <a:lnTo>
                    <a:pt x="1" y="50"/>
                  </a:lnTo>
                  <a:lnTo>
                    <a:pt x="1" y="52"/>
                  </a:lnTo>
                  <a:lnTo>
                    <a:pt x="0" y="54"/>
                  </a:lnTo>
                  <a:lnTo>
                    <a:pt x="1" y="55"/>
                  </a:lnTo>
                  <a:lnTo>
                    <a:pt x="1" y="57"/>
                  </a:lnTo>
                  <a:lnTo>
                    <a:pt x="0" y="57"/>
                  </a:lnTo>
                  <a:lnTo>
                    <a:pt x="1" y="58"/>
                  </a:lnTo>
                  <a:lnTo>
                    <a:pt x="1" y="60"/>
                  </a:lnTo>
                  <a:lnTo>
                    <a:pt x="1" y="61"/>
                  </a:lnTo>
                  <a:lnTo>
                    <a:pt x="1" y="63"/>
                  </a:lnTo>
                  <a:lnTo>
                    <a:pt x="1" y="64"/>
                  </a:lnTo>
                  <a:lnTo>
                    <a:pt x="0" y="66"/>
                  </a:lnTo>
                  <a:lnTo>
                    <a:pt x="1" y="67"/>
                  </a:lnTo>
                  <a:lnTo>
                    <a:pt x="1" y="69"/>
                  </a:lnTo>
                  <a:lnTo>
                    <a:pt x="0" y="69"/>
                  </a:lnTo>
                  <a:lnTo>
                    <a:pt x="1" y="70"/>
                  </a:lnTo>
                  <a:lnTo>
                    <a:pt x="1" y="72"/>
                  </a:lnTo>
                  <a:lnTo>
                    <a:pt x="1" y="73"/>
                  </a:lnTo>
                  <a:lnTo>
                    <a:pt x="1" y="76"/>
                  </a:lnTo>
                  <a:lnTo>
                    <a:pt x="1" y="78"/>
                  </a:lnTo>
                  <a:lnTo>
                    <a:pt x="1" y="80"/>
                  </a:lnTo>
                  <a:lnTo>
                    <a:pt x="1" y="84"/>
                  </a:lnTo>
                  <a:lnTo>
                    <a:pt x="1" y="86"/>
                  </a:lnTo>
                  <a:lnTo>
                    <a:pt x="1" y="87"/>
                  </a:lnTo>
                  <a:lnTo>
                    <a:pt x="1" y="89"/>
                  </a:lnTo>
                  <a:lnTo>
                    <a:pt x="1" y="93"/>
                  </a:lnTo>
                  <a:lnTo>
                    <a:pt x="1" y="95"/>
                  </a:lnTo>
                  <a:lnTo>
                    <a:pt x="1" y="96"/>
                  </a:lnTo>
                  <a:lnTo>
                    <a:pt x="1" y="99"/>
                  </a:lnTo>
                  <a:lnTo>
                    <a:pt x="3" y="102"/>
                  </a:lnTo>
                  <a:lnTo>
                    <a:pt x="4" y="106"/>
                  </a:lnTo>
                  <a:lnTo>
                    <a:pt x="4" y="107"/>
                  </a:lnTo>
                  <a:lnTo>
                    <a:pt x="6" y="106"/>
                  </a:lnTo>
                  <a:lnTo>
                    <a:pt x="7" y="104"/>
                  </a:lnTo>
                  <a:lnTo>
                    <a:pt x="7" y="102"/>
                  </a:lnTo>
                  <a:lnTo>
                    <a:pt x="6" y="95"/>
                  </a:lnTo>
                  <a:lnTo>
                    <a:pt x="7" y="93"/>
                  </a:lnTo>
                  <a:lnTo>
                    <a:pt x="6" y="90"/>
                  </a:lnTo>
                  <a:lnTo>
                    <a:pt x="6" y="87"/>
                  </a:lnTo>
                  <a:lnTo>
                    <a:pt x="6" y="73"/>
                  </a:lnTo>
                  <a:lnTo>
                    <a:pt x="6" y="67"/>
                  </a:lnTo>
                  <a:lnTo>
                    <a:pt x="6" y="61"/>
                  </a:lnTo>
                  <a:lnTo>
                    <a:pt x="6" y="55"/>
                  </a:lnTo>
                  <a:lnTo>
                    <a:pt x="6" y="47"/>
                  </a:lnTo>
                  <a:lnTo>
                    <a:pt x="6" y="44"/>
                  </a:lnTo>
                  <a:lnTo>
                    <a:pt x="6" y="43"/>
                  </a:lnTo>
                  <a:lnTo>
                    <a:pt x="7" y="41"/>
                  </a:lnTo>
                  <a:lnTo>
                    <a:pt x="7" y="40"/>
                  </a:lnTo>
                  <a:lnTo>
                    <a:pt x="7" y="38"/>
                  </a:lnTo>
                  <a:lnTo>
                    <a:pt x="7" y="37"/>
                  </a:lnTo>
                  <a:lnTo>
                    <a:pt x="7" y="35"/>
                  </a:lnTo>
                  <a:lnTo>
                    <a:pt x="9" y="29"/>
                  </a:lnTo>
                  <a:lnTo>
                    <a:pt x="9" y="28"/>
                  </a:lnTo>
                  <a:lnTo>
                    <a:pt x="7" y="28"/>
                  </a:lnTo>
                  <a:lnTo>
                    <a:pt x="9" y="24"/>
                  </a:lnTo>
                  <a:lnTo>
                    <a:pt x="10" y="21"/>
                  </a:lnTo>
                  <a:lnTo>
                    <a:pt x="10" y="20"/>
                  </a:lnTo>
                  <a:lnTo>
                    <a:pt x="12" y="18"/>
                  </a:lnTo>
                  <a:lnTo>
                    <a:pt x="13" y="17"/>
                  </a:lnTo>
                  <a:lnTo>
                    <a:pt x="15" y="14"/>
                  </a:lnTo>
                  <a:lnTo>
                    <a:pt x="16" y="14"/>
                  </a:lnTo>
                  <a:lnTo>
                    <a:pt x="18" y="12"/>
                  </a:lnTo>
                  <a:lnTo>
                    <a:pt x="19" y="11"/>
                  </a:lnTo>
                  <a:lnTo>
                    <a:pt x="21" y="9"/>
                  </a:lnTo>
                  <a:lnTo>
                    <a:pt x="24" y="9"/>
                  </a:lnTo>
                  <a:lnTo>
                    <a:pt x="26" y="8"/>
                  </a:lnTo>
                  <a:lnTo>
                    <a:pt x="27" y="8"/>
                  </a:lnTo>
                  <a:lnTo>
                    <a:pt x="29" y="6"/>
                  </a:lnTo>
                  <a:lnTo>
                    <a:pt x="30" y="6"/>
                  </a:lnTo>
                  <a:lnTo>
                    <a:pt x="32" y="6"/>
                  </a:lnTo>
                  <a:lnTo>
                    <a:pt x="36" y="6"/>
                  </a:lnTo>
                  <a:lnTo>
                    <a:pt x="41" y="8"/>
                  </a:lnTo>
                  <a:lnTo>
                    <a:pt x="42" y="8"/>
                  </a:lnTo>
                  <a:lnTo>
                    <a:pt x="44" y="8"/>
                  </a:lnTo>
                  <a:lnTo>
                    <a:pt x="45" y="9"/>
                  </a:lnTo>
                  <a:lnTo>
                    <a:pt x="47" y="9"/>
                  </a:lnTo>
                  <a:lnTo>
                    <a:pt x="47" y="11"/>
                  </a:lnTo>
                  <a:lnTo>
                    <a:pt x="48" y="11"/>
                  </a:lnTo>
                  <a:lnTo>
                    <a:pt x="53" y="17"/>
                  </a:lnTo>
                  <a:lnTo>
                    <a:pt x="53" y="18"/>
                  </a:lnTo>
                  <a:lnTo>
                    <a:pt x="56" y="21"/>
                  </a:lnTo>
                  <a:lnTo>
                    <a:pt x="56" y="24"/>
                  </a:lnTo>
                  <a:lnTo>
                    <a:pt x="54" y="24"/>
                  </a:lnTo>
                  <a:lnTo>
                    <a:pt x="56" y="26"/>
                  </a:lnTo>
                  <a:lnTo>
                    <a:pt x="56" y="28"/>
                  </a:lnTo>
                  <a:lnTo>
                    <a:pt x="56" y="29"/>
                  </a:lnTo>
                  <a:lnTo>
                    <a:pt x="56" y="31"/>
                  </a:lnTo>
                  <a:lnTo>
                    <a:pt x="58" y="32"/>
                  </a:lnTo>
                  <a:lnTo>
                    <a:pt x="58" y="34"/>
                  </a:lnTo>
                  <a:lnTo>
                    <a:pt x="58" y="35"/>
                  </a:lnTo>
                  <a:lnTo>
                    <a:pt x="58" y="37"/>
                  </a:lnTo>
                  <a:lnTo>
                    <a:pt x="58" y="38"/>
                  </a:lnTo>
                  <a:lnTo>
                    <a:pt x="59" y="38"/>
                  </a:lnTo>
                  <a:lnTo>
                    <a:pt x="59" y="40"/>
                  </a:lnTo>
                  <a:lnTo>
                    <a:pt x="58" y="43"/>
                  </a:lnTo>
                  <a:lnTo>
                    <a:pt x="59" y="46"/>
                  </a:lnTo>
                  <a:lnTo>
                    <a:pt x="59" y="47"/>
                  </a:lnTo>
                  <a:lnTo>
                    <a:pt x="58" y="49"/>
                  </a:lnTo>
                  <a:lnTo>
                    <a:pt x="59" y="49"/>
                  </a:lnTo>
                  <a:lnTo>
                    <a:pt x="59" y="50"/>
                  </a:lnTo>
                  <a:lnTo>
                    <a:pt x="59" y="52"/>
                  </a:lnTo>
                  <a:lnTo>
                    <a:pt x="59" y="54"/>
                  </a:lnTo>
                  <a:lnTo>
                    <a:pt x="59" y="57"/>
                  </a:lnTo>
                  <a:lnTo>
                    <a:pt x="59" y="58"/>
                  </a:lnTo>
                  <a:lnTo>
                    <a:pt x="59" y="60"/>
                  </a:lnTo>
                  <a:lnTo>
                    <a:pt x="59" y="61"/>
                  </a:lnTo>
                  <a:lnTo>
                    <a:pt x="59" y="63"/>
                  </a:lnTo>
                  <a:lnTo>
                    <a:pt x="58" y="64"/>
                  </a:lnTo>
                  <a:lnTo>
                    <a:pt x="59" y="64"/>
                  </a:lnTo>
                  <a:lnTo>
                    <a:pt x="59" y="67"/>
                  </a:lnTo>
                  <a:lnTo>
                    <a:pt x="61" y="69"/>
                  </a:lnTo>
                  <a:lnTo>
                    <a:pt x="61" y="70"/>
                  </a:lnTo>
                  <a:lnTo>
                    <a:pt x="59" y="70"/>
                  </a:lnTo>
                  <a:lnTo>
                    <a:pt x="59" y="72"/>
                  </a:lnTo>
                  <a:lnTo>
                    <a:pt x="59" y="73"/>
                  </a:lnTo>
                  <a:lnTo>
                    <a:pt x="59" y="75"/>
                  </a:lnTo>
                  <a:lnTo>
                    <a:pt x="59" y="76"/>
                  </a:lnTo>
                  <a:lnTo>
                    <a:pt x="59" y="78"/>
                  </a:lnTo>
                  <a:lnTo>
                    <a:pt x="61" y="80"/>
                  </a:lnTo>
                  <a:lnTo>
                    <a:pt x="59" y="80"/>
                  </a:lnTo>
                  <a:lnTo>
                    <a:pt x="59" y="81"/>
                  </a:lnTo>
                  <a:lnTo>
                    <a:pt x="59" y="83"/>
                  </a:lnTo>
                  <a:lnTo>
                    <a:pt x="59" y="84"/>
                  </a:lnTo>
                  <a:lnTo>
                    <a:pt x="59" y="86"/>
                  </a:lnTo>
                  <a:lnTo>
                    <a:pt x="59" y="87"/>
                  </a:lnTo>
                  <a:lnTo>
                    <a:pt x="59" y="89"/>
                  </a:lnTo>
                  <a:lnTo>
                    <a:pt x="58" y="89"/>
                  </a:lnTo>
                  <a:lnTo>
                    <a:pt x="59" y="90"/>
                  </a:lnTo>
                  <a:lnTo>
                    <a:pt x="59" y="92"/>
                  </a:lnTo>
                  <a:lnTo>
                    <a:pt x="58" y="92"/>
                  </a:lnTo>
                  <a:lnTo>
                    <a:pt x="59" y="93"/>
                  </a:lnTo>
                  <a:lnTo>
                    <a:pt x="59" y="96"/>
                  </a:lnTo>
                  <a:lnTo>
                    <a:pt x="59" y="98"/>
                  </a:lnTo>
                  <a:lnTo>
                    <a:pt x="58" y="98"/>
                  </a:lnTo>
                  <a:lnTo>
                    <a:pt x="59" y="99"/>
                  </a:lnTo>
                  <a:lnTo>
                    <a:pt x="58" y="99"/>
                  </a:lnTo>
                  <a:lnTo>
                    <a:pt x="58" y="101"/>
                  </a:lnTo>
                  <a:lnTo>
                    <a:pt x="58" y="104"/>
                  </a:lnTo>
                  <a:lnTo>
                    <a:pt x="59" y="104"/>
                  </a:lnTo>
                  <a:lnTo>
                    <a:pt x="61" y="106"/>
                  </a:lnTo>
                  <a:lnTo>
                    <a:pt x="62" y="106"/>
                  </a:lnTo>
                  <a:lnTo>
                    <a:pt x="65" y="106"/>
                  </a:lnTo>
                  <a:lnTo>
                    <a:pt x="65" y="104"/>
                  </a:lnTo>
                  <a:lnTo>
                    <a:pt x="67" y="92"/>
                  </a:lnTo>
                  <a:lnTo>
                    <a:pt x="67" y="81"/>
                  </a:lnTo>
                  <a:lnTo>
                    <a:pt x="67" y="8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 sz="1350"/>
            </a:p>
          </p:txBody>
        </p:sp>
        <p:sp>
          <p:nvSpPr>
            <p:cNvPr id="37" name="Freeform 14">
              <a:extLst>
                <a:ext uri="{FF2B5EF4-FFF2-40B4-BE49-F238E27FC236}">
                  <a16:creationId xmlns:a16="http://schemas.microsoft.com/office/drawing/2014/main" id="{CEA2D38A-BD33-4B2C-BFBA-BA96AFDAEB8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660" y="4077"/>
              <a:ext cx="34" cy="53"/>
            </a:xfrm>
            <a:custGeom>
              <a:avLst/>
              <a:gdLst>
                <a:gd name="T0" fmla="*/ 5 w 67"/>
                <a:gd name="T1" fmla="*/ 3 h 107"/>
                <a:gd name="T2" fmla="*/ 4 w 67"/>
                <a:gd name="T3" fmla="*/ 1 h 107"/>
                <a:gd name="T4" fmla="*/ 4 w 67"/>
                <a:gd name="T5" fmla="*/ 0 h 107"/>
                <a:gd name="T6" fmla="*/ 3 w 67"/>
                <a:gd name="T7" fmla="*/ 0 h 107"/>
                <a:gd name="T8" fmla="*/ 3 w 67"/>
                <a:gd name="T9" fmla="*/ 0 h 107"/>
                <a:gd name="T10" fmla="*/ 3 w 67"/>
                <a:gd name="T11" fmla="*/ 0 h 107"/>
                <a:gd name="T12" fmla="*/ 2 w 67"/>
                <a:gd name="T13" fmla="*/ 0 h 107"/>
                <a:gd name="T14" fmla="*/ 2 w 67"/>
                <a:gd name="T15" fmla="*/ 0 h 107"/>
                <a:gd name="T16" fmla="*/ 2 w 67"/>
                <a:gd name="T17" fmla="*/ 0 h 107"/>
                <a:gd name="T18" fmla="*/ 1 w 67"/>
                <a:gd name="T19" fmla="*/ 0 h 107"/>
                <a:gd name="T20" fmla="*/ 1 w 67"/>
                <a:gd name="T21" fmla="*/ 1 h 107"/>
                <a:gd name="T22" fmla="*/ 1 w 67"/>
                <a:gd name="T23" fmla="*/ 1 h 107"/>
                <a:gd name="T24" fmla="*/ 1 w 67"/>
                <a:gd name="T25" fmla="*/ 1 h 107"/>
                <a:gd name="T26" fmla="*/ 1 w 67"/>
                <a:gd name="T27" fmla="*/ 2 h 107"/>
                <a:gd name="T28" fmla="*/ 1 w 67"/>
                <a:gd name="T29" fmla="*/ 2 h 107"/>
                <a:gd name="T30" fmla="*/ 0 w 67"/>
                <a:gd name="T31" fmla="*/ 3 h 107"/>
                <a:gd name="T32" fmla="*/ 0 w 67"/>
                <a:gd name="T33" fmla="*/ 3 h 107"/>
                <a:gd name="T34" fmla="*/ 1 w 67"/>
                <a:gd name="T35" fmla="*/ 3 h 107"/>
                <a:gd name="T36" fmla="*/ 1 w 67"/>
                <a:gd name="T37" fmla="*/ 4 h 107"/>
                <a:gd name="T38" fmla="*/ 1 w 67"/>
                <a:gd name="T39" fmla="*/ 4 h 107"/>
                <a:gd name="T40" fmla="*/ 1 w 67"/>
                <a:gd name="T41" fmla="*/ 4 h 107"/>
                <a:gd name="T42" fmla="*/ 1 w 67"/>
                <a:gd name="T43" fmla="*/ 5 h 107"/>
                <a:gd name="T44" fmla="*/ 1 w 67"/>
                <a:gd name="T45" fmla="*/ 5 h 107"/>
                <a:gd name="T46" fmla="*/ 1 w 67"/>
                <a:gd name="T47" fmla="*/ 5 h 107"/>
                <a:gd name="T48" fmla="*/ 1 w 67"/>
                <a:gd name="T49" fmla="*/ 6 h 107"/>
                <a:gd name="T50" fmla="*/ 1 w 67"/>
                <a:gd name="T51" fmla="*/ 6 h 107"/>
                <a:gd name="T52" fmla="*/ 1 w 67"/>
                <a:gd name="T53" fmla="*/ 5 h 107"/>
                <a:gd name="T54" fmla="*/ 1 w 67"/>
                <a:gd name="T55" fmla="*/ 4 h 107"/>
                <a:gd name="T56" fmla="*/ 1 w 67"/>
                <a:gd name="T57" fmla="*/ 2 h 107"/>
                <a:gd name="T58" fmla="*/ 1 w 67"/>
                <a:gd name="T59" fmla="*/ 2 h 107"/>
                <a:gd name="T60" fmla="*/ 1 w 67"/>
                <a:gd name="T61" fmla="*/ 2 h 107"/>
                <a:gd name="T62" fmla="*/ 1 w 67"/>
                <a:gd name="T63" fmla="*/ 1 h 107"/>
                <a:gd name="T64" fmla="*/ 1 w 67"/>
                <a:gd name="T65" fmla="*/ 1 h 107"/>
                <a:gd name="T66" fmla="*/ 2 w 67"/>
                <a:gd name="T67" fmla="*/ 0 h 107"/>
                <a:gd name="T68" fmla="*/ 2 w 67"/>
                <a:gd name="T69" fmla="*/ 0 h 107"/>
                <a:gd name="T70" fmla="*/ 2 w 67"/>
                <a:gd name="T71" fmla="*/ 0 h 107"/>
                <a:gd name="T72" fmla="*/ 2 w 67"/>
                <a:gd name="T73" fmla="*/ 0 h 107"/>
                <a:gd name="T74" fmla="*/ 3 w 67"/>
                <a:gd name="T75" fmla="*/ 0 h 107"/>
                <a:gd name="T76" fmla="*/ 3 w 67"/>
                <a:gd name="T77" fmla="*/ 0 h 107"/>
                <a:gd name="T78" fmla="*/ 4 w 67"/>
                <a:gd name="T79" fmla="*/ 1 h 107"/>
                <a:gd name="T80" fmla="*/ 4 w 67"/>
                <a:gd name="T81" fmla="*/ 1 h 107"/>
                <a:gd name="T82" fmla="*/ 4 w 67"/>
                <a:gd name="T83" fmla="*/ 1 h 107"/>
                <a:gd name="T84" fmla="*/ 4 w 67"/>
                <a:gd name="T85" fmla="*/ 2 h 107"/>
                <a:gd name="T86" fmla="*/ 4 w 67"/>
                <a:gd name="T87" fmla="*/ 2 h 107"/>
                <a:gd name="T88" fmla="*/ 4 w 67"/>
                <a:gd name="T89" fmla="*/ 2 h 107"/>
                <a:gd name="T90" fmla="*/ 4 w 67"/>
                <a:gd name="T91" fmla="*/ 2 h 107"/>
                <a:gd name="T92" fmla="*/ 4 w 67"/>
                <a:gd name="T93" fmla="*/ 3 h 107"/>
                <a:gd name="T94" fmla="*/ 4 w 67"/>
                <a:gd name="T95" fmla="*/ 3 h 107"/>
                <a:gd name="T96" fmla="*/ 4 w 67"/>
                <a:gd name="T97" fmla="*/ 3 h 107"/>
                <a:gd name="T98" fmla="*/ 4 w 67"/>
                <a:gd name="T99" fmla="*/ 3 h 107"/>
                <a:gd name="T100" fmla="*/ 4 w 67"/>
                <a:gd name="T101" fmla="*/ 4 h 107"/>
                <a:gd name="T102" fmla="*/ 4 w 67"/>
                <a:gd name="T103" fmla="*/ 4 h 107"/>
                <a:gd name="T104" fmla="*/ 4 w 67"/>
                <a:gd name="T105" fmla="*/ 4 h 107"/>
                <a:gd name="T106" fmla="*/ 4 w 67"/>
                <a:gd name="T107" fmla="*/ 4 h 107"/>
                <a:gd name="T108" fmla="*/ 4 w 67"/>
                <a:gd name="T109" fmla="*/ 5 h 107"/>
                <a:gd name="T110" fmla="*/ 4 w 67"/>
                <a:gd name="T111" fmla="*/ 5 h 107"/>
                <a:gd name="T112" fmla="*/ 4 w 67"/>
                <a:gd name="T113" fmla="*/ 5 h 107"/>
                <a:gd name="T114" fmla="*/ 4 w 67"/>
                <a:gd name="T115" fmla="*/ 5 h 107"/>
                <a:gd name="T116" fmla="*/ 4 w 67"/>
                <a:gd name="T117" fmla="*/ 6 h 107"/>
                <a:gd name="T118" fmla="*/ 4 w 67"/>
                <a:gd name="T119" fmla="*/ 6 h 107"/>
                <a:gd name="T120" fmla="*/ 4 w 67"/>
                <a:gd name="T121" fmla="*/ 6 h 107"/>
                <a:gd name="T122" fmla="*/ 5 w 67"/>
                <a:gd name="T123" fmla="*/ 5 h 107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67" h="107">
                  <a:moveTo>
                    <a:pt x="67" y="80"/>
                  </a:moveTo>
                  <a:lnTo>
                    <a:pt x="67" y="80"/>
                  </a:lnTo>
                  <a:lnTo>
                    <a:pt x="67" y="78"/>
                  </a:lnTo>
                  <a:lnTo>
                    <a:pt x="67" y="60"/>
                  </a:lnTo>
                  <a:lnTo>
                    <a:pt x="65" y="50"/>
                  </a:lnTo>
                  <a:lnTo>
                    <a:pt x="65" y="38"/>
                  </a:lnTo>
                  <a:lnTo>
                    <a:pt x="64" y="23"/>
                  </a:lnTo>
                  <a:lnTo>
                    <a:pt x="62" y="20"/>
                  </a:lnTo>
                  <a:lnTo>
                    <a:pt x="61" y="17"/>
                  </a:lnTo>
                  <a:lnTo>
                    <a:pt x="59" y="14"/>
                  </a:lnTo>
                  <a:lnTo>
                    <a:pt x="55" y="8"/>
                  </a:lnTo>
                  <a:lnTo>
                    <a:pt x="53" y="6"/>
                  </a:lnTo>
                  <a:lnTo>
                    <a:pt x="52" y="5"/>
                  </a:lnTo>
                  <a:lnTo>
                    <a:pt x="47" y="3"/>
                  </a:lnTo>
                  <a:lnTo>
                    <a:pt x="44" y="2"/>
                  </a:lnTo>
                  <a:lnTo>
                    <a:pt x="39" y="0"/>
                  </a:lnTo>
                  <a:lnTo>
                    <a:pt x="38" y="2"/>
                  </a:lnTo>
                  <a:lnTo>
                    <a:pt x="36" y="0"/>
                  </a:lnTo>
                  <a:lnTo>
                    <a:pt x="35" y="0"/>
                  </a:lnTo>
                  <a:lnTo>
                    <a:pt x="33" y="0"/>
                  </a:lnTo>
                  <a:lnTo>
                    <a:pt x="30" y="2"/>
                  </a:lnTo>
                  <a:lnTo>
                    <a:pt x="27" y="2"/>
                  </a:lnTo>
                  <a:lnTo>
                    <a:pt x="26" y="2"/>
                  </a:lnTo>
                  <a:lnTo>
                    <a:pt x="24" y="2"/>
                  </a:lnTo>
                  <a:lnTo>
                    <a:pt x="23" y="3"/>
                  </a:lnTo>
                  <a:lnTo>
                    <a:pt x="21" y="5"/>
                  </a:lnTo>
                  <a:lnTo>
                    <a:pt x="20" y="5"/>
                  </a:lnTo>
                  <a:lnTo>
                    <a:pt x="18" y="6"/>
                  </a:lnTo>
                  <a:lnTo>
                    <a:pt x="17" y="6"/>
                  </a:lnTo>
                  <a:lnTo>
                    <a:pt x="15" y="8"/>
                  </a:lnTo>
                  <a:lnTo>
                    <a:pt x="13" y="8"/>
                  </a:lnTo>
                  <a:lnTo>
                    <a:pt x="13" y="9"/>
                  </a:lnTo>
                  <a:lnTo>
                    <a:pt x="10" y="12"/>
                  </a:lnTo>
                  <a:lnTo>
                    <a:pt x="6" y="17"/>
                  </a:lnTo>
                  <a:lnTo>
                    <a:pt x="6" y="18"/>
                  </a:lnTo>
                  <a:lnTo>
                    <a:pt x="4" y="18"/>
                  </a:lnTo>
                  <a:lnTo>
                    <a:pt x="4" y="21"/>
                  </a:lnTo>
                  <a:lnTo>
                    <a:pt x="3" y="23"/>
                  </a:lnTo>
                  <a:lnTo>
                    <a:pt x="3" y="24"/>
                  </a:lnTo>
                  <a:lnTo>
                    <a:pt x="3" y="26"/>
                  </a:lnTo>
                  <a:lnTo>
                    <a:pt x="3" y="28"/>
                  </a:lnTo>
                  <a:lnTo>
                    <a:pt x="1" y="28"/>
                  </a:lnTo>
                  <a:lnTo>
                    <a:pt x="1" y="32"/>
                  </a:lnTo>
                  <a:lnTo>
                    <a:pt x="1" y="35"/>
                  </a:lnTo>
                  <a:lnTo>
                    <a:pt x="1" y="38"/>
                  </a:lnTo>
                  <a:lnTo>
                    <a:pt x="1" y="40"/>
                  </a:lnTo>
                  <a:lnTo>
                    <a:pt x="1" y="43"/>
                  </a:lnTo>
                  <a:lnTo>
                    <a:pt x="1" y="46"/>
                  </a:lnTo>
                  <a:lnTo>
                    <a:pt x="0" y="46"/>
                  </a:lnTo>
                  <a:lnTo>
                    <a:pt x="0" y="47"/>
                  </a:lnTo>
                  <a:lnTo>
                    <a:pt x="0" y="49"/>
                  </a:lnTo>
                  <a:lnTo>
                    <a:pt x="1" y="50"/>
                  </a:lnTo>
                  <a:lnTo>
                    <a:pt x="1" y="52"/>
                  </a:lnTo>
                  <a:lnTo>
                    <a:pt x="0" y="52"/>
                  </a:lnTo>
                  <a:lnTo>
                    <a:pt x="0" y="54"/>
                  </a:lnTo>
                  <a:lnTo>
                    <a:pt x="0" y="55"/>
                  </a:lnTo>
                  <a:lnTo>
                    <a:pt x="1" y="57"/>
                  </a:lnTo>
                  <a:lnTo>
                    <a:pt x="0" y="57"/>
                  </a:lnTo>
                  <a:lnTo>
                    <a:pt x="1" y="58"/>
                  </a:lnTo>
                  <a:lnTo>
                    <a:pt x="1" y="60"/>
                  </a:lnTo>
                  <a:lnTo>
                    <a:pt x="1" y="61"/>
                  </a:lnTo>
                  <a:lnTo>
                    <a:pt x="1" y="63"/>
                  </a:lnTo>
                  <a:lnTo>
                    <a:pt x="1" y="64"/>
                  </a:lnTo>
                  <a:lnTo>
                    <a:pt x="0" y="66"/>
                  </a:lnTo>
                  <a:lnTo>
                    <a:pt x="1" y="67"/>
                  </a:lnTo>
                  <a:lnTo>
                    <a:pt x="0" y="69"/>
                  </a:lnTo>
                  <a:lnTo>
                    <a:pt x="0" y="70"/>
                  </a:lnTo>
                  <a:lnTo>
                    <a:pt x="1" y="72"/>
                  </a:lnTo>
                  <a:lnTo>
                    <a:pt x="1" y="73"/>
                  </a:lnTo>
                  <a:lnTo>
                    <a:pt x="1" y="76"/>
                  </a:lnTo>
                  <a:lnTo>
                    <a:pt x="1" y="78"/>
                  </a:lnTo>
                  <a:lnTo>
                    <a:pt x="1" y="80"/>
                  </a:lnTo>
                  <a:lnTo>
                    <a:pt x="1" y="84"/>
                  </a:lnTo>
                  <a:lnTo>
                    <a:pt x="1" y="86"/>
                  </a:lnTo>
                  <a:lnTo>
                    <a:pt x="1" y="87"/>
                  </a:lnTo>
                  <a:lnTo>
                    <a:pt x="1" y="89"/>
                  </a:lnTo>
                  <a:lnTo>
                    <a:pt x="1" y="93"/>
                  </a:lnTo>
                  <a:lnTo>
                    <a:pt x="1" y="95"/>
                  </a:lnTo>
                  <a:lnTo>
                    <a:pt x="1" y="96"/>
                  </a:lnTo>
                  <a:lnTo>
                    <a:pt x="1" y="99"/>
                  </a:lnTo>
                  <a:lnTo>
                    <a:pt x="3" y="102"/>
                  </a:lnTo>
                  <a:lnTo>
                    <a:pt x="4" y="106"/>
                  </a:lnTo>
                  <a:lnTo>
                    <a:pt x="4" y="107"/>
                  </a:lnTo>
                  <a:lnTo>
                    <a:pt x="6" y="106"/>
                  </a:lnTo>
                  <a:lnTo>
                    <a:pt x="6" y="104"/>
                  </a:lnTo>
                  <a:lnTo>
                    <a:pt x="7" y="104"/>
                  </a:lnTo>
                  <a:lnTo>
                    <a:pt x="7" y="102"/>
                  </a:lnTo>
                  <a:lnTo>
                    <a:pt x="6" y="102"/>
                  </a:lnTo>
                  <a:lnTo>
                    <a:pt x="6" y="95"/>
                  </a:lnTo>
                  <a:lnTo>
                    <a:pt x="7" y="93"/>
                  </a:lnTo>
                  <a:lnTo>
                    <a:pt x="6" y="93"/>
                  </a:lnTo>
                  <a:lnTo>
                    <a:pt x="6" y="90"/>
                  </a:lnTo>
                  <a:lnTo>
                    <a:pt x="6" y="87"/>
                  </a:lnTo>
                  <a:lnTo>
                    <a:pt x="6" y="73"/>
                  </a:lnTo>
                  <a:lnTo>
                    <a:pt x="6" y="67"/>
                  </a:lnTo>
                  <a:lnTo>
                    <a:pt x="6" y="61"/>
                  </a:lnTo>
                  <a:lnTo>
                    <a:pt x="6" y="55"/>
                  </a:lnTo>
                  <a:lnTo>
                    <a:pt x="6" y="47"/>
                  </a:lnTo>
                  <a:lnTo>
                    <a:pt x="6" y="44"/>
                  </a:lnTo>
                  <a:lnTo>
                    <a:pt x="6" y="43"/>
                  </a:lnTo>
                  <a:lnTo>
                    <a:pt x="7" y="41"/>
                  </a:lnTo>
                  <a:lnTo>
                    <a:pt x="7" y="40"/>
                  </a:lnTo>
                  <a:lnTo>
                    <a:pt x="7" y="38"/>
                  </a:lnTo>
                  <a:lnTo>
                    <a:pt x="7" y="37"/>
                  </a:lnTo>
                  <a:lnTo>
                    <a:pt x="7" y="35"/>
                  </a:lnTo>
                  <a:lnTo>
                    <a:pt x="9" y="29"/>
                  </a:lnTo>
                  <a:lnTo>
                    <a:pt x="9" y="28"/>
                  </a:lnTo>
                  <a:lnTo>
                    <a:pt x="7" y="28"/>
                  </a:lnTo>
                  <a:lnTo>
                    <a:pt x="9" y="24"/>
                  </a:lnTo>
                  <a:lnTo>
                    <a:pt x="10" y="21"/>
                  </a:lnTo>
                  <a:lnTo>
                    <a:pt x="10" y="20"/>
                  </a:lnTo>
                  <a:lnTo>
                    <a:pt x="12" y="18"/>
                  </a:lnTo>
                  <a:lnTo>
                    <a:pt x="13" y="17"/>
                  </a:lnTo>
                  <a:lnTo>
                    <a:pt x="15" y="14"/>
                  </a:lnTo>
                  <a:lnTo>
                    <a:pt x="17" y="14"/>
                  </a:lnTo>
                  <a:lnTo>
                    <a:pt x="18" y="12"/>
                  </a:lnTo>
                  <a:lnTo>
                    <a:pt x="20" y="11"/>
                  </a:lnTo>
                  <a:lnTo>
                    <a:pt x="21" y="9"/>
                  </a:lnTo>
                  <a:lnTo>
                    <a:pt x="24" y="9"/>
                  </a:lnTo>
                  <a:lnTo>
                    <a:pt x="26" y="8"/>
                  </a:lnTo>
                  <a:lnTo>
                    <a:pt x="27" y="8"/>
                  </a:lnTo>
                  <a:lnTo>
                    <a:pt x="29" y="6"/>
                  </a:lnTo>
                  <a:lnTo>
                    <a:pt x="30" y="6"/>
                  </a:lnTo>
                  <a:lnTo>
                    <a:pt x="32" y="6"/>
                  </a:lnTo>
                  <a:lnTo>
                    <a:pt x="36" y="6"/>
                  </a:lnTo>
                  <a:lnTo>
                    <a:pt x="41" y="8"/>
                  </a:lnTo>
                  <a:lnTo>
                    <a:pt x="42" y="8"/>
                  </a:lnTo>
                  <a:lnTo>
                    <a:pt x="46" y="9"/>
                  </a:lnTo>
                  <a:lnTo>
                    <a:pt x="47" y="9"/>
                  </a:lnTo>
                  <a:lnTo>
                    <a:pt x="47" y="11"/>
                  </a:lnTo>
                  <a:lnTo>
                    <a:pt x="49" y="11"/>
                  </a:lnTo>
                  <a:lnTo>
                    <a:pt x="53" y="17"/>
                  </a:lnTo>
                  <a:lnTo>
                    <a:pt x="53" y="18"/>
                  </a:lnTo>
                  <a:lnTo>
                    <a:pt x="55" y="21"/>
                  </a:lnTo>
                  <a:lnTo>
                    <a:pt x="55" y="24"/>
                  </a:lnTo>
                  <a:lnTo>
                    <a:pt x="56" y="24"/>
                  </a:lnTo>
                  <a:lnTo>
                    <a:pt x="55" y="24"/>
                  </a:lnTo>
                  <a:lnTo>
                    <a:pt x="56" y="26"/>
                  </a:lnTo>
                  <a:lnTo>
                    <a:pt x="56" y="28"/>
                  </a:lnTo>
                  <a:lnTo>
                    <a:pt x="56" y="29"/>
                  </a:lnTo>
                  <a:lnTo>
                    <a:pt x="56" y="31"/>
                  </a:lnTo>
                  <a:lnTo>
                    <a:pt x="58" y="32"/>
                  </a:lnTo>
                  <a:lnTo>
                    <a:pt x="58" y="34"/>
                  </a:lnTo>
                  <a:lnTo>
                    <a:pt x="58" y="35"/>
                  </a:lnTo>
                  <a:lnTo>
                    <a:pt x="58" y="37"/>
                  </a:lnTo>
                  <a:lnTo>
                    <a:pt x="58" y="38"/>
                  </a:lnTo>
                  <a:lnTo>
                    <a:pt x="59" y="38"/>
                  </a:lnTo>
                  <a:lnTo>
                    <a:pt x="59" y="40"/>
                  </a:lnTo>
                  <a:lnTo>
                    <a:pt x="58" y="43"/>
                  </a:lnTo>
                  <a:lnTo>
                    <a:pt x="59" y="46"/>
                  </a:lnTo>
                  <a:lnTo>
                    <a:pt x="58" y="47"/>
                  </a:lnTo>
                  <a:lnTo>
                    <a:pt x="59" y="47"/>
                  </a:lnTo>
                  <a:lnTo>
                    <a:pt x="58" y="49"/>
                  </a:lnTo>
                  <a:lnTo>
                    <a:pt x="59" y="49"/>
                  </a:lnTo>
                  <a:lnTo>
                    <a:pt x="59" y="50"/>
                  </a:lnTo>
                  <a:lnTo>
                    <a:pt x="59" y="52"/>
                  </a:lnTo>
                  <a:lnTo>
                    <a:pt x="59" y="54"/>
                  </a:lnTo>
                  <a:lnTo>
                    <a:pt x="59" y="57"/>
                  </a:lnTo>
                  <a:lnTo>
                    <a:pt x="59" y="58"/>
                  </a:lnTo>
                  <a:lnTo>
                    <a:pt x="59" y="60"/>
                  </a:lnTo>
                  <a:lnTo>
                    <a:pt x="59" y="61"/>
                  </a:lnTo>
                  <a:lnTo>
                    <a:pt x="59" y="63"/>
                  </a:lnTo>
                  <a:lnTo>
                    <a:pt x="58" y="64"/>
                  </a:lnTo>
                  <a:lnTo>
                    <a:pt x="59" y="64"/>
                  </a:lnTo>
                  <a:lnTo>
                    <a:pt x="59" y="67"/>
                  </a:lnTo>
                  <a:lnTo>
                    <a:pt x="59" y="69"/>
                  </a:lnTo>
                  <a:lnTo>
                    <a:pt x="61" y="69"/>
                  </a:lnTo>
                  <a:lnTo>
                    <a:pt x="61" y="70"/>
                  </a:lnTo>
                  <a:lnTo>
                    <a:pt x="59" y="70"/>
                  </a:lnTo>
                  <a:lnTo>
                    <a:pt x="59" y="72"/>
                  </a:lnTo>
                  <a:lnTo>
                    <a:pt x="59" y="73"/>
                  </a:lnTo>
                  <a:lnTo>
                    <a:pt x="59" y="75"/>
                  </a:lnTo>
                  <a:lnTo>
                    <a:pt x="59" y="76"/>
                  </a:lnTo>
                  <a:lnTo>
                    <a:pt x="59" y="78"/>
                  </a:lnTo>
                  <a:lnTo>
                    <a:pt x="61" y="80"/>
                  </a:lnTo>
                  <a:lnTo>
                    <a:pt x="59" y="80"/>
                  </a:lnTo>
                  <a:lnTo>
                    <a:pt x="59" y="81"/>
                  </a:lnTo>
                  <a:lnTo>
                    <a:pt x="59" y="83"/>
                  </a:lnTo>
                  <a:lnTo>
                    <a:pt x="59" y="84"/>
                  </a:lnTo>
                  <a:lnTo>
                    <a:pt x="59" y="86"/>
                  </a:lnTo>
                  <a:lnTo>
                    <a:pt x="59" y="87"/>
                  </a:lnTo>
                  <a:lnTo>
                    <a:pt x="59" y="89"/>
                  </a:lnTo>
                  <a:lnTo>
                    <a:pt x="58" y="89"/>
                  </a:lnTo>
                  <a:lnTo>
                    <a:pt x="59" y="90"/>
                  </a:lnTo>
                  <a:lnTo>
                    <a:pt x="59" y="92"/>
                  </a:lnTo>
                  <a:lnTo>
                    <a:pt x="58" y="92"/>
                  </a:lnTo>
                  <a:lnTo>
                    <a:pt x="59" y="93"/>
                  </a:lnTo>
                  <a:lnTo>
                    <a:pt x="59" y="96"/>
                  </a:lnTo>
                  <a:lnTo>
                    <a:pt x="59" y="98"/>
                  </a:lnTo>
                  <a:lnTo>
                    <a:pt x="58" y="98"/>
                  </a:lnTo>
                  <a:lnTo>
                    <a:pt x="58" y="99"/>
                  </a:lnTo>
                  <a:lnTo>
                    <a:pt x="58" y="101"/>
                  </a:lnTo>
                  <a:lnTo>
                    <a:pt x="58" y="104"/>
                  </a:lnTo>
                  <a:lnTo>
                    <a:pt x="59" y="104"/>
                  </a:lnTo>
                  <a:lnTo>
                    <a:pt x="61" y="106"/>
                  </a:lnTo>
                  <a:lnTo>
                    <a:pt x="62" y="106"/>
                  </a:lnTo>
                  <a:lnTo>
                    <a:pt x="65" y="106"/>
                  </a:lnTo>
                  <a:lnTo>
                    <a:pt x="65" y="104"/>
                  </a:lnTo>
                  <a:lnTo>
                    <a:pt x="67" y="92"/>
                  </a:lnTo>
                  <a:lnTo>
                    <a:pt x="67" y="81"/>
                  </a:lnTo>
                  <a:lnTo>
                    <a:pt x="67" y="8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 sz="1350"/>
            </a:p>
          </p:txBody>
        </p:sp>
        <p:sp>
          <p:nvSpPr>
            <p:cNvPr id="38" name="Freeform 15">
              <a:extLst>
                <a:ext uri="{FF2B5EF4-FFF2-40B4-BE49-F238E27FC236}">
                  <a16:creationId xmlns:a16="http://schemas.microsoft.com/office/drawing/2014/main" id="{9895318D-5B91-45F3-89A4-E9987E99F25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740" y="4077"/>
              <a:ext cx="35" cy="53"/>
            </a:xfrm>
            <a:custGeom>
              <a:avLst/>
              <a:gdLst>
                <a:gd name="T0" fmla="*/ 5 w 67"/>
                <a:gd name="T1" fmla="*/ 3 h 107"/>
                <a:gd name="T2" fmla="*/ 5 w 67"/>
                <a:gd name="T3" fmla="*/ 1 h 107"/>
                <a:gd name="T4" fmla="*/ 4 w 67"/>
                <a:gd name="T5" fmla="*/ 0 h 107"/>
                <a:gd name="T6" fmla="*/ 4 w 67"/>
                <a:gd name="T7" fmla="*/ 0 h 107"/>
                <a:gd name="T8" fmla="*/ 3 w 67"/>
                <a:gd name="T9" fmla="*/ 0 h 107"/>
                <a:gd name="T10" fmla="*/ 3 w 67"/>
                <a:gd name="T11" fmla="*/ 0 h 107"/>
                <a:gd name="T12" fmla="*/ 2 w 67"/>
                <a:gd name="T13" fmla="*/ 0 h 107"/>
                <a:gd name="T14" fmla="*/ 2 w 67"/>
                <a:gd name="T15" fmla="*/ 0 h 107"/>
                <a:gd name="T16" fmla="*/ 2 w 67"/>
                <a:gd name="T17" fmla="*/ 0 h 107"/>
                <a:gd name="T18" fmla="*/ 1 w 67"/>
                <a:gd name="T19" fmla="*/ 0 h 107"/>
                <a:gd name="T20" fmla="*/ 1 w 67"/>
                <a:gd name="T21" fmla="*/ 1 h 107"/>
                <a:gd name="T22" fmla="*/ 1 w 67"/>
                <a:gd name="T23" fmla="*/ 1 h 107"/>
                <a:gd name="T24" fmla="*/ 1 w 67"/>
                <a:gd name="T25" fmla="*/ 1 h 107"/>
                <a:gd name="T26" fmla="*/ 1 w 67"/>
                <a:gd name="T27" fmla="*/ 2 h 107"/>
                <a:gd name="T28" fmla="*/ 1 w 67"/>
                <a:gd name="T29" fmla="*/ 2 h 107"/>
                <a:gd name="T30" fmla="*/ 0 w 67"/>
                <a:gd name="T31" fmla="*/ 3 h 107"/>
                <a:gd name="T32" fmla="*/ 1 w 67"/>
                <a:gd name="T33" fmla="*/ 3 h 107"/>
                <a:gd name="T34" fmla="*/ 1 w 67"/>
                <a:gd name="T35" fmla="*/ 3 h 107"/>
                <a:gd name="T36" fmla="*/ 1 w 67"/>
                <a:gd name="T37" fmla="*/ 4 h 107"/>
                <a:gd name="T38" fmla="*/ 1 w 67"/>
                <a:gd name="T39" fmla="*/ 4 h 107"/>
                <a:gd name="T40" fmla="*/ 1 w 67"/>
                <a:gd name="T41" fmla="*/ 4 h 107"/>
                <a:gd name="T42" fmla="*/ 1 w 67"/>
                <a:gd name="T43" fmla="*/ 4 h 107"/>
                <a:gd name="T44" fmla="*/ 1 w 67"/>
                <a:gd name="T45" fmla="*/ 5 h 107"/>
                <a:gd name="T46" fmla="*/ 1 w 67"/>
                <a:gd name="T47" fmla="*/ 5 h 107"/>
                <a:gd name="T48" fmla="*/ 1 w 67"/>
                <a:gd name="T49" fmla="*/ 6 h 107"/>
                <a:gd name="T50" fmla="*/ 1 w 67"/>
                <a:gd name="T51" fmla="*/ 6 h 107"/>
                <a:gd name="T52" fmla="*/ 1 w 67"/>
                <a:gd name="T53" fmla="*/ 5 h 107"/>
                <a:gd name="T54" fmla="*/ 1 w 67"/>
                <a:gd name="T55" fmla="*/ 4 h 107"/>
                <a:gd name="T56" fmla="*/ 1 w 67"/>
                <a:gd name="T57" fmla="*/ 2 h 107"/>
                <a:gd name="T58" fmla="*/ 1 w 67"/>
                <a:gd name="T59" fmla="*/ 2 h 107"/>
                <a:gd name="T60" fmla="*/ 1 w 67"/>
                <a:gd name="T61" fmla="*/ 2 h 107"/>
                <a:gd name="T62" fmla="*/ 1 w 67"/>
                <a:gd name="T63" fmla="*/ 1 h 107"/>
                <a:gd name="T64" fmla="*/ 1 w 67"/>
                <a:gd name="T65" fmla="*/ 1 h 107"/>
                <a:gd name="T66" fmla="*/ 2 w 67"/>
                <a:gd name="T67" fmla="*/ 0 h 107"/>
                <a:gd name="T68" fmla="*/ 2 w 67"/>
                <a:gd name="T69" fmla="*/ 0 h 107"/>
                <a:gd name="T70" fmla="*/ 2 w 67"/>
                <a:gd name="T71" fmla="*/ 0 h 107"/>
                <a:gd name="T72" fmla="*/ 2 w 67"/>
                <a:gd name="T73" fmla="*/ 0 h 107"/>
                <a:gd name="T74" fmla="*/ 3 w 67"/>
                <a:gd name="T75" fmla="*/ 0 h 107"/>
                <a:gd name="T76" fmla="*/ 4 w 67"/>
                <a:gd name="T77" fmla="*/ 0 h 107"/>
                <a:gd name="T78" fmla="*/ 4 w 67"/>
                <a:gd name="T79" fmla="*/ 1 h 107"/>
                <a:gd name="T80" fmla="*/ 4 w 67"/>
                <a:gd name="T81" fmla="*/ 1 h 107"/>
                <a:gd name="T82" fmla="*/ 4 w 67"/>
                <a:gd name="T83" fmla="*/ 1 h 107"/>
                <a:gd name="T84" fmla="*/ 4 w 67"/>
                <a:gd name="T85" fmla="*/ 2 h 107"/>
                <a:gd name="T86" fmla="*/ 4 w 67"/>
                <a:gd name="T87" fmla="*/ 2 h 107"/>
                <a:gd name="T88" fmla="*/ 4 w 67"/>
                <a:gd name="T89" fmla="*/ 2 h 107"/>
                <a:gd name="T90" fmla="*/ 4 w 67"/>
                <a:gd name="T91" fmla="*/ 3 h 107"/>
                <a:gd name="T92" fmla="*/ 4 w 67"/>
                <a:gd name="T93" fmla="*/ 3 h 107"/>
                <a:gd name="T94" fmla="*/ 4 w 67"/>
                <a:gd name="T95" fmla="*/ 3 h 107"/>
                <a:gd name="T96" fmla="*/ 4 w 67"/>
                <a:gd name="T97" fmla="*/ 3 h 107"/>
                <a:gd name="T98" fmla="*/ 4 w 67"/>
                <a:gd name="T99" fmla="*/ 3 h 107"/>
                <a:gd name="T100" fmla="*/ 5 w 67"/>
                <a:gd name="T101" fmla="*/ 4 h 107"/>
                <a:gd name="T102" fmla="*/ 4 w 67"/>
                <a:gd name="T103" fmla="*/ 4 h 107"/>
                <a:gd name="T104" fmla="*/ 5 w 67"/>
                <a:gd name="T105" fmla="*/ 4 h 107"/>
                <a:gd name="T106" fmla="*/ 5 w 67"/>
                <a:gd name="T107" fmla="*/ 4 h 107"/>
                <a:gd name="T108" fmla="*/ 4 w 67"/>
                <a:gd name="T109" fmla="*/ 5 h 107"/>
                <a:gd name="T110" fmla="*/ 4 w 67"/>
                <a:gd name="T111" fmla="*/ 5 h 107"/>
                <a:gd name="T112" fmla="*/ 4 w 67"/>
                <a:gd name="T113" fmla="*/ 5 h 107"/>
                <a:gd name="T114" fmla="*/ 5 w 67"/>
                <a:gd name="T115" fmla="*/ 5 h 107"/>
                <a:gd name="T116" fmla="*/ 4 w 67"/>
                <a:gd name="T117" fmla="*/ 6 h 107"/>
                <a:gd name="T118" fmla="*/ 4 w 67"/>
                <a:gd name="T119" fmla="*/ 6 h 107"/>
                <a:gd name="T120" fmla="*/ 5 w 67"/>
                <a:gd name="T121" fmla="*/ 6 h 107"/>
                <a:gd name="T122" fmla="*/ 5 w 67"/>
                <a:gd name="T123" fmla="*/ 5 h 107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67" h="107">
                  <a:moveTo>
                    <a:pt x="67" y="79"/>
                  </a:moveTo>
                  <a:lnTo>
                    <a:pt x="67" y="79"/>
                  </a:lnTo>
                  <a:lnTo>
                    <a:pt x="67" y="78"/>
                  </a:lnTo>
                  <a:lnTo>
                    <a:pt x="67" y="59"/>
                  </a:lnTo>
                  <a:lnTo>
                    <a:pt x="67" y="50"/>
                  </a:lnTo>
                  <a:lnTo>
                    <a:pt x="65" y="38"/>
                  </a:lnTo>
                  <a:lnTo>
                    <a:pt x="64" y="22"/>
                  </a:lnTo>
                  <a:lnTo>
                    <a:pt x="62" y="19"/>
                  </a:lnTo>
                  <a:lnTo>
                    <a:pt x="61" y="16"/>
                  </a:lnTo>
                  <a:lnTo>
                    <a:pt x="61" y="13"/>
                  </a:lnTo>
                  <a:lnTo>
                    <a:pt x="55" y="7"/>
                  </a:lnTo>
                  <a:lnTo>
                    <a:pt x="53" y="6"/>
                  </a:lnTo>
                  <a:lnTo>
                    <a:pt x="52" y="4"/>
                  </a:lnTo>
                  <a:lnTo>
                    <a:pt x="47" y="3"/>
                  </a:lnTo>
                  <a:lnTo>
                    <a:pt x="46" y="1"/>
                  </a:lnTo>
                  <a:lnTo>
                    <a:pt x="44" y="1"/>
                  </a:lnTo>
                  <a:lnTo>
                    <a:pt x="40" y="0"/>
                  </a:lnTo>
                  <a:lnTo>
                    <a:pt x="38" y="0"/>
                  </a:lnTo>
                  <a:lnTo>
                    <a:pt x="36" y="0"/>
                  </a:lnTo>
                  <a:lnTo>
                    <a:pt x="35" y="0"/>
                  </a:lnTo>
                  <a:lnTo>
                    <a:pt x="33" y="0"/>
                  </a:lnTo>
                  <a:lnTo>
                    <a:pt x="32" y="1"/>
                  </a:lnTo>
                  <a:lnTo>
                    <a:pt x="30" y="1"/>
                  </a:lnTo>
                  <a:lnTo>
                    <a:pt x="29" y="1"/>
                  </a:lnTo>
                  <a:lnTo>
                    <a:pt x="26" y="1"/>
                  </a:lnTo>
                  <a:lnTo>
                    <a:pt x="24" y="1"/>
                  </a:lnTo>
                  <a:lnTo>
                    <a:pt x="24" y="3"/>
                  </a:lnTo>
                  <a:lnTo>
                    <a:pt x="23" y="3"/>
                  </a:lnTo>
                  <a:lnTo>
                    <a:pt x="21" y="4"/>
                  </a:lnTo>
                  <a:lnTo>
                    <a:pt x="20" y="4"/>
                  </a:lnTo>
                  <a:lnTo>
                    <a:pt x="18" y="6"/>
                  </a:lnTo>
                  <a:lnTo>
                    <a:pt x="17" y="6"/>
                  </a:lnTo>
                  <a:lnTo>
                    <a:pt x="17" y="7"/>
                  </a:lnTo>
                  <a:lnTo>
                    <a:pt x="15" y="7"/>
                  </a:lnTo>
                  <a:lnTo>
                    <a:pt x="14" y="7"/>
                  </a:lnTo>
                  <a:lnTo>
                    <a:pt x="14" y="9"/>
                  </a:lnTo>
                  <a:lnTo>
                    <a:pt x="11" y="12"/>
                  </a:lnTo>
                  <a:lnTo>
                    <a:pt x="6" y="16"/>
                  </a:lnTo>
                  <a:lnTo>
                    <a:pt x="6" y="18"/>
                  </a:lnTo>
                  <a:lnTo>
                    <a:pt x="4" y="21"/>
                  </a:lnTo>
                  <a:lnTo>
                    <a:pt x="4" y="22"/>
                  </a:lnTo>
                  <a:lnTo>
                    <a:pt x="3" y="24"/>
                  </a:lnTo>
                  <a:lnTo>
                    <a:pt x="3" y="26"/>
                  </a:lnTo>
                  <a:lnTo>
                    <a:pt x="3" y="27"/>
                  </a:lnTo>
                  <a:lnTo>
                    <a:pt x="3" y="32"/>
                  </a:lnTo>
                  <a:lnTo>
                    <a:pt x="1" y="35"/>
                  </a:lnTo>
                  <a:lnTo>
                    <a:pt x="1" y="38"/>
                  </a:lnTo>
                  <a:lnTo>
                    <a:pt x="1" y="39"/>
                  </a:lnTo>
                  <a:lnTo>
                    <a:pt x="1" y="42"/>
                  </a:lnTo>
                  <a:lnTo>
                    <a:pt x="1" y="45"/>
                  </a:lnTo>
                  <a:lnTo>
                    <a:pt x="1" y="47"/>
                  </a:lnTo>
                  <a:lnTo>
                    <a:pt x="0" y="48"/>
                  </a:lnTo>
                  <a:lnTo>
                    <a:pt x="1" y="48"/>
                  </a:lnTo>
                  <a:lnTo>
                    <a:pt x="1" y="52"/>
                  </a:lnTo>
                  <a:lnTo>
                    <a:pt x="0" y="53"/>
                  </a:lnTo>
                  <a:lnTo>
                    <a:pt x="1" y="55"/>
                  </a:lnTo>
                  <a:lnTo>
                    <a:pt x="1" y="56"/>
                  </a:lnTo>
                  <a:lnTo>
                    <a:pt x="0" y="56"/>
                  </a:lnTo>
                  <a:lnTo>
                    <a:pt x="1" y="58"/>
                  </a:lnTo>
                  <a:lnTo>
                    <a:pt x="1" y="61"/>
                  </a:lnTo>
                  <a:lnTo>
                    <a:pt x="1" y="62"/>
                  </a:lnTo>
                  <a:lnTo>
                    <a:pt x="1" y="64"/>
                  </a:lnTo>
                  <a:lnTo>
                    <a:pt x="1" y="65"/>
                  </a:lnTo>
                  <a:lnTo>
                    <a:pt x="1" y="67"/>
                  </a:lnTo>
                  <a:lnTo>
                    <a:pt x="1" y="68"/>
                  </a:lnTo>
                  <a:lnTo>
                    <a:pt x="0" y="68"/>
                  </a:lnTo>
                  <a:lnTo>
                    <a:pt x="1" y="70"/>
                  </a:lnTo>
                  <a:lnTo>
                    <a:pt x="1" y="71"/>
                  </a:lnTo>
                  <a:lnTo>
                    <a:pt x="1" y="73"/>
                  </a:lnTo>
                  <a:lnTo>
                    <a:pt x="1" y="74"/>
                  </a:lnTo>
                  <a:lnTo>
                    <a:pt x="1" y="76"/>
                  </a:lnTo>
                  <a:lnTo>
                    <a:pt x="1" y="78"/>
                  </a:lnTo>
                  <a:lnTo>
                    <a:pt x="1" y="79"/>
                  </a:lnTo>
                  <a:lnTo>
                    <a:pt x="1" y="84"/>
                  </a:lnTo>
                  <a:lnTo>
                    <a:pt x="1" y="85"/>
                  </a:lnTo>
                  <a:lnTo>
                    <a:pt x="1" y="87"/>
                  </a:lnTo>
                  <a:lnTo>
                    <a:pt x="1" y="88"/>
                  </a:lnTo>
                  <a:lnTo>
                    <a:pt x="1" y="93"/>
                  </a:lnTo>
                  <a:lnTo>
                    <a:pt x="1" y="94"/>
                  </a:lnTo>
                  <a:lnTo>
                    <a:pt x="1" y="96"/>
                  </a:lnTo>
                  <a:lnTo>
                    <a:pt x="3" y="99"/>
                  </a:lnTo>
                  <a:lnTo>
                    <a:pt x="3" y="102"/>
                  </a:lnTo>
                  <a:lnTo>
                    <a:pt x="4" y="105"/>
                  </a:lnTo>
                  <a:lnTo>
                    <a:pt x="4" y="107"/>
                  </a:lnTo>
                  <a:lnTo>
                    <a:pt x="6" y="107"/>
                  </a:lnTo>
                  <a:lnTo>
                    <a:pt x="8" y="105"/>
                  </a:lnTo>
                  <a:lnTo>
                    <a:pt x="8" y="104"/>
                  </a:lnTo>
                  <a:lnTo>
                    <a:pt x="8" y="102"/>
                  </a:lnTo>
                  <a:lnTo>
                    <a:pt x="8" y="94"/>
                  </a:lnTo>
                  <a:lnTo>
                    <a:pt x="8" y="93"/>
                  </a:lnTo>
                  <a:lnTo>
                    <a:pt x="8" y="90"/>
                  </a:lnTo>
                  <a:lnTo>
                    <a:pt x="6" y="87"/>
                  </a:lnTo>
                  <a:lnTo>
                    <a:pt x="6" y="73"/>
                  </a:lnTo>
                  <a:lnTo>
                    <a:pt x="6" y="67"/>
                  </a:lnTo>
                  <a:lnTo>
                    <a:pt x="6" y="61"/>
                  </a:lnTo>
                  <a:lnTo>
                    <a:pt x="6" y="55"/>
                  </a:lnTo>
                  <a:lnTo>
                    <a:pt x="6" y="47"/>
                  </a:lnTo>
                  <a:lnTo>
                    <a:pt x="6" y="44"/>
                  </a:lnTo>
                  <a:lnTo>
                    <a:pt x="8" y="42"/>
                  </a:lnTo>
                  <a:lnTo>
                    <a:pt x="8" y="41"/>
                  </a:lnTo>
                  <a:lnTo>
                    <a:pt x="8" y="39"/>
                  </a:lnTo>
                  <a:lnTo>
                    <a:pt x="8" y="38"/>
                  </a:lnTo>
                  <a:lnTo>
                    <a:pt x="8" y="36"/>
                  </a:lnTo>
                  <a:lnTo>
                    <a:pt x="8" y="35"/>
                  </a:lnTo>
                  <a:lnTo>
                    <a:pt x="9" y="29"/>
                  </a:lnTo>
                  <a:lnTo>
                    <a:pt x="9" y="27"/>
                  </a:lnTo>
                  <a:lnTo>
                    <a:pt x="9" y="24"/>
                  </a:lnTo>
                  <a:lnTo>
                    <a:pt x="11" y="21"/>
                  </a:lnTo>
                  <a:lnTo>
                    <a:pt x="11" y="19"/>
                  </a:lnTo>
                  <a:lnTo>
                    <a:pt x="12" y="18"/>
                  </a:lnTo>
                  <a:lnTo>
                    <a:pt x="14" y="16"/>
                  </a:lnTo>
                  <a:lnTo>
                    <a:pt x="15" y="13"/>
                  </a:lnTo>
                  <a:lnTo>
                    <a:pt x="17" y="13"/>
                  </a:lnTo>
                  <a:lnTo>
                    <a:pt x="18" y="12"/>
                  </a:lnTo>
                  <a:lnTo>
                    <a:pt x="20" y="10"/>
                  </a:lnTo>
                  <a:lnTo>
                    <a:pt x="21" y="9"/>
                  </a:lnTo>
                  <a:lnTo>
                    <a:pt x="24" y="9"/>
                  </a:lnTo>
                  <a:lnTo>
                    <a:pt x="26" y="7"/>
                  </a:lnTo>
                  <a:lnTo>
                    <a:pt x="27" y="7"/>
                  </a:lnTo>
                  <a:lnTo>
                    <a:pt x="29" y="7"/>
                  </a:lnTo>
                  <a:lnTo>
                    <a:pt x="29" y="6"/>
                  </a:lnTo>
                  <a:lnTo>
                    <a:pt x="30" y="6"/>
                  </a:lnTo>
                  <a:lnTo>
                    <a:pt x="32" y="6"/>
                  </a:lnTo>
                  <a:lnTo>
                    <a:pt x="36" y="6"/>
                  </a:lnTo>
                  <a:lnTo>
                    <a:pt x="41" y="7"/>
                  </a:lnTo>
                  <a:lnTo>
                    <a:pt x="43" y="6"/>
                  </a:lnTo>
                  <a:lnTo>
                    <a:pt x="43" y="7"/>
                  </a:lnTo>
                  <a:lnTo>
                    <a:pt x="44" y="7"/>
                  </a:lnTo>
                  <a:lnTo>
                    <a:pt x="46" y="9"/>
                  </a:lnTo>
                  <a:lnTo>
                    <a:pt x="47" y="9"/>
                  </a:lnTo>
                  <a:lnTo>
                    <a:pt x="47" y="10"/>
                  </a:lnTo>
                  <a:lnTo>
                    <a:pt x="50" y="10"/>
                  </a:lnTo>
                  <a:lnTo>
                    <a:pt x="53" y="16"/>
                  </a:lnTo>
                  <a:lnTo>
                    <a:pt x="53" y="18"/>
                  </a:lnTo>
                  <a:lnTo>
                    <a:pt x="55" y="18"/>
                  </a:lnTo>
                  <a:lnTo>
                    <a:pt x="56" y="21"/>
                  </a:lnTo>
                  <a:lnTo>
                    <a:pt x="56" y="24"/>
                  </a:lnTo>
                  <a:lnTo>
                    <a:pt x="56" y="26"/>
                  </a:lnTo>
                  <a:lnTo>
                    <a:pt x="58" y="27"/>
                  </a:lnTo>
                  <a:lnTo>
                    <a:pt x="58" y="29"/>
                  </a:lnTo>
                  <a:lnTo>
                    <a:pt x="56" y="30"/>
                  </a:lnTo>
                  <a:lnTo>
                    <a:pt x="58" y="32"/>
                  </a:lnTo>
                  <a:lnTo>
                    <a:pt x="58" y="33"/>
                  </a:lnTo>
                  <a:lnTo>
                    <a:pt x="58" y="35"/>
                  </a:lnTo>
                  <a:lnTo>
                    <a:pt x="58" y="36"/>
                  </a:lnTo>
                  <a:lnTo>
                    <a:pt x="58" y="38"/>
                  </a:lnTo>
                  <a:lnTo>
                    <a:pt x="59" y="38"/>
                  </a:lnTo>
                  <a:lnTo>
                    <a:pt x="59" y="39"/>
                  </a:lnTo>
                  <a:lnTo>
                    <a:pt x="59" y="42"/>
                  </a:lnTo>
                  <a:lnTo>
                    <a:pt x="59" y="45"/>
                  </a:lnTo>
                  <a:lnTo>
                    <a:pt x="59" y="47"/>
                  </a:lnTo>
                  <a:lnTo>
                    <a:pt x="59" y="48"/>
                  </a:lnTo>
                  <a:lnTo>
                    <a:pt x="59" y="50"/>
                  </a:lnTo>
                  <a:lnTo>
                    <a:pt x="59" y="52"/>
                  </a:lnTo>
                  <a:lnTo>
                    <a:pt x="59" y="53"/>
                  </a:lnTo>
                  <a:lnTo>
                    <a:pt x="59" y="56"/>
                  </a:lnTo>
                  <a:lnTo>
                    <a:pt x="59" y="58"/>
                  </a:lnTo>
                  <a:lnTo>
                    <a:pt x="59" y="59"/>
                  </a:lnTo>
                  <a:lnTo>
                    <a:pt x="59" y="61"/>
                  </a:lnTo>
                  <a:lnTo>
                    <a:pt x="59" y="62"/>
                  </a:lnTo>
                  <a:lnTo>
                    <a:pt x="59" y="64"/>
                  </a:lnTo>
                  <a:lnTo>
                    <a:pt x="59" y="67"/>
                  </a:lnTo>
                  <a:lnTo>
                    <a:pt x="61" y="67"/>
                  </a:lnTo>
                  <a:lnTo>
                    <a:pt x="61" y="68"/>
                  </a:lnTo>
                  <a:lnTo>
                    <a:pt x="61" y="70"/>
                  </a:lnTo>
                  <a:lnTo>
                    <a:pt x="59" y="70"/>
                  </a:lnTo>
                  <a:lnTo>
                    <a:pt x="59" y="71"/>
                  </a:lnTo>
                  <a:lnTo>
                    <a:pt x="59" y="73"/>
                  </a:lnTo>
                  <a:lnTo>
                    <a:pt x="61" y="73"/>
                  </a:lnTo>
                  <a:lnTo>
                    <a:pt x="59" y="74"/>
                  </a:lnTo>
                  <a:lnTo>
                    <a:pt x="59" y="76"/>
                  </a:lnTo>
                  <a:lnTo>
                    <a:pt x="61" y="76"/>
                  </a:lnTo>
                  <a:lnTo>
                    <a:pt x="59" y="76"/>
                  </a:lnTo>
                  <a:lnTo>
                    <a:pt x="59" y="78"/>
                  </a:lnTo>
                  <a:lnTo>
                    <a:pt x="61" y="78"/>
                  </a:lnTo>
                  <a:lnTo>
                    <a:pt x="61" y="79"/>
                  </a:lnTo>
                  <a:lnTo>
                    <a:pt x="59" y="79"/>
                  </a:lnTo>
                  <a:lnTo>
                    <a:pt x="59" y="81"/>
                  </a:lnTo>
                  <a:lnTo>
                    <a:pt x="59" y="82"/>
                  </a:lnTo>
                  <a:lnTo>
                    <a:pt x="59" y="84"/>
                  </a:lnTo>
                  <a:lnTo>
                    <a:pt x="59" y="85"/>
                  </a:lnTo>
                  <a:lnTo>
                    <a:pt x="59" y="87"/>
                  </a:lnTo>
                  <a:lnTo>
                    <a:pt x="59" y="88"/>
                  </a:lnTo>
                  <a:lnTo>
                    <a:pt x="58" y="88"/>
                  </a:lnTo>
                  <a:lnTo>
                    <a:pt x="59" y="90"/>
                  </a:lnTo>
                  <a:lnTo>
                    <a:pt x="59" y="91"/>
                  </a:lnTo>
                  <a:lnTo>
                    <a:pt x="58" y="91"/>
                  </a:lnTo>
                  <a:lnTo>
                    <a:pt x="59" y="93"/>
                  </a:lnTo>
                  <a:lnTo>
                    <a:pt x="61" y="93"/>
                  </a:lnTo>
                  <a:lnTo>
                    <a:pt x="59" y="94"/>
                  </a:lnTo>
                  <a:lnTo>
                    <a:pt x="59" y="96"/>
                  </a:lnTo>
                  <a:lnTo>
                    <a:pt x="59" y="97"/>
                  </a:lnTo>
                  <a:lnTo>
                    <a:pt x="58" y="97"/>
                  </a:lnTo>
                  <a:lnTo>
                    <a:pt x="59" y="99"/>
                  </a:lnTo>
                  <a:lnTo>
                    <a:pt x="58" y="99"/>
                  </a:lnTo>
                  <a:lnTo>
                    <a:pt x="59" y="100"/>
                  </a:lnTo>
                  <a:lnTo>
                    <a:pt x="59" y="104"/>
                  </a:lnTo>
                  <a:lnTo>
                    <a:pt x="61" y="104"/>
                  </a:lnTo>
                  <a:lnTo>
                    <a:pt x="61" y="105"/>
                  </a:lnTo>
                  <a:lnTo>
                    <a:pt x="62" y="105"/>
                  </a:lnTo>
                  <a:lnTo>
                    <a:pt x="65" y="105"/>
                  </a:lnTo>
                  <a:lnTo>
                    <a:pt x="67" y="104"/>
                  </a:lnTo>
                  <a:lnTo>
                    <a:pt x="67" y="91"/>
                  </a:lnTo>
                  <a:lnTo>
                    <a:pt x="67" y="81"/>
                  </a:lnTo>
                  <a:lnTo>
                    <a:pt x="67" y="7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 sz="1350"/>
            </a:p>
          </p:txBody>
        </p:sp>
        <p:sp>
          <p:nvSpPr>
            <p:cNvPr id="39" name="Freeform 16">
              <a:extLst>
                <a:ext uri="{FF2B5EF4-FFF2-40B4-BE49-F238E27FC236}">
                  <a16:creationId xmlns:a16="http://schemas.microsoft.com/office/drawing/2014/main" id="{438C3DF8-A8E7-4BFB-BDF5-33065F1E9E0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644" y="4023"/>
              <a:ext cx="146" cy="146"/>
            </a:xfrm>
            <a:custGeom>
              <a:avLst/>
              <a:gdLst>
                <a:gd name="T0" fmla="*/ 0 w 291"/>
                <a:gd name="T1" fmla="*/ 0 h 292"/>
                <a:gd name="T2" fmla="*/ 0 w 291"/>
                <a:gd name="T3" fmla="*/ 19 h 292"/>
                <a:gd name="T4" fmla="*/ 19 w 291"/>
                <a:gd name="T5" fmla="*/ 19 h 292"/>
                <a:gd name="T6" fmla="*/ 19 w 291"/>
                <a:gd name="T7" fmla="*/ 0 h 292"/>
                <a:gd name="T8" fmla="*/ 0 w 291"/>
                <a:gd name="T9" fmla="*/ 0 h 292"/>
                <a:gd name="T10" fmla="*/ 0 w 291"/>
                <a:gd name="T11" fmla="*/ 0 h 292"/>
                <a:gd name="T12" fmla="*/ 18 w 291"/>
                <a:gd name="T13" fmla="*/ 18 h 292"/>
                <a:gd name="T14" fmla="*/ 1 w 291"/>
                <a:gd name="T15" fmla="*/ 18 h 292"/>
                <a:gd name="T16" fmla="*/ 1 w 291"/>
                <a:gd name="T17" fmla="*/ 1 h 292"/>
                <a:gd name="T18" fmla="*/ 18 w 291"/>
                <a:gd name="T19" fmla="*/ 1 h 292"/>
                <a:gd name="T20" fmla="*/ 18 w 291"/>
                <a:gd name="T21" fmla="*/ 18 h 292"/>
                <a:gd name="T22" fmla="*/ 18 w 291"/>
                <a:gd name="T23" fmla="*/ 18 h 29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291" h="292">
                  <a:moveTo>
                    <a:pt x="0" y="0"/>
                  </a:moveTo>
                  <a:lnTo>
                    <a:pt x="0" y="292"/>
                  </a:lnTo>
                  <a:lnTo>
                    <a:pt x="291" y="292"/>
                  </a:lnTo>
                  <a:lnTo>
                    <a:pt x="291" y="0"/>
                  </a:lnTo>
                  <a:lnTo>
                    <a:pt x="0" y="0"/>
                  </a:lnTo>
                  <a:close/>
                  <a:moveTo>
                    <a:pt x="276" y="277"/>
                  </a:moveTo>
                  <a:lnTo>
                    <a:pt x="15" y="277"/>
                  </a:lnTo>
                  <a:lnTo>
                    <a:pt x="15" y="15"/>
                  </a:lnTo>
                  <a:lnTo>
                    <a:pt x="276" y="15"/>
                  </a:lnTo>
                  <a:lnTo>
                    <a:pt x="276" y="27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 sz="1350"/>
            </a:p>
          </p:txBody>
        </p:sp>
      </p:grpSp>
      <p:pic>
        <p:nvPicPr>
          <p:cNvPr id="4" name="Immagine 19" descr="INTESA_SANPAOLO white.png">
            <a:extLst>
              <a:ext uri="{FF2B5EF4-FFF2-40B4-BE49-F238E27FC236}">
                <a16:creationId xmlns:a16="http://schemas.microsoft.com/office/drawing/2014/main" id="{ED47949B-C90B-6971-79DC-1FD8BD314B9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8838" y="4737100"/>
            <a:ext cx="1557337" cy="17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439753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04">
          <p15:clr>
            <a:srgbClr val="FBAE40"/>
          </p15:clr>
        </p15:guide>
        <p15:guide id="2" pos="249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322F3F97-C4BD-4C8C-8B22-1E039B8E71B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220" y="1216"/>
          <a:ext cx="1220" cy="12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08" imgH="408" progId="TCLayout.ActiveDocument.1">
                  <p:embed/>
                </p:oleObj>
              </mc:Choice>
              <mc:Fallback>
                <p:oleObj name="think-cell Slide" r:id="rId4" imgW="408" imgH="408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322F3F97-C4BD-4C8C-8B22-1E039B8E71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220" y="1216"/>
                        <a:ext cx="1220" cy="121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>
            <a:extLst>
              <a:ext uri="{FF2B5EF4-FFF2-40B4-BE49-F238E27FC236}">
                <a16:creationId xmlns:a16="http://schemas.microsoft.com/office/drawing/2014/main" id="{F204732B-8668-4E87-BE41-B477E443FFCE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2" y="1"/>
            <a:ext cx="121968" cy="121481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rtl="0"/>
            <a:endParaRPr lang="it-IT" sz="1684" b="1" i="0" baseline="0" dirty="0">
              <a:solidFill>
                <a:schemeClr val="tx1"/>
              </a:solidFill>
              <a:latin typeface="Century Gothic" panose="020B0502020202020204" pitchFamily="34" charset="0"/>
              <a:ea typeface="+mj-ea"/>
              <a:cs typeface="+mj-cs"/>
              <a:sym typeface="Century Gothic" panose="020B0502020202020204" pitchFamily="34" charset="0"/>
            </a:endParaRPr>
          </a:p>
        </p:txBody>
      </p:sp>
      <p:sp>
        <p:nvSpPr>
          <p:cNvPr id="2" name="2. Slide Title"/>
          <p:cNvSpPr>
            <a:spLocks noGrp="1"/>
          </p:cNvSpPr>
          <p:nvPr>
            <p:ph type="title"/>
          </p:nvPr>
        </p:nvSpPr>
        <p:spPr bwMode="auto"/>
        <p:txBody>
          <a:bodyPr vert="horz"/>
          <a:lstStyle>
            <a:lvl1pPr rtl="0">
              <a:defRPr>
                <a:latin typeface="Century Gothic" panose="020B0502020202020204" pitchFamily="34" charset="0"/>
                <a:sym typeface="Century Gothic" panose="020B0502020202020204" pitchFamily="34" charset="0"/>
              </a:defRPr>
            </a:lvl1pPr>
          </a:lstStyle>
          <a:p>
            <a:r>
              <a:rPr lang="it-IT" dirty="0"/>
              <a:t>Click to </a:t>
            </a:r>
            <a:r>
              <a:rPr lang="it-IT" dirty="0" err="1"/>
              <a:t>edit</a:t>
            </a:r>
            <a:r>
              <a:rPr lang="it-IT" dirty="0"/>
              <a:t> Master </a:t>
            </a:r>
            <a:r>
              <a:rPr lang="it-IT" dirty="0" err="1"/>
              <a:t>title</a:t>
            </a:r>
            <a:r>
              <a:rPr lang="it-IT" dirty="0"/>
              <a:t> style</a:t>
            </a:r>
          </a:p>
        </p:txBody>
      </p:sp>
      <p:pic>
        <p:nvPicPr>
          <p:cNvPr id="5" name="Immagine 4" descr="INTESA_SANPAOLO white.png">
            <a:extLst>
              <a:ext uri="{FF2B5EF4-FFF2-40B4-BE49-F238E27FC236}">
                <a16:creationId xmlns:a16="http://schemas.microsoft.com/office/drawing/2014/main" id="{BE33B288-691F-4532-9282-10876916D16C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7132" y="4774521"/>
            <a:ext cx="1563626" cy="1775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73537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7340">
          <p15:clr>
            <a:srgbClr val="F26B43"/>
          </p15:clr>
        </p15:guide>
        <p15:guide id="2" pos="99">
          <p15:clr>
            <a:srgbClr val="F26B43"/>
          </p15:clr>
        </p15:guide>
        <p15:guide id="3" orient="horz" pos="571">
          <p15:clr>
            <a:srgbClr val="F26B43"/>
          </p15:clr>
        </p15:guide>
        <p15:guide id="4" orient="horz" pos="3911">
          <p15:clr>
            <a:srgbClr val="F26B43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contenuto-PPTLG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399231" y="273845"/>
            <a:ext cx="7864880" cy="342900"/>
          </a:xfrm>
        </p:spPr>
        <p:txBody>
          <a:bodyPr>
            <a:noAutofit/>
          </a:bodyPr>
          <a:lstStyle>
            <a:lvl1pPr>
              <a:defRPr sz="2400" b="1" baseline="0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 dirty="0"/>
              <a:t>Titolo Century </a:t>
            </a:r>
            <a:r>
              <a:rPr lang="it-IT" dirty="0" err="1"/>
              <a:t>Gothic</a:t>
            </a:r>
            <a:r>
              <a:rPr lang="it-IT" dirty="0"/>
              <a:t> 24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 hasCustomPrompt="1"/>
          </p:nvPr>
        </p:nvSpPr>
        <p:spPr>
          <a:xfrm>
            <a:off x="939662" y="1788911"/>
            <a:ext cx="7228750" cy="2693445"/>
          </a:xfrm>
        </p:spPr>
        <p:txBody>
          <a:bodyPr>
            <a:noAutofit/>
          </a:bodyPr>
          <a:lstStyle>
            <a:lvl1pPr>
              <a:defRPr sz="1600" baseline="0"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Inserire tabella o grafico misura </a:t>
            </a:r>
            <a:r>
              <a:rPr lang="it-IT" dirty="0" err="1"/>
              <a:t>LargeWithText</a:t>
            </a:r>
            <a:endParaRPr lang="it-IT" dirty="0"/>
          </a:p>
        </p:txBody>
      </p:sp>
      <p:sp>
        <p:nvSpPr>
          <p:cNvPr id="15" name="Segnaposto testo 14"/>
          <p:cNvSpPr>
            <a:spLocks noGrp="1"/>
          </p:cNvSpPr>
          <p:nvPr>
            <p:ph type="body" sz="quarter" idx="11" hasCustomPrompt="1"/>
          </p:nvPr>
        </p:nvSpPr>
        <p:spPr>
          <a:xfrm>
            <a:off x="404796" y="788389"/>
            <a:ext cx="8382767" cy="482147"/>
          </a:xfrm>
        </p:spPr>
        <p:txBody>
          <a:bodyPr>
            <a:noAutofit/>
          </a:bodyPr>
          <a:lstStyle>
            <a:lvl1pPr marL="0" indent="0">
              <a:buClr>
                <a:srgbClr val="003A79"/>
              </a:buClr>
              <a:buSzPct val="190000"/>
              <a:buFontTx/>
              <a:buNone/>
              <a:tabLst/>
              <a:defRPr sz="1600" baseline="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Century </a:t>
            </a:r>
            <a:r>
              <a:rPr lang="it-IT" dirty="0" err="1"/>
              <a:t>Gothic</a:t>
            </a:r>
            <a:r>
              <a:rPr lang="it-IT" dirty="0"/>
              <a:t> 16 MIN Century </a:t>
            </a:r>
            <a:r>
              <a:rPr lang="it-IT" dirty="0" err="1"/>
              <a:t>Gothic</a:t>
            </a:r>
            <a:r>
              <a:rPr lang="it-IT" dirty="0"/>
              <a:t> 18 MAX</a:t>
            </a:r>
          </a:p>
          <a:p>
            <a:pPr lvl="0"/>
            <a:endParaRPr lang="it-IT" dirty="0"/>
          </a:p>
          <a:p>
            <a:pPr lvl="0"/>
            <a:endParaRPr lang="it-IT" dirty="0"/>
          </a:p>
          <a:p>
            <a:pPr lvl="0"/>
            <a:endParaRPr lang="it-IT" dirty="0"/>
          </a:p>
          <a:p>
            <a:pPr lvl="0"/>
            <a:endParaRPr lang="it-IT" dirty="0"/>
          </a:p>
          <a:p>
            <a:pPr lvl="0"/>
            <a:endParaRPr lang="it-IT" dirty="0"/>
          </a:p>
          <a:p>
            <a:pPr lvl="0"/>
            <a:endParaRPr lang="it-IT" dirty="0"/>
          </a:p>
        </p:txBody>
      </p:sp>
      <p:sp>
        <p:nvSpPr>
          <p:cNvPr id="17" name="Segnaposto testo 16"/>
          <p:cNvSpPr>
            <a:spLocks noGrp="1"/>
          </p:cNvSpPr>
          <p:nvPr>
            <p:ph type="body" sz="quarter" idx="12" hasCustomPrompt="1"/>
          </p:nvPr>
        </p:nvSpPr>
        <p:spPr>
          <a:xfrm>
            <a:off x="405205" y="4574928"/>
            <a:ext cx="4001341" cy="168522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000" i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Fonte/ note Century </a:t>
            </a:r>
            <a:r>
              <a:rPr lang="it-IT" dirty="0" err="1"/>
              <a:t>Gothic</a:t>
            </a:r>
            <a:r>
              <a:rPr lang="it-IT" dirty="0"/>
              <a:t> 10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13" hasCustomPrompt="1"/>
          </p:nvPr>
        </p:nvSpPr>
        <p:spPr>
          <a:xfrm>
            <a:off x="3578119" y="1394555"/>
            <a:ext cx="2384382" cy="270338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>
              <a:defRPr sz="105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05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05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05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it-IT" dirty="0"/>
              <a:t>Titolo Century </a:t>
            </a:r>
            <a:r>
              <a:rPr lang="it-IT" dirty="0" err="1"/>
              <a:t>Gothic</a:t>
            </a:r>
            <a:r>
              <a:rPr lang="it-IT" dirty="0"/>
              <a:t> 14</a:t>
            </a:r>
          </a:p>
        </p:txBody>
      </p:sp>
      <p:sp>
        <p:nvSpPr>
          <p:cNvPr id="16" name="Segnaposto numero diapositiva 5"/>
          <p:cNvSpPr>
            <a:spLocks noGrp="1"/>
          </p:cNvSpPr>
          <p:nvPr>
            <p:ph type="sldNum" sz="quarter" idx="14"/>
          </p:nvPr>
        </p:nvSpPr>
        <p:spPr>
          <a:xfrm>
            <a:off x="8593980" y="134541"/>
            <a:ext cx="415992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84A8C9C-B6B8-40AF-90F5-1B3A93199BF6}" type="slidenum">
              <a:rPr lang="it-IT" altLang="it-IT" smtClean="0"/>
              <a:pPr>
                <a:defRPr/>
              </a:pPr>
              <a:t>‹N›</a:t>
            </a:fld>
            <a:endParaRPr lang="it-IT" altLang="it-IT" dirty="0"/>
          </a:p>
        </p:txBody>
      </p:sp>
    </p:spTree>
    <p:extLst>
      <p:ext uri="{BB962C8B-B14F-4D97-AF65-F5344CB8AC3E}">
        <p14:creationId xmlns:p14="http://schemas.microsoft.com/office/powerpoint/2010/main" val="1379293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04">
          <p15:clr>
            <a:srgbClr val="FBAE40"/>
          </p15:clr>
        </p15:guide>
        <p15:guide id="2" pos="5545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olo e contenuto-PPTLGNO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 hasCustomPrompt="1"/>
          </p:nvPr>
        </p:nvSpPr>
        <p:spPr>
          <a:xfrm>
            <a:off x="631161" y="1163908"/>
            <a:ext cx="8081743" cy="3283200"/>
          </a:xfrm>
        </p:spPr>
        <p:txBody>
          <a:bodyPr>
            <a:noAutofit/>
          </a:bodyPr>
          <a:lstStyle>
            <a:lvl1pPr>
              <a:defRPr sz="1600"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Inserisci tabella o grafico misura </a:t>
            </a:r>
            <a:r>
              <a:rPr lang="it-IT" dirty="0" err="1"/>
              <a:t>LargeNoText</a:t>
            </a:r>
            <a:endParaRPr lang="it-IT" dirty="0"/>
          </a:p>
        </p:txBody>
      </p:sp>
      <p:sp>
        <p:nvSpPr>
          <p:cNvPr id="7" name="Segnaposto testo 6"/>
          <p:cNvSpPr>
            <a:spLocks noGrp="1"/>
          </p:cNvSpPr>
          <p:nvPr>
            <p:ph type="body" sz="quarter" idx="10" hasCustomPrompt="1"/>
          </p:nvPr>
        </p:nvSpPr>
        <p:spPr>
          <a:xfrm>
            <a:off x="3398291" y="809016"/>
            <a:ext cx="2357187" cy="26987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Titolo Century </a:t>
            </a:r>
            <a:r>
              <a:rPr lang="it-IT" dirty="0" err="1"/>
              <a:t>Gothic</a:t>
            </a:r>
            <a:r>
              <a:rPr lang="it-IT" dirty="0"/>
              <a:t> 14 </a:t>
            </a:r>
          </a:p>
        </p:txBody>
      </p:sp>
      <p:sp>
        <p:nvSpPr>
          <p:cNvPr id="14" name="Segnaposto contenuto 13"/>
          <p:cNvSpPr>
            <a:spLocks noGrp="1"/>
          </p:cNvSpPr>
          <p:nvPr>
            <p:ph sz="quarter" idx="11" hasCustomPrompt="1"/>
          </p:nvPr>
        </p:nvSpPr>
        <p:spPr>
          <a:xfrm>
            <a:off x="646353" y="4520386"/>
            <a:ext cx="5001590" cy="172480"/>
          </a:xfrm>
        </p:spPr>
        <p:txBody>
          <a:bodyPr>
            <a:noAutofit/>
          </a:bodyPr>
          <a:lstStyle>
            <a:lvl1pPr marL="0" indent="0">
              <a:buNone/>
              <a:defRPr sz="1000" i="1"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Fonte/ note Century </a:t>
            </a:r>
            <a:r>
              <a:rPr lang="it-IT" dirty="0" err="1"/>
              <a:t>Gothic</a:t>
            </a:r>
            <a:r>
              <a:rPr lang="it-IT" dirty="0"/>
              <a:t> 10</a:t>
            </a:r>
          </a:p>
        </p:txBody>
      </p:sp>
      <p:sp>
        <p:nvSpPr>
          <p:cNvPr id="13" name="Segnaposto numero diapositiva 5"/>
          <p:cNvSpPr>
            <a:spLocks noGrp="1"/>
          </p:cNvSpPr>
          <p:nvPr>
            <p:ph type="sldNum" sz="quarter" idx="13"/>
          </p:nvPr>
        </p:nvSpPr>
        <p:spPr>
          <a:xfrm>
            <a:off x="8593982" y="134543"/>
            <a:ext cx="415993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84A8C9C-B6B8-40AF-90F5-1B3A93199BF6}" type="slidenum">
              <a:rPr lang="it-IT" altLang="it-IT" smtClean="0"/>
              <a:pPr>
                <a:defRPr/>
              </a:pPr>
              <a:t>‹N›</a:t>
            </a:fld>
            <a:endParaRPr lang="it-IT" altLang="it-IT"/>
          </a:p>
        </p:txBody>
      </p:sp>
      <p:sp>
        <p:nvSpPr>
          <p:cNvPr id="25" name="Titolo 1"/>
          <p:cNvSpPr>
            <a:spLocks noGrp="1"/>
          </p:cNvSpPr>
          <p:nvPr>
            <p:ph type="title" hasCustomPrompt="1"/>
          </p:nvPr>
        </p:nvSpPr>
        <p:spPr>
          <a:xfrm>
            <a:off x="408897" y="259802"/>
            <a:ext cx="7864880" cy="342900"/>
          </a:xfrm>
        </p:spPr>
        <p:txBody>
          <a:bodyPr>
            <a:noAutofit/>
          </a:bodyPr>
          <a:lstStyle>
            <a:lvl1pPr>
              <a:defRPr sz="2400" b="1" baseline="0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 dirty="0"/>
              <a:t>Titolo Century </a:t>
            </a:r>
            <a:r>
              <a:rPr lang="it-IT" dirty="0" err="1"/>
              <a:t>Gothic</a:t>
            </a:r>
            <a:r>
              <a:rPr lang="it-IT" dirty="0"/>
              <a:t> 24</a:t>
            </a:r>
          </a:p>
        </p:txBody>
      </p:sp>
    </p:spTree>
    <p:extLst>
      <p:ext uri="{BB962C8B-B14F-4D97-AF65-F5344CB8AC3E}">
        <p14:creationId xmlns:p14="http://schemas.microsoft.com/office/powerpoint/2010/main" val="18371141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8">
          <p15:clr>
            <a:srgbClr val="FBAE40"/>
          </p15:clr>
        </p15:guide>
        <p15:guide id="2" pos="25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olo e contenuto-PPT-2ChartNo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408892" y="273845"/>
            <a:ext cx="7864880" cy="342900"/>
          </a:xfrm>
        </p:spPr>
        <p:txBody>
          <a:bodyPr>
            <a:noAutofit/>
          </a:bodyPr>
          <a:lstStyle>
            <a:lvl1pPr>
              <a:defRPr sz="24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 dirty="0"/>
              <a:t>Titolo – Century </a:t>
            </a:r>
            <a:r>
              <a:rPr lang="it-IT" dirty="0" err="1"/>
              <a:t>Gothic</a:t>
            </a:r>
            <a:r>
              <a:rPr lang="it-IT" dirty="0"/>
              <a:t> 24</a:t>
            </a:r>
          </a:p>
        </p:txBody>
      </p:sp>
      <p:sp>
        <p:nvSpPr>
          <p:cNvPr id="3" name="NewSlideContent"/>
          <p:cNvSpPr>
            <a:spLocks noGrp="1"/>
          </p:cNvSpPr>
          <p:nvPr>
            <p:ph idx="1" hasCustomPrompt="1"/>
          </p:nvPr>
        </p:nvSpPr>
        <p:spPr>
          <a:xfrm>
            <a:off x="572575" y="1584609"/>
            <a:ext cx="4055329" cy="2700000"/>
          </a:xfrm>
        </p:spPr>
        <p:txBody>
          <a:bodyPr>
            <a:noAutofit/>
          </a:bodyPr>
          <a:lstStyle>
            <a:lvl1pPr>
              <a:defRPr sz="1400"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Inserisci tabella o grafico misura 2ChartNoText</a:t>
            </a:r>
          </a:p>
        </p:txBody>
      </p:sp>
      <p:sp>
        <p:nvSpPr>
          <p:cNvPr id="9" name="Segnaposto contenuto 2"/>
          <p:cNvSpPr>
            <a:spLocks noGrp="1"/>
          </p:cNvSpPr>
          <p:nvPr>
            <p:ph idx="13" hasCustomPrompt="1"/>
          </p:nvPr>
        </p:nvSpPr>
        <p:spPr>
          <a:xfrm>
            <a:off x="4765010" y="1584609"/>
            <a:ext cx="4055329" cy="2700000"/>
          </a:xfrm>
        </p:spPr>
        <p:txBody>
          <a:bodyPr>
            <a:noAutofit/>
          </a:bodyPr>
          <a:lstStyle>
            <a:lvl1pPr>
              <a:defRPr sz="1400"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Inserisci tabella o grafico misura 2ChartNoText</a:t>
            </a:r>
          </a:p>
        </p:txBody>
      </p:sp>
      <p:sp>
        <p:nvSpPr>
          <p:cNvPr id="17" name="Segnaposto contenuto 13"/>
          <p:cNvSpPr>
            <a:spLocks noGrp="1"/>
          </p:cNvSpPr>
          <p:nvPr>
            <p:ph sz="quarter" idx="11" hasCustomPrompt="1"/>
          </p:nvPr>
        </p:nvSpPr>
        <p:spPr>
          <a:xfrm>
            <a:off x="572576" y="4388817"/>
            <a:ext cx="3872727" cy="173560"/>
          </a:xfrm>
        </p:spPr>
        <p:txBody>
          <a:bodyPr>
            <a:noAutofit/>
          </a:bodyPr>
          <a:lstStyle>
            <a:lvl1pPr marL="0" indent="0">
              <a:buNone/>
              <a:defRPr sz="1000" i="1"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Fonte/ note Century </a:t>
            </a:r>
            <a:r>
              <a:rPr lang="it-IT" dirty="0" err="1"/>
              <a:t>Gothic</a:t>
            </a:r>
            <a:r>
              <a:rPr lang="it-IT" dirty="0"/>
              <a:t> 10</a:t>
            </a:r>
          </a:p>
        </p:txBody>
      </p:sp>
      <p:sp>
        <p:nvSpPr>
          <p:cNvPr id="18" name="Segnaposto contenuto 13"/>
          <p:cNvSpPr>
            <a:spLocks noGrp="1"/>
          </p:cNvSpPr>
          <p:nvPr>
            <p:ph sz="quarter" idx="14" hasCustomPrompt="1"/>
          </p:nvPr>
        </p:nvSpPr>
        <p:spPr>
          <a:xfrm>
            <a:off x="4757896" y="4377348"/>
            <a:ext cx="3872727" cy="173560"/>
          </a:xfrm>
        </p:spPr>
        <p:txBody>
          <a:bodyPr>
            <a:noAutofit/>
          </a:bodyPr>
          <a:lstStyle>
            <a:lvl1pPr marL="0" indent="0">
              <a:buNone/>
              <a:defRPr sz="1000" i="1"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Fonte/ note Century </a:t>
            </a:r>
            <a:r>
              <a:rPr lang="it-IT" dirty="0" err="1"/>
              <a:t>Gothic</a:t>
            </a:r>
            <a:r>
              <a:rPr lang="it-IT" dirty="0"/>
              <a:t> 10</a:t>
            </a:r>
          </a:p>
        </p:txBody>
      </p:sp>
      <p:sp>
        <p:nvSpPr>
          <p:cNvPr id="19" name="Segnaposto testo 6"/>
          <p:cNvSpPr>
            <a:spLocks noGrp="1"/>
          </p:cNvSpPr>
          <p:nvPr>
            <p:ph type="body" sz="quarter" idx="10" hasCustomPrompt="1"/>
          </p:nvPr>
        </p:nvSpPr>
        <p:spPr>
          <a:xfrm>
            <a:off x="1513870" y="1190723"/>
            <a:ext cx="2357187" cy="269879"/>
          </a:xfrm>
        </p:spPr>
        <p:txBody>
          <a:bodyPr>
            <a:noAutofit/>
          </a:bodyPr>
          <a:lstStyle>
            <a:lvl1pPr marL="0" indent="0" algn="ctr">
              <a:buNone/>
              <a:defRPr sz="13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Titolo Century </a:t>
            </a:r>
            <a:r>
              <a:rPr lang="it-IT" dirty="0" err="1"/>
              <a:t>Gothic</a:t>
            </a:r>
            <a:r>
              <a:rPr lang="it-IT" dirty="0"/>
              <a:t> 13 </a:t>
            </a:r>
          </a:p>
        </p:txBody>
      </p:sp>
      <p:sp>
        <p:nvSpPr>
          <p:cNvPr id="20" name="Segnaposto testo 6"/>
          <p:cNvSpPr>
            <a:spLocks noGrp="1"/>
          </p:cNvSpPr>
          <p:nvPr>
            <p:ph type="body" sz="quarter" idx="15" hasCustomPrompt="1"/>
          </p:nvPr>
        </p:nvSpPr>
        <p:spPr>
          <a:xfrm>
            <a:off x="5515666" y="1190723"/>
            <a:ext cx="2357187" cy="269879"/>
          </a:xfrm>
        </p:spPr>
        <p:txBody>
          <a:bodyPr>
            <a:noAutofit/>
          </a:bodyPr>
          <a:lstStyle>
            <a:lvl1pPr marL="0" indent="0" algn="ctr">
              <a:buNone/>
              <a:defRPr sz="13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Titolo Century </a:t>
            </a:r>
            <a:r>
              <a:rPr lang="it-IT" dirty="0" err="1"/>
              <a:t>Gothic</a:t>
            </a:r>
            <a:r>
              <a:rPr lang="it-IT" dirty="0"/>
              <a:t> 13 </a:t>
            </a:r>
          </a:p>
        </p:txBody>
      </p:sp>
      <p:sp>
        <p:nvSpPr>
          <p:cNvPr id="21" name="Segnaposto numero diapositiva 5"/>
          <p:cNvSpPr>
            <a:spLocks noGrp="1"/>
          </p:cNvSpPr>
          <p:nvPr>
            <p:ph type="sldNum" sz="quarter" idx="16"/>
          </p:nvPr>
        </p:nvSpPr>
        <p:spPr>
          <a:xfrm>
            <a:off x="8593982" y="134543"/>
            <a:ext cx="415993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84A8C9C-B6B8-40AF-90F5-1B3A93199BF6}" type="slidenum">
              <a:rPr lang="it-IT" altLang="it-IT" smtClean="0"/>
              <a:pPr>
                <a:defRPr/>
              </a:pPr>
              <a:t>‹N›</a:t>
            </a:fld>
            <a:endParaRPr lang="it-IT" altLang="it-IT" dirty="0"/>
          </a:p>
        </p:txBody>
      </p:sp>
    </p:spTree>
    <p:extLst>
      <p:ext uri="{BB962C8B-B14F-4D97-AF65-F5344CB8AC3E}">
        <p14:creationId xmlns:p14="http://schemas.microsoft.com/office/powerpoint/2010/main" val="5146662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5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olo e contenuto-PPT-2ChartWith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408892" y="273845"/>
            <a:ext cx="7864880" cy="342900"/>
          </a:xfrm>
        </p:spPr>
        <p:txBody>
          <a:bodyPr>
            <a:noAutofit/>
          </a:bodyPr>
          <a:lstStyle>
            <a:lvl1pPr>
              <a:defRPr sz="2400" b="1" baseline="0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 dirty="0"/>
              <a:t>Titolo – Century </a:t>
            </a:r>
            <a:r>
              <a:rPr lang="it-IT" dirty="0" err="1"/>
              <a:t>Gothic</a:t>
            </a:r>
            <a:r>
              <a:rPr lang="it-IT" dirty="0"/>
              <a:t> 24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 hasCustomPrompt="1"/>
          </p:nvPr>
        </p:nvSpPr>
        <p:spPr>
          <a:xfrm>
            <a:off x="572575" y="1967218"/>
            <a:ext cx="4055329" cy="2430000"/>
          </a:xfrm>
        </p:spPr>
        <p:txBody>
          <a:bodyPr>
            <a:normAutofit/>
          </a:bodyPr>
          <a:lstStyle>
            <a:lvl1pPr>
              <a:defRPr sz="1400"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Inserisci tabella o grafico misura 2ChartWithText</a:t>
            </a:r>
          </a:p>
        </p:txBody>
      </p:sp>
      <p:sp>
        <p:nvSpPr>
          <p:cNvPr id="9" name="Segnaposto contenuto 2"/>
          <p:cNvSpPr>
            <a:spLocks noGrp="1"/>
          </p:cNvSpPr>
          <p:nvPr>
            <p:ph idx="13" hasCustomPrompt="1"/>
          </p:nvPr>
        </p:nvSpPr>
        <p:spPr>
          <a:xfrm>
            <a:off x="4765010" y="1967218"/>
            <a:ext cx="4055329" cy="2430000"/>
          </a:xfrm>
        </p:spPr>
        <p:txBody>
          <a:bodyPr>
            <a:normAutofit/>
          </a:bodyPr>
          <a:lstStyle>
            <a:lvl1pPr>
              <a:defRPr sz="1400"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Inserisci tabella o grafico misura 2ChartWithText</a:t>
            </a:r>
          </a:p>
        </p:txBody>
      </p:sp>
      <p:sp>
        <p:nvSpPr>
          <p:cNvPr id="18" name="Segnaposto contenuto 13"/>
          <p:cNvSpPr>
            <a:spLocks noGrp="1"/>
          </p:cNvSpPr>
          <p:nvPr>
            <p:ph sz="quarter" idx="11" hasCustomPrompt="1"/>
          </p:nvPr>
        </p:nvSpPr>
        <p:spPr>
          <a:xfrm>
            <a:off x="572576" y="4423016"/>
            <a:ext cx="3872727" cy="173560"/>
          </a:xfrm>
        </p:spPr>
        <p:txBody>
          <a:bodyPr>
            <a:noAutofit/>
          </a:bodyPr>
          <a:lstStyle>
            <a:lvl1pPr marL="0" indent="0">
              <a:buNone/>
              <a:defRPr sz="1000" i="1"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Fonte/note Century </a:t>
            </a:r>
            <a:r>
              <a:rPr lang="it-IT" dirty="0" err="1"/>
              <a:t>Gothic</a:t>
            </a:r>
            <a:r>
              <a:rPr lang="it-IT" dirty="0"/>
              <a:t> 10</a:t>
            </a:r>
          </a:p>
        </p:txBody>
      </p:sp>
      <p:sp>
        <p:nvSpPr>
          <p:cNvPr id="19" name="Segnaposto contenuto 13"/>
          <p:cNvSpPr>
            <a:spLocks noGrp="1"/>
          </p:cNvSpPr>
          <p:nvPr>
            <p:ph sz="quarter" idx="14" hasCustomPrompt="1"/>
          </p:nvPr>
        </p:nvSpPr>
        <p:spPr>
          <a:xfrm>
            <a:off x="4765010" y="4436744"/>
            <a:ext cx="3872727" cy="173560"/>
          </a:xfrm>
        </p:spPr>
        <p:txBody>
          <a:bodyPr>
            <a:noAutofit/>
          </a:bodyPr>
          <a:lstStyle>
            <a:lvl1pPr marL="0" indent="0">
              <a:buNone/>
              <a:defRPr sz="1000" i="1"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Fonte/note Century </a:t>
            </a:r>
            <a:r>
              <a:rPr lang="it-IT" dirty="0" err="1"/>
              <a:t>Gothic</a:t>
            </a:r>
            <a:r>
              <a:rPr lang="it-IT" dirty="0"/>
              <a:t> 10</a:t>
            </a:r>
          </a:p>
        </p:txBody>
      </p:sp>
      <p:sp>
        <p:nvSpPr>
          <p:cNvPr id="20" name="Segnaposto testo 6"/>
          <p:cNvSpPr>
            <a:spLocks noGrp="1"/>
          </p:cNvSpPr>
          <p:nvPr>
            <p:ph type="body" sz="quarter" idx="10" hasCustomPrompt="1"/>
          </p:nvPr>
        </p:nvSpPr>
        <p:spPr>
          <a:xfrm>
            <a:off x="1330345" y="1608747"/>
            <a:ext cx="2357187" cy="269879"/>
          </a:xfrm>
        </p:spPr>
        <p:txBody>
          <a:bodyPr>
            <a:noAutofit/>
          </a:bodyPr>
          <a:lstStyle>
            <a:lvl1pPr marL="0" indent="0" algn="ctr">
              <a:buNone/>
              <a:defRPr sz="13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Titolo Century </a:t>
            </a:r>
            <a:r>
              <a:rPr lang="it-IT" dirty="0" err="1"/>
              <a:t>Gothic</a:t>
            </a:r>
            <a:r>
              <a:rPr lang="it-IT" dirty="0"/>
              <a:t> 13 </a:t>
            </a:r>
          </a:p>
        </p:txBody>
      </p:sp>
      <p:sp>
        <p:nvSpPr>
          <p:cNvPr id="21" name="Segnaposto testo 6"/>
          <p:cNvSpPr>
            <a:spLocks noGrp="1"/>
          </p:cNvSpPr>
          <p:nvPr>
            <p:ph type="body" sz="quarter" idx="15" hasCustomPrompt="1"/>
          </p:nvPr>
        </p:nvSpPr>
        <p:spPr>
          <a:xfrm>
            <a:off x="5522779" y="1601569"/>
            <a:ext cx="2357187" cy="269879"/>
          </a:xfrm>
        </p:spPr>
        <p:txBody>
          <a:bodyPr>
            <a:noAutofit/>
          </a:bodyPr>
          <a:lstStyle>
            <a:lvl1pPr marL="0" indent="0" algn="ctr">
              <a:buNone/>
              <a:defRPr sz="13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Titolo Century </a:t>
            </a:r>
            <a:r>
              <a:rPr lang="it-IT" dirty="0" err="1"/>
              <a:t>Gothic</a:t>
            </a:r>
            <a:r>
              <a:rPr lang="it-IT" dirty="0"/>
              <a:t> 13 </a:t>
            </a:r>
          </a:p>
        </p:txBody>
      </p:sp>
      <p:sp>
        <p:nvSpPr>
          <p:cNvPr id="22" name="Segnaposto testo 14"/>
          <p:cNvSpPr>
            <a:spLocks noGrp="1"/>
          </p:cNvSpPr>
          <p:nvPr>
            <p:ph type="body" sz="quarter" idx="16" hasCustomPrompt="1"/>
          </p:nvPr>
        </p:nvSpPr>
        <p:spPr>
          <a:xfrm>
            <a:off x="404799" y="788389"/>
            <a:ext cx="8415540" cy="482147"/>
          </a:xfrm>
        </p:spPr>
        <p:txBody>
          <a:bodyPr>
            <a:noAutofit/>
          </a:bodyPr>
          <a:lstStyle>
            <a:lvl1pPr marL="0" indent="0">
              <a:buClr>
                <a:srgbClr val="003A79"/>
              </a:buClr>
              <a:buSzPct val="130000"/>
              <a:buFontTx/>
              <a:buNone/>
              <a:defRPr sz="1600" baseline="0"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Century </a:t>
            </a:r>
            <a:r>
              <a:rPr lang="it-IT" dirty="0" err="1"/>
              <a:t>Gothic</a:t>
            </a:r>
            <a:r>
              <a:rPr lang="it-IT" dirty="0"/>
              <a:t> 16 MIN Century </a:t>
            </a:r>
            <a:r>
              <a:rPr lang="it-IT" dirty="0" err="1"/>
              <a:t>Gothic</a:t>
            </a:r>
            <a:r>
              <a:rPr lang="it-IT" dirty="0"/>
              <a:t> 18 MAX</a:t>
            </a:r>
          </a:p>
          <a:p>
            <a:pPr lvl="0"/>
            <a:endParaRPr lang="it-IT" dirty="0"/>
          </a:p>
        </p:txBody>
      </p:sp>
      <p:sp>
        <p:nvSpPr>
          <p:cNvPr id="23" name="Segnaposto numero diapositiva 5"/>
          <p:cNvSpPr>
            <a:spLocks noGrp="1"/>
          </p:cNvSpPr>
          <p:nvPr>
            <p:ph type="sldNum" sz="quarter" idx="17"/>
          </p:nvPr>
        </p:nvSpPr>
        <p:spPr>
          <a:xfrm>
            <a:off x="8593982" y="134543"/>
            <a:ext cx="415993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84A8C9C-B6B8-40AF-90F5-1B3A93199BF6}" type="slidenum">
              <a:rPr lang="it-IT" altLang="it-IT" smtClean="0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1072776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5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slideLayout" Target="../slideLayouts/slideLayout18.xml"/><Relationship Id="rId18" Type="http://schemas.openxmlformats.org/officeDocument/2006/relationships/image" Target="../media/image2.jpeg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7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6" Type="http://schemas.openxmlformats.org/officeDocument/2006/relationships/slideLayout" Target="../slideLayouts/slideLayout21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631161" y="273847"/>
            <a:ext cx="7918192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31161" y="1369219"/>
            <a:ext cx="7918192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Modifica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533832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3" r:id="rId2"/>
    <p:sldLayoutId id="2147483707" r:id="rId3"/>
    <p:sldLayoutId id="2147483708" r:id="rId4"/>
    <p:sldLayoutId id="2147483712" r:id="rId5"/>
  </p:sldLayoutIdLst>
  <p:txStyles>
    <p:titleStyle>
      <a:lvl1pPr algn="l" defTabSz="387305" rtl="0" eaLnBrk="1" latinLnBrk="0" hangingPunct="1">
        <a:lnSpc>
          <a:spcPct val="90000"/>
        </a:lnSpc>
        <a:spcBef>
          <a:spcPct val="0"/>
        </a:spcBef>
        <a:buNone/>
        <a:defRPr sz="186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6827" indent="-96827" algn="l" defTabSz="387305" rtl="0" eaLnBrk="1" latinLnBrk="0" hangingPunct="1">
        <a:lnSpc>
          <a:spcPct val="90000"/>
        </a:lnSpc>
        <a:spcBef>
          <a:spcPts val="424"/>
        </a:spcBef>
        <a:buFont typeface="Arial" panose="020B0604020202020204" pitchFamily="34" charset="0"/>
        <a:buChar char="•"/>
        <a:defRPr sz="904" kern="1200">
          <a:solidFill>
            <a:schemeClr val="tx1"/>
          </a:solidFill>
          <a:latin typeface="+mn-lt"/>
          <a:ea typeface="+mn-ea"/>
          <a:cs typeface="+mn-cs"/>
        </a:defRPr>
      </a:lvl1pPr>
      <a:lvl2pPr marL="290480" indent="-96827" algn="l" defTabSz="387305" rtl="0" eaLnBrk="1" latinLnBrk="0" hangingPunct="1">
        <a:lnSpc>
          <a:spcPct val="90000"/>
        </a:lnSpc>
        <a:spcBef>
          <a:spcPts val="212"/>
        </a:spcBef>
        <a:buFont typeface="Arial" panose="020B0604020202020204" pitchFamily="34" charset="0"/>
        <a:buChar char="•"/>
        <a:defRPr sz="904" kern="1200">
          <a:solidFill>
            <a:schemeClr val="tx1"/>
          </a:solidFill>
          <a:latin typeface="+mn-lt"/>
          <a:ea typeface="+mn-ea"/>
          <a:cs typeface="+mn-cs"/>
        </a:defRPr>
      </a:lvl2pPr>
      <a:lvl3pPr marL="484132" indent="-96827" algn="l" defTabSz="387305" rtl="0" eaLnBrk="1" latinLnBrk="0" hangingPunct="1">
        <a:lnSpc>
          <a:spcPct val="90000"/>
        </a:lnSpc>
        <a:spcBef>
          <a:spcPts val="212"/>
        </a:spcBef>
        <a:buFont typeface="Arial" panose="020B0604020202020204" pitchFamily="34" charset="0"/>
        <a:buChar char="•"/>
        <a:defRPr sz="904" kern="1200">
          <a:solidFill>
            <a:schemeClr val="tx1"/>
          </a:solidFill>
          <a:latin typeface="+mn-lt"/>
          <a:ea typeface="+mn-ea"/>
          <a:cs typeface="+mn-cs"/>
        </a:defRPr>
      </a:lvl3pPr>
      <a:lvl4pPr marL="677785" indent="-96827" algn="l" defTabSz="387305" rtl="0" eaLnBrk="1" latinLnBrk="0" hangingPunct="1">
        <a:lnSpc>
          <a:spcPct val="90000"/>
        </a:lnSpc>
        <a:spcBef>
          <a:spcPts val="212"/>
        </a:spcBef>
        <a:buFont typeface="Arial" panose="020B0604020202020204" pitchFamily="34" charset="0"/>
        <a:buChar char="•"/>
        <a:defRPr sz="904" kern="1200">
          <a:solidFill>
            <a:schemeClr val="tx1"/>
          </a:solidFill>
          <a:latin typeface="+mn-lt"/>
          <a:ea typeface="+mn-ea"/>
          <a:cs typeface="+mn-cs"/>
        </a:defRPr>
      </a:lvl4pPr>
      <a:lvl5pPr marL="871438" indent="-96827" algn="l" defTabSz="387305" rtl="0" eaLnBrk="1" latinLnBrk="0" hangingPunct="1">
        <a:lnSpc>
          <a:spcPct val="90000"/>
        </a:lnSpc>
        <a:spcBef>
          <a:spcPts val="212"/>
        </a:spcBef>
        <a:buFont typeface="Arial" panose="020B0604020202020204" pitchFamily="34" charset="0"/>
        <a:buChar char="•"/>
        <a:defRPr sz="904" kern="1200">
          <a:solidFill>
            <a:schemeClr val="tx1"/>
          </a:solidFill>
          <a:latin typeface="+mn-lt"/>
          <a:ea typeface="+mn-ea"/>
          <a:cs typeface="+mn-cs"/>
        </a:defRPr>
      </a:lvl5pPr>
      <a:lvl6pPr marL="1065090" indent="-96827" algn="l" defTabSz="387305" rtl="0" eaLnBrk="1" latinLnBrk="0" hangingPunct="1">
        <a:lnSpc>
          <a:spcPct val="90000"/>
        </a:lnSpc>
        <a:spcBef>
          <a:spcPts val="212"/>
        </a:spcBef>
        <a:buFont typeface="Arial" panose="020B0604020202020204" pitchFamily="34" charset="0"/>
        <a:buChar char="•"/>
        <a:defRPr sz="763" kern="1200">
          <a:solidFill>
            <a:schemeClr val="tx1"/>
          </a:solidFill>
          <a:latin typeface="+mn-lt"/>
          <a:ea typeface="+mn-ea"/>
          <a:cs typeface="+mn-cs"/>
        </a:defRPr>
      </a:lvl6pPr>
      <a:lvl7pPr marL="1258743" indent="-96827" algn="l" defTabSz="387305" rtl="0" eaLnBrk="1" latinLnBrk="0" hangingPunct="1">
        <a:lnSpc>
          <a:spcPct val="90000"/>
        </a:lnSpc>
        <a:spcBef>
          <a:spcPts val="212"/>
        </a:spcBef>
        <a:buFont typeface="Arial" panose="020B0604020202020204" pitchFamily="34" charset="0"/>
        <a:buChar char="•"/>
        <a:defRPr sz="763" kern="1200">
          <a:solidFill>
            <a:schemeClr val="tx1"/>
          </a:solidFill>
          <a:latin typeface="+mn-lt"/>
          <a:ea typeface="+mn-ea"/>
          <a:cs typeface="+mn-cs"/>
        </a:defRPr>
      </a:lvl7pPr>
      <a:lvl8pPr marL="1452396" indent="-96827" algn="l" defTabSz="387305" rtl="0" eaLnBrk="1" latinLnBrk="0" hangingPunct="1">
        <a:lnSpc>
          <a:spcPct val="90000"/>
        </a:lnSpc>
        <a:spcBef>
          <a:spcPts val="212"/>
        </a:spcBef>
        <a:buFont typeface="Arial" panose="020B0604020202020204" pitchFamily="34" charset="0"/>
        <a:buChar char="•"/>
        <a:defRPr sz="763" kern="1200">
          <a:solidFill>
            <a:schemeClr val="tx1"/>
          </a:solidFill>
          <a:latin typeface="+mn-lt"/>
          <a:ea typeface="+mn-ea"/>
          <a:cs typeface="+mn-cs"/>
        </a:defRPr>
      </a:lvl8pPr>
      <a:lvl9pPr marL="1646048" indent="-96827" algn="l" defTabSz="387305" rtl="0" eaLnBrk="1" latinLnBrk="0" hangingPunct="1">
        <a:lnSpc>
          <a:spcPct val="90000"/>
        </a:lnSpc>
        <a:spcBef>
          <a:spcPts val="212"/>
        </a:spcBef>
        <a:buFont typeface="Arial" panose="020B0604020202020204" pitchFamily="34" charset="0"/>
        <a:buChar char="•"/>
        <a:defRPr sz="7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38730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193653" algn="l" defTabSz="38730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387305" algn="l" defTabSz="38730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580958" algn="l" defTabSz="38730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774611" algn="l" defTabSz="38730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968264" algn="l" defTabSz="38730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1161917" algn="l" defTabSz="38730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1355570" algn="l" defTabSz="38730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1549223" algn="l" defTabSz="38730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51037E8E-8B9C-4168-A13E-20280A6AA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1825" y="274638"/>
            <a:ext cx="7916863" cy="993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Fare clic per modificare lo stile del titolo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3379FEF-1126-4AC0-A68B-A5D311807E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1825" y="1370013"/>
            <a:ext cx="7916863" cy="3262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numero diapositiva 5">
            <a:extLst>
              <a:ext uri="{FF2B5EF4-FFF2-40B4-BE49-F238E27FC236}">
                <a16:creationId xmlns:a16="http://schemas.microsoft.com/office/drawing/2014/main" id="{EEE78043-A54D-4D35-970A-759C5FC294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93980" y="134541"/>
            <a:ext cx="415992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84A8C9C-B6B8-40AF-90F5-1B3A93199BF6}" type="slidenum">
              <a:rPr lang="it-IT" altLang="it-IT" smtClean="0"/>
              <a:pPr>
                <a:defRPr/>
              </a:pPr>
              <a:t>‹N›</a:t>
            </a:fld>
            <a:endParaRPr lang="it-IT" altLang="it-IT" dirty="0"/>
          </a:p>
        </p:txBody>
      </p:sp>
      <p:pic>
        <p:nvPicPr>
          <p:cNvPr id="21" name="Immagine 19" descr="INTESA_SANPAOLO white.png">
            <a:extLst>
              <a:ext uri="{FF2B5EF4-FFF2-40B4-BE49-F238E27FC236}">
                <a16:creationId xmlns:a16="http://schemas.microsoft.com/office/drawing/2014/main" id="{20B94208-632A-4E4F-9606-014B205C1A8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6781" y="4733925"/>
            <a:ext cx="1557337" cy="17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82444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kern="1200">
          <a:solidFill>
            <a:schemeClr val="tx1"/>
          </a:solidFill>
          <a:latin typeface="Century Gothic" panose="020B0502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 userDrawn="1">
          <p15:clr>
            <a:srgbClr val="F26B43"/>
          </p15:clr>
        </p15:guide>
        <p15:guide id="2" pos="552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20.xml"/><Relationship Id="rId4" Type="http://schemas.openxmlformats.org/officeDocument/2006/relationships/chart" Target="../charts/chart19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s://group.intesasanpaolo.com/it/governance/dlgs-231-2001" TargetMode="External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s://group.intesasanpaolo.com/it/research/RegulatoryDisclosures/archivio-dei-conflitti-di-interesse" TargetMode="External"/><Relationship Id="rId2" Type="http://schemas.openxmlformats.org/officeDocument/2006/relationships/hyperlink" Target="https://group.intesasanpaolo.com/it/research/RegulatoryDisclosures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ttotitolo 1"/>
          <p:cNvSpPr>
            <a:spLocks noGrp="1"/>
          </p:cNvSpPr>
          <p:nvPr>
            <p:ph type="subTitle" idx="1"/>
          </p:nvPr>
        </p:nvSpPr>
        <p:spPr>
          <a:xfrm>
            <a:off x="1539447" y="2629958"/>
            <a:ext cx="7226727" cy="640845"/>
          </a:xfrm>
        </p:spPr>
        <p:txBody>
          <a:bodyPr/>
          <a:lstStyle/>
          <a:p>
            <a:pPr>
              <a:lnSpc>
                <a:spcPts val="3500"/>
              </a:lnSpc>
            </a:pPr>
            <a:r>
              <a:rPr lang="it-IT" sz="2800" b="1" dirty="0">
                <a:latin typeface="Century Gothic" panose="020B0502020202020204" pitchFamily="34" charset="0"/>
              </a:rPr>
              <a:t>Tensioni geopolitiche, dazi e le previsioni per il 2026</a:t>
            </a:r>
          </a:p>
          <a:p>
            <a:pPr>
              <a:lnSpc>
                <a:spcPts val="3500"/>
              </a:lnSpc>
            </a:pPr>
            <a:endParaRPr lang="it-IT" sz="2800" b="1" dirty="0">
              <a:latin typeface="Century Gothic" panose="020B0502020202020204" pitchFamily="34" charset="0"/>
            </a:endParaRPr>
          </a:p>
        </p:txBody>
      </p:sp>
      <p:sp>
        <p:nvSpPr>
          <p:cNvPr id="3" name="Segnaposto testo 2"/>
          <p:cNvSpPr>
            <a:spLocks noGrp="1"/>
          </p:cNvSpPr>
          <p:nvPr>
            <p:ph type="body" sz="quarter" idx="10"/>
          </p:nvPr>
        </p:nvSpPr>
        <p:spPr>
          <a:xfrm>
            <a:off x="1539447" y="3702909"/>
            <a:ext cx="7226727" cy="685800"/>
          </a:xfrm>
        </p:spPr>
        <p:txBody>
          <a:bodyPr/>
          <a:lstStyle/>
          <a:p>
            <a:r>
              <a:rPr lang="it-IT" sz="1800" dirty="0">
                <a:latin typeface="Century Gothic" panose="020B0502020202020204" pitchFamily="34" charset="0"/>
              </a:rPr>
              <a:t>Gregorio De Felice</a:t>
            </a:r>
            <a:br>
              <a:rPr lang="it-IT" sz="1800" dirty="0">
                <a:latin typeface="Century Gothic" panose="020B0502020202020204" pitchFamily="34" charset="0"/>
              </a:rPr>
            </a:br>
            <a:r>
              <a:rPr lang="it-IT" sz="1800" b="0" i="1" dirty="0" err="1">
                <a:latin typeface="Century Gothic" panose="020B0502020202020204" pitchFamily="34" charset="0"/>
              </a:rPr>
              <a:t>Chief</a:t>
            </a:r>
            <a:r>
              <a:rPr lang="it-IT" sz="1800" b="0" i="1" dirty="0">
                <a:latin typeface="Century Gothic" panose="020B0502020202020204" pitchFamily="34" charset="0"/>
              </a:rPr>
              <a:t> Economist</a:t>
            </a:r>
          </a:p>
          <a:p>
            <a:endParaRPr lang="it-IT" sz="1800" dirty="0">
              <a:latin typeface="Century Gothic" panose="020B0502020202020204" pitchFamily="34" charset="0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5FC0F9E9-4949-04BD-B8D6-9E856D099E39}"/>
              </a:ext>
            </a:extLst>
          </p:cNvPr>
          <p:cNvSpPr txBox="1"/>
          <p:nvPr/>
        </p:nvSpPr>
        <p:spPr>
          <a:xfrm>
            <a:off x="1539447" y="4388709"/>
            <a:ext cx="4592972" cy="4321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fontAlgn="auto">
              <a:lnSpc>
                <a:spcPts val="3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it-IT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Baveno, 23 settembre 2025</a:t>
            </a:r>
          </a:p>
        </p:txBody>
      </p:sp>
    </p:spTree>
    <p:extLst>
      <p:ext uri="{BB962C8B-B14F-4D97-AF65-F5344CB8AC3E}">
        <p14:creationId xmlns:p14="http://schemas.microsoft.com/office/powerpoint/2010/main" val="19268232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83E14D-777B-9EEE-B713-19BCABE99F49}"/>
              </a:ext>
            </a:extLst>
          </p:cNvPr>
          <p:cNvSpPr txBox="1">
            <a:spLocks/>
          </p:cNvSpPr>
          <p:nvPr/>
        </p:nvSpPr>
        <p:spPr>
          <a:xfrm>
            <a:off x="360000" y="180000"/>
            <a:ext cx="8486400" cy="457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it-IT"/>
            </a:defPPr>
            <a:lvl1pPr>
              <a:lnSpc>
                <a:spcPct val="90000"/>
              </a:lnSpc>
              <a:buNone/>
              <a:defRPr sz="2400" b="1" baseline="0">
                <a:solidFill>
                  <a:srgbClr val="003A79"/>
                </a:solidFill>
                <a:latin typeface="Century Gothic" panose="020B0502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it-IT" dirty="0"/>
              <a:t>Francia: l’attenzione resta su politica e finanza pubblica</a:t>
            </a:r>
            <a:endParaRPr lang="en-GB" dirty="0"/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07F747D2-F0F2-E126-5F79-B3A7F994F015}"/>
              </a:ext>
            </a:extLst>
          </p:cNvPr>
          <p:cNvSpPr txBox="1">
            <a:spLocks/>
          </p:cNvSpPr>
          <p:nvPr/>
        </p:nvSpPr>
        <p:spPr>
          <a:xfrm>
            <a:off x="360000" y="4509005"/>
            <a:ext cx="4178768" cy="231413"/>
          </a:xfrm>
          <a:prstGeom prst="rect">
            <a:avLst/>
          </a:prstGeom>
        </p:spPr>
        <p:txBody>
          <a:bodyPr/>
          <a:lstStyle>
            <a:lvl1pPr marL="96827" indent="-96827" algn="l" defTabSz="387305" rtl="0" eaLnBrk="1" latinLnBrk="0" hangingPunct="1">
              <a:lnSpc>
                <a:spcPct val="90000"/>
              </a:lnSpc>
              <a:spcBef>
                <a:spcPts val="424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9048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84132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77785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143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6509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58743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52396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4604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000" i="1" dirty="0"/>
              <a:t>Fonte: elaborazioni e previsioni Intesa Sanpaolo</a:t>
            </a:r>
            <a:endParaRPr lang="en-GB" sz="1000" i="1" dirty="0"/>
          </a:p>
          <a:p>
            <a:pPr marL="0" indent="0">
              <a:buNone/>
            </a:pPr>
            <a:endParaRPr lang="en-GB" sz="1000" i="1" dirty="0"/>
          </a:p>
        </p:txBody>
      </p:sp>
      <p:sp>
        <p:nvSpPr>
          <p:cNvPr id="4" name="Content Placeholder 5">
            <a:extLst>
              <a:ext uri="{FF2B5EF4-FFF2-40B4-BE49-F238E27FC236}">
                <a16:creationId xmlns:a16="http://schemas.microsoft.com/office/drawing/2014/main" id="{F445C852-2938-C094-21A2-BDC66638C8E1}"/>
              </a:ext>
            </a:extLst>
          </p:cNvPr>
          <p:cNvSpPr txBox="1">
            <a:spLocks/>
          </p:cNvSpPr>
          <p:nvPr/>
        </p:nvSpPr>
        <p:spPr>
          <a:xfrm>
            <a:off x="5032420" y="4491528"/>
            <a:ext cx="3813980" cy="231413"/>
          </a:xfrm>
          <a:prstGeom prst="rect">
            <a:avLst/>
          </a:prstGeom>
        </p:spPr>
        <p:txBody>
          <a:bodyPr/>
          <a:lstStyle>
            <a:lvl1pPr marL="96827" indent="-96827" algn="l" defTabSz="387305" rtl="0" eaLnBrk="1" latinLnBrk="0" hangingPunct="1">
              <a:lnSpc>
                <a:spcPct val="90000"/>
              </a:lnSpc>
              <a:spcBef>
                <a:spcPts val="424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9048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84132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77785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143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6509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58743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52396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4604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000" i="1" dirty="0"/>
              <a:t>Fonte: elaborazioni Intesa Sanpaolo</a:t>
            </a:r>
            <a:endParaRPr lang="en-GB" sz="1000" i="1" dirty="0"/>
          </a:p>
        </p:txBody>
      </p: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1E34BEB2-A82B-A145-4D66-FC94EC309600}"/>
              </a:ext>
            </a:extLst>
          </p:cNvPr>
          <p:cNvSpPr txBox="1">
            <a:spLocks/>
          </p:cNvSpPr>
          <p:nvPr/>
        </p:nvSpPr>
        <p:spPr>
          <a:xfrm>
            <a:off x="360001" y="775541"/>
            <a:ext cx="3825498" cy="61703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it-IT"/>
            </a:defPPr>
            <a:lvl1pPr marL="0" algn="ctr" defTabSz="914400" rtl="0" eaLnBrk="1" latinLnBrk="0" hangingPunct="1">
              <a:defRPr sz="1000" b="1" kern="1200" smtClean="0">
                <a:solidFill>
                  <a:srgbClr val="003A79"/>
                </a:solidFill>
                <a:latin typeface="Century Gothic" panose="020B0502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1300" dirty="0"/>
              <a:t>La restrizione fiscale proposta a luglio </a:t>
            </a:r>
            <a:br>
              <a:rPr lang="it-IT" sz="1300" dirty="0"/>
            </a:br>
            <a:r>
              <a:rPr lang="it-IT" sz="1300" dirty="0"/>
              <a:t>verrà probabilmente ammorbidita. </a:t>
            </a:r>
            <a:br>
              <a:rPr lang="it-IT" sz="1300" dirty="0"/>
            </a:br>
            <a:r>
              <a:rPr lang="it-IT" sz="1300" dirty="0"/>
              <a:t>Lontano il ritorno ad un deficit al 3% del PIL</a:t>
            </a:r>
            <a:endParaRPr lang="en-GB" sz="1300" dirty="0"/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924159D1-BD80-E2F9-BBBC-4FF926E770A5}"/>
              </a:ext>
            </a:extLst>
          </p:cNvPr>
          <p:cNvSpPr txBox="1">
            <a:spLocks/>
          </p:cNvSpPr>
          <p:nvPr/>
        </p:nvSpPr>
        <p:spPr>
          <a:xfrm>
            <a:off x="4853563" y="775541"/>
            <a:ext cx="3966949" cy="61703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it-IT"/>
            </a:defPPr>
            <a:lvl1pPr algn="ctr">
              <a:defRPr sz="13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29048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84132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77785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143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6509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58743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52396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4604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dirty="0"/>
              <a:t>Nel lungo periodo necessario un avanzo primario solo per stabilizzare il debito</a:t>
            </a:r>
            <a:endParaRPr lang="en-GB" dirty="0"/>
          </a:p>
        </p:txBody>
      </p:sp>
      <p:graphicFrame>
        <p:nvGraphicFramePr>
          <p:cNvPr id="8" name="Content Placeholder 14">
            <a:extLst>
              <a:ext uri="{FF2B5EF4-FFF2-40B4-BE49-F238E27FC236}">
                <a16:creationId xmlns:a16="http://schemas.microsoft.com/office/drawing/2014/main" id="{DBCDBEA9-E18A-3901-FB4E-4792310FB4A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3060005"/>
              </p:ext>
            </p:extLst>
          </p:nvPr>
        </p:nvGraphicFramePr>
        <p:xfrm>
          <a:off x="329325" y="1530916"/>
          <a:ext cx="3999009" cy="2910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Segnaposto numero diapositiva 12">
            <a:extLst>
              <a:ext uri="{FF2B5EF4-FFF2-40B4-BE49-F238E27FC236}">
                <a16:creationId xmlns:a16="http://schemas.microsoft.com/office/drawing/2014/main" id="{9F1AC296-32B1-2E5A-5A45-F6CCD44024D9}"/>
              </a:ext>
            </a:extLst>
          </p:cNvPr>
          <p:cNvSpPr txBox="1">
            <a:spLocks/>
          </p:cNvSpPr>
          <p:nvPr/>
        </p:nvSpPr>
        <p:spPr bwMode="auto">
          <a:xfrm>
            <a:off x="8662603" y="92338"/>
            <a:ext cx="448866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it-IT"/>
            </a:defPPr>
            <a:lvl1pPr algn="ctr" eaLnBrk="1" hangingPunct="1">
              <a:defRPr sz="10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166F7D8C-A04C-4895-80DA-A1A9CFD612E2}" type="slidenum">
              <a:rPr lang="it-IT" altLang="it-IT" sz="900">
                <a:ea typeface="MS PGothic" panose="020B0600070205080204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it-IT" altLang="it-IT" sz="900" dirty="0">
              <a:ea typeface="MS PGothic" panose="020B0600070205080204" pitchFamily="34" charset="-128"/>
            </a:endParaRPr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6A41CE88-560B-4461-9F62-7310425D940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81487399"/>
              </p:ext>
            </p:extLst>
          </p:nvPr>
        </p:nvGraphicFramePr>
        <p:xfrm>
          <a:off x="4663003" y="1530916"/>
          <a:ext cx="3999600" cy="2912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356876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5">
            <a:extLst>
              <a:ext uri="{FF2B5EF4-FFF2-40B4-BE49-F238E27FC236}">
                <a16:creationId xmlns:a16="http://schemas.microsoft.com/office/drawing/2014/main" id="{590225A2-492F-EDF5-21BA-90A0E6F1D7EC}"/>
              </a:ext>
            </a:extLst>
          </p:cNvPr>
          <p:cNvSpPr txBox="1">
            <a:spLocks/>
          </p:cNvSpPr>
          <p:nvPr/>
        </p:nvSpPr>
        <p:spPr>
          <a:xfrm>
            <a:off x="360000" y="180000"/>
            <a:ext cx="8540719" cy="359992"/>
          </a:xfrm>
          <a:prstGeom prst="rect">
            <a:avLst/>
          </a:prstGeom>
        </p:spPr>
        <p:txBody>
          <a:bodyPr vert="horz" lIns="98666" tIns="49333" rIns="98666" bIns="49333" rtlCol="0" anchor="ctr">
            <a:noAutofit/>
          </a:bodyPr>
          <a:lstStyle>
            <a:lvl1pPr defTabSz="387305">
              <a:lnSpc>
                <a:spcPct val="90000"/>
              </a:lnSpc>
              <a:spcBef>
                <a:spcPct val="0"/>
              </a:spcBef>
              <a:buNone/>
              <a:defRPr sz="2400" b="1" baseline="0">
                <a:solidFill>
                  <a:srgbClr val="003A79"/>
                </a:solidFill>
                <a:latin typeface="Century Gothic" panose="020B0502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0" marR="0" lvl="0" indent="0" defTabSz="417902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1" i="0" u="none" strike="noStrike" kern="0" cap="none" spc="0" normalizeH="0" baseline="0" noProof="0" dirty="0">
                <a:ln>
                  <a:noFill/>
                </a:ln>
                <a:solidFill>
                  <a:srgbClr val="003A79"/>
                </a:solidFill>
                <a:effectLst/>
                <a:uLnTx/>
                <a:uFillTx/>
                <a:latin typeface="Century Gothic" panose="020B0502020202020204" pitchFamily="34" charset="0"/>
                <a:ea typeface="+mj-ea"/>
                <a:cs typeface="Arial" panose="020B0604020202020204" pitchFamily="34" charset="0"/>
              </a:rPr>
              <a:t>Crescita in lieve rallentamento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srgbClr val="003A79"/>
              </a:solidFill>
              <a:effectLst/>
              <a:uLnTx/>
              <a:uFillTx/>
              <a:latin typeface="Century Gothic" panose="020B0502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3" name="Segnaposto testo 4">
            <a:extLst>
              <a:ext uri="{FF2B5EF4-FFF2-40B4-BE49-F238E27FC236}">
                <a16:creationId xmlns:a16="http://schemas.microsoft.com/office/drawing/2014/main" id="{7454FF7E-276F-46EF-F6AE-0C9AB1933BC3}"/>
              </a:ext>
            </a:extLst>
          </p:cNvPr>
          <p:cNvSpPr txBox="1">
            <a:spLocks/>
          </p:cNvSpPr>
          <p:nvPr/>
        </p:nvSpPr>
        <p:spPr>
          <a:xfrm>
            <a:off x="763815" y="4336177"/>
            <a:ext cx="7390284" cy="572821"/>
          </a:xfrm>
          <a:prstGeom prst="rect">
            <a:avLst/>
          </a:prstGeom>
        </p:spPr>
        <p:txBody>
          <a:bodyPr vert="horz" lIns="55500" tIns="27750" rIns="55500" bIns="27750" rtlCol="0">
            <a:no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1000" i="1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554984">
              <a:spcBef>
                <a:spcPts val="0"/>
              </a:spcBef>
              <a:spcAft>
                <a:spcPts val="600"/>
              </a:spcAft>
              <a:defRPr/>
            </a:pPr>
            <a:r>
              <a:rPr lang="it-IT" dirty="0">
                <a:solidFill>
                  <a:prstClr val="black"/>
                </a:solidFill>
                <a:latin typeface="Century Gothic" panose="020F0302020204030204"/>
              </a:rPr>
              <a:t>Nota: aggregato PPA in dollari costanti per OPEC, Europa dell'Est, America Latina, Mondo. Variazione del PIL a prezzi costanti in valuta locale negli altri casi. L’Europa orientale comprende le aree Est Europa (EE), Europa centro-orientale (CEE) ed Europa Sud-Orientale (SEE). Fonte: previsioni Intesa Sanpaolo - Research Department</a:t>
            </a:r>
          </a:p>
        </p:txBody>
      </p:sp>
      <p:sp>
        <p:nvSpPr>
          <p:cNvPr id="4" name="Segnaposto testo 5">
            <a:extLst>
              <a:ext uri="{FF2B5EF4-FFF2-40B4-BE49-F238E27FC236}">
                <a16:creationId xmlns:a16="http://schemas.microsoft.com/office/drawing/2014/main" id="{8469B6D7-8ABC-7481-1858-9436CEB581F4}"/>
              </a:ext>
            </a:extLst>
          </p:cNvPr>
          <p:cNvSpPr txBox="1">
            <a:spLocks/>
          </p:cNvSpPr>
          <p:nvPr/>
        </p:nvSpPr>
        <p:spPr>
          <a:xfrm>
            <a:off x="838899" y="646747"/>
            <a:ext cx="7239698" cy="359992"/>
          </a:xfrm>
          <a:prstGeom prst="rect">
            <a:avLst/>
          </a:prstGeom>
        </p:spPr>
        <p:txBody>
          <a:bodyPr vert="horz" lIns="55500" tIns="27750" rIns="55500" bIns="2775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1400" b="1" kern="1200">
                <a:solidFill>
                  <a:schemeClr val="accent1"/>
                </a:solidFill>
                <a:latin typeface="Century Gothic" panose="020B0502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554984" rtl="0" eaLnBrk="1" fontAlgn="auto" latinLnBrk="0" hangingPunct="1">
              <a:lnSpc>
                <a:spcPct val="90000"/>
              </a:lnSpc>
              <a:spcBef>
                <a:spcPts val="6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1" i="0" u="none" strike="noStrike" kern="1200" cap="none" spc="0" normalizeH="0" baseline="0" noProof="0" dirty="0">
                <a:ln>
                  <a:noFill/>
                </a:ln>
                <a:solidFill>
                  <a:srgbClr val="003A79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Arial" panose="020B0604020202020204" pitchFamily="34" charset="0"/>
              </a:rPr>
              <a:t>Crescita annua del PIL </a:t>
            </a: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srgbClr val="003A79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Arial" panose="020B0604020202020204" pitchFamily="34" charset="0"/>
              </a:rPr>
              <a:t>(dati corretti per i giorni lavorativi)</a:t>
            </a:r>
          </a:p>
          <a:p>
            <a:pPr marL="0" marR="0" lvl="0" indent="0" algn="ctr" defTabSz="554984" rtl="0" eaLnBrk="1" fontAlgn="auto" latinLnBrk="0" hangingPunct="1">
              <a:lnSpc>
                <a:spcPct val="90000"/>
              </a:lnSpc>
              <a:spcBef>
                <a:spcPts val="6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400" b="1" i="0" u="none" strike="noStrike" kern="1200" cap="none" spc="0" normalizeH="0" baseline="0" noProof="0" dirty="0">
              <a:ln>
                <a:noFill/>
              </a:ln>
              <a:solidFill>
                <a:srgbClr val="003A79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5" name="Table 7">
            <a:extLst>
              <a:ext uri="{FF2B5EF4-FFF2-40B4-BE49-F238E27FC236}">
                <a16:creationId xmlns:a16="http://schemas.microsoft.com/office/drawing/2014/main" id="{4755DDD3-A013-47A2-8A4C-F5BF2BCD20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521535"/>
              </p:ext>
            </p:extLst>
          </p:nvPr>
        </p:nvGraphicFramePr>
        <p:xfrm>
          <a:off x="838899" y="968577"/>
          <a:ext cx="7239697" cy="3273458"/>
        </p:xfrm>
        <a:graphic>
          <a:graphicData uri="http://schemas.openxmlformats.org/drawingml/2006/table">
            <a:tbl>
              <a:tblPr/>
              <a:tblGrid>
                <a:gridCol w="2231786">
                  <a:extLst>
                    <a:ext uri="{9D8B030D-6E8A-4147-A177-3AD203B41FA5}">
                      <a16:colId xmlns:a16="http://schemas.microsoft.com/office/drawing/2014/main" val="214048843"/>
                    </a:ext>
                  </a:extLst>
                </a:gridCol>
                <a:gridCol w="816507">
                  <a:extLst>
                    <a:ext uri="{9D8B030D-6E8A-4147-A177-3AD203B41FA5}">
                      <a16:colId xmlns:a16="http://schemas.microsoft.com/office/drawing/2014/main" val="289017261"/>
                    </a:ext>
                  </a:extLst>
                </a:gridCol>
                <a:gridCol w="1020634">
                  <a:extLst>
                    <a:ext uri="{9D8B030D-6E8A-4147-A177-3AD203B41FA5}">
                      <a16:colId xmlns:a16="http://schemas.microsoft.com/office/drawing/2014/main" val="2904851961"/>
                    </a:ext>
                  </a:extLst>
                </a:gridCol>
                <a:gridCol w="1129502">
                  <a:extLst>
                    <a:ext uri="{9D8B030D-6E8A-4147-A177-3AD203B41FA5}">
                      <a16:colId xmlns:a16="http://schemas.microsoft.com/office/drawing/2014/main" val="3676290885"/>
                    </a:ext>
                  </a:extLst>
                </a:gridCol>
                <a:gridCol w="1020634">
                  <a:extLst>
                    <a:ext uri="{9D8B030D-6E8A-4147-A177-3AD203B41FA5}">
                      <a16:colId xmlns:a16="http://schemas.microsoft.com/office/drawing/2014/main" val="2562805311"/>
                    </a:ext>
                  </a:extLst>
                </a:gridCol>
                <a:gridCol w="1020634">
                  <a:extLst>
                    <a:ext uri="{9D8B030D-6E8A-4147-A177-3AD203B41FA5}">
                      <a16:colId xmlns:a16="http://schemas.microsoft.com/office/drawing/2014/main" val="3475139543"/>
                    </a:ext>
                  </a:extLst>
                </a:gridCol>
              </a:tblGrid>
              <a:tr h="242869"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t"/>
                      <a:r>
                        <a:rPr lang="en-GB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3A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A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A79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en-GB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2022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3A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A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A79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en-GB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2023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3A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A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A79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en-GB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2024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3A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A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A79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en-GB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2025p</a:t>
                      </a:r>
                    </a:p>
                  </a:txBody>
                  <a:tcPr marL="0" marR="13595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3A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A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A79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en-GB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2026p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3A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A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A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9077264"/>
                  </a:ext>
                </a:extLst>
              </a:tr>
              <a:tr h="232310"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t"/>
                      <a:r>
                        <a:rPr lang="en-GB" sz="1200" b="1" i="0" u="none" strike="noStrike">
                          <a:solidFill>
                            <a:srgbClr val="003A79"/>
                          </a:solidFill>
                          <a:effectLst/>
                          <a:latin typeface="Century Gothic" panose="020B0502020202020204" pitchFamily="34" charset="0"/>
                        </a:rPr>
                        <a:t>Stati Uniti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3A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2.5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3A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2.9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3A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2.8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3A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1.7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3A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1.6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3A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9571302"/>
                  </a:ext>
                </a:extLst>
              </a:tr>
              <a:tr h="232310"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t"/>
                      <a:r>
                        <a:rPr lang="en-GB" sz="1200" b="1" i="0" u="none" strike="noStrike" dirty="0">
                          <a:solidFill>
                            <a:srgbClr val="003A79"/>
                          </a:solidFill>
                          <a:effectLst/>
                          <a:latin typeface="Century Gothic" panose="020B0502020202020204" pitchFamily="34" charset="0"/>
                        </a:rPr>
                        <a:t>Area Euro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3.7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0.5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0.8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1.2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0.9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9869542"/>
                  </a:ext>
                </a:extLst>
              </a:tr>
              <a:tr h="232310"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t"/>
                      <a:r>
                        <a:rPr lang="en-GB" sz="1200" b="0" i="0" u="none" strike="noStrike">
                          <a:solidFill>
                            <a:srgbClr val="003A79"/>
                          </a:solidFill>
                          <a:effectLst/>
                          <a:latin typeface="Century Gothic" panose="020B0502020202020204" pitchFamily="34" charset="0"/>
                        </a:rPr>
                        <a:t>Germania</a:t>
                      </a:r>
                    </a:p>
                  </a:txBody>
                  <a:tcPr marL="246665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1.9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-0.7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-0.5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0.3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4224817"/>
                  </a:ext>
                </a:extLst>
              </a:tr>
              <a:tr h="232310"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t"/>
                      <a:r>
                        <a:rPr lang="en-GB" sz="1200" b="0" i="0" u="none" strike="noStrike">
                          <a:solidFill>
                            <a:srgbClr val="003A79"/>
                          </a:solidFill>
                          <a:effectLst/>
                          <a:latin typeface="Century Gothic" panose="020B0502020202020204" pitchFamily="34" charset="0"/>
                        </a:rPr>
                        <a:t>Francia</a:t>
                      </a:r>
                    </a:p>
                  </a:txBody>
                  <a:tcPr marL="246665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2.8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1.6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1.1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0.7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0.9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2420103"/>
                  </a:ext>
                </a:extLst>
              </a:tr>
              <a:tr h="232310"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t"/>
                      <a:r>
                        <a:rPr lang="en-GB" sz="1200" b="0" i="0" u="none" strike="noStrike">
                          <a:solidFill>
                            <a:srgbClr val="003A79"/>
                          </a:solidFill>
                          <a:effectLst/>
                          <a:latin typeface="Century Gothic" panose="020B0502020202020204" pitchFamily="34" charset="0"/>
                        </a:rPr>
                        <a:t>Italia</a:t>
                      </a:r>
                    </a:p>
                  </a:txBody>
                  <a:tcPr marL="246665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5.0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0.8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0.5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0.5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0.8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655073"/>
                  </a:ext>
                </a:extLst>
              </a:tr>
              <a:tr h="232310"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t"/>
                      <a:r>
                        <a:rPr lang="en-GB" sz="1200" b="0" i="0" u="none" strike="noStrike">
                          <a:solidFill>
                            <a:srgbClr val="003A79"/>
                          </a:solidFill>
                          <a:effectLst/>
                          <a:latin typeface="Century Gothic" panose="020B0502020202020204" pitchFamily="34" charset="0"/>
                        </a:rPr>
                        <a:t>Spagna</a:t>
                      </a:r>
                    </a:p>
                  </a:txBody>
                  <a:tcPr marL="246665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6.2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2.7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3.2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2.7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2.0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7654045"/>
                  </a:ext>
                </a:extLst>
              </a:tr>
              <a:tr h="232310"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t"/>
                      <a:r>
                        <a:rPr lang="en-GB" sz="1200" b="1" i="0" u="none" strike="noStrike">
                          <a:solidFill>
                            <a:srgbClr val="003A79"/>
                          </a:solidFill>
                          <a:effectLst/>
                          <a:latin typeface="Century Gothic" panose="020B0502020202020204" pitchFamily="34" charset="0"/>
                        </a:rPr>
                        <a:t>OPEC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5.4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2.0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2.2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3.2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3.6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9000197"/>
                  </a:ext>
                </a:extLst>
              </a:tr>
              <a:tr h="232310"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t"/>
                      <a:r>
                        <a:rPr lang="en-GB" sz="1200" b="1" i="0" u="none" strike="noStrike" dirty="0">
                          <a:solidFill>
                            <a:srgbClr val="003A79"/>
                          </a:solidFill>
                          <a:effectLst/>
                          <a:latin typeface="Century Gothic" panose="020B0502020202020204" pitchFamily="34" charset="0"/>
                        </a:rPr>
                        <a:t>Europa orientale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-1.0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2.6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3.4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2.0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2.0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9416988"/>
                  </a:ext>
                </a:extLst>
              </a:tr>
              <a:tr h="232310"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t"/>
                      <a:r>
                        <a:rPr lang="en-GB" sz="1200" b="1" i="0" u="none" strike="noStrike">
                          <a:solidFill>
                            <a:srgbClr val="003A79"/>
                          </a:solidFill>
                          <a:effectLst/>
                          <a:latin typeface="Century Gothic" panose="020B0502020202020204" pitchFamily="34" charset="0"/>
                        </a:rPr>
                        <a:t>America Latina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4.2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1.9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2.2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2.2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2.2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5168923"/>
                  </a:ext>
                </a:extLst>
              </a:tr>
              <a:tr h="232310"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t"/>
                      <a:r>
                        <a:rPr lang="en-GB" sz="1200" b="1" i="0" u="none" strike="noStrike">
                          <a:solidFill>
                            <a:srgbClr val="003A79"/>
                          </a:solidFill>
                          <a:effectLst/>
                          <a:latin typeface="Century Gothic" panose="020B0502020202020204" pitchFamily="34" charset="0"/>
                        </a:rPr>
                        <a:t>Giappone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0.9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1.2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0.1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1.1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0.7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3327362"/>
                  </a:ext>
                </a:extLst>
              </a:tr>
              <a:tr h="232310"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t"/>
                      <a:r>
                        <a:rPr lang="en-GB" sz="1200" b="1" i="0" u="none" strike="noStrike">
                          <a:solidFill>
                            <a:srgbClr val="003A79"/>
                          </a:solidFill>
                          <a:effectLst/>
                          <a:latin typeface="Century Gothic" panose="020B0502020202020204" pitchFamily="34" charset="0"/>
                        </a:rPr>
                        <a:t>Cina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3.1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5.4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5.0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4.8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4.3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9180937"/>
                  </a:ext>
                </a:extLst>
              </a:tr>
              <a:tr h="232310"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t"/>
                      <a:r>
                        <a:rPr lang="en-GB" sz="1200" b="1" i="0" u="none" strike="noStrike">
                          <a:solidFill>
                            <a:srgbClr val="003A79"/>
                          </a:solidFill>
                          <a:effectLst/>
                          <a:latin typeface="Century Gothic" panose="020B0502020202020204" pitchFamily="34" charset="0"/>
                        </a:rPr>
                        <a:t>India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3A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7.0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3A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8.8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3A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6.7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3A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7.3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3A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6.3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3A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1044863"/>
                  </a:ext>
                </a:extLst>
              </a:tr>
              <a:tr h="242869"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t"/>
                      <a:r>
                        <a:rPr lang="en-GB" sz="1200" b="1" i="0" u="none" strike="noStrike">
                          <a:solidFill>
                            <a:srgbClr val="003A79"/>
                          </a:solidFill>
                          <a:effectLst/>
                          <a:latin typeface="Century Gothic" panose="020B0502020202020204" pitchFamily="34" charset="0"/>
                        </a:rPr>
                        <a:t>Mondo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3A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A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3.5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3A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A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3.3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3A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A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3.2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3A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A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2.8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3A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A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3.0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3A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A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3319223"/>
                  </a:ext>
                </a:extLst>
              </a:tr>
            </a:tbl>
          </a:graphicData>
        </a:graphic>
      </p:graphicFrame>
      <p:sp>
        <p:nvSpPr>
          <p:cNvPr id="7" name="Segnaposto numero diapositiva 12">
            <a:extLst>
              <a:ext uri="{FF2B5EF4-FFF2-40B4-BE49-F238E27FC236}">
                <a16:creationId xmlns:a16="http://schemas.microsoft.com/office/drawing/2014/main" id="{74CECB73-C7B9-687D-6F82-D6E36174F3BF}"/>
              </a:ext>
            </a:extLst>
          </p:cNvPr>
          <p:cNvSpPr txBox="1">
            <a:spLocks/>
          </p:cNvSpPr>
          <p:nvPr/>
        </p:nvSpPr>
        <p:spPr bwMode="auto">
          <a:xfrm>
            <a:off x="8662603" y="92338"/>
            <a:ext cx="448866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it-IT"/>
            </a:defPPr>
            <a:lvl1pPr algn="ctr" eaLnBrk="1" hangingPunct="1">
              <a:defRPr sz="10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166F7D8C-A04C-4895-80DA-A1A9CFD612E2}" type="slidenum">
              <a:rPr lang="it-IT" altLang="it-IT" sz="900">
                <a:ea typeface="MS PGothic" panose="020B0600070205080204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it-IT" altLang="it-IT" sz="900" dirty="0"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669760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BDC74C-D9C5-4857-6A48-718F4AFB19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2">
            <a:extLst>
              <a:ext uri="{FF2B5EF4-FFF2-40B4-BE49-F238E27FC236}">
                <a16:creationId xmlns:a16="http://schemas.microsoft.com/office/drawing/2014/main" id="{247E8F7D-3824-1963-4F4A-129C34F9F3AC}"/>
              </a:ext>
            </a:extLst>
          </p:cNvPr>
          <p:cNvSpPr txBox="1">
            <a:spLocks/>
          </p:cNvSpPr>
          <p:nvPr/>
        </p:nvSpPr>
        <p:spPr>
          <a:xfrm>
            <a:off x="360000" y="180000"/>
            <a:ext cx="7709524" cy="410927"/>
          </a:xfrm>
          <a:prstGeom prst="rect">
            <a:avLst/>
          </a:prstGeom>
        </p:spPr>
        <p:txBody>
          <a:bodyPr vert="horz" lIns="98666" tIns="49333" rIns="98666" bIns="49333" rtlCol="0" anchor="ctr">
            <a:noAutofit/>
          </a:bodyPr>
          <a:lstStyle>
            <a:lvl1pPr defTabSz="387305">
              <a:lnSpc>
                <a:spcPct val="90000"/>
              </a:lnSpc>
              <a:spcBef>
                <a:spcPct val="0"/>
              </a:spcBef>
              <a:buNone/>
              <a:defRPr sz="2400" b="1">
                <a:solidFill>
                  <a:srgbClr val="003A79"/>
                </a:solidFill>
                <a:latin typeface="Century Gothic" panose="020B0502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0" marR="0" lvl="0" indent="0" defTabSz="417902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1" i="0" u="none" strike="noStrike" kern="0" cap="none" spc="0" normalizeH="0" baseline="0" noProof="0" dirty="0">
                <a:ln>
                  <a:noFill/>
                </a:ln>
                <a:solidFill>
                  <a:srgbClr val="003A79"/>
                </a:solidFill>
                <a:effectLst/>
                <a:uLnTx/>
                <a:uFillTx/>
                <a:latin typeface="Century Gothic" panose="020B0502020202020204" pitchFamily="34" charset="0"/>
                <a:ea typeface="+mj-ea"/>
                <a:cs typeface="Arial" panose="020B0604020202020204" pitchFamily="34" charset="0"/>
              </a:rPr>
              <a:t>Agenda</a:t>
            </a:r>
          </a:p>
        </p:txBody>
      </p:sp>
      <p:sp>
        <p:nvSpPr>
          <p:cNvPr id="3" name="Rectangle 9">
            <a:extLst>
              <a:ext uri="{FF2B5EF4-FFF2-40B4-BE49-F238E27FC236}">
                <a16:creationId xmlns:a16="http://schemas.microsoft.com/office/drawing/2014/main" id="{22363CA2-8953-2A45-ECA7-1014F3C32E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498" y="1005208"/>
            <a:ext cx="408070" cy="529977"/>
          </a:xfrm>
          <a:prstGeom prst="rect">
            <a:avLst/>
          </a:prstGeom>
          <a:solidFill>
            <a:srgbClr val="003A79">
              <a:alpha val="50196"/>
            </a:srgbClr>
          </a:solidFill>
          <a:ln w="9525" algn="ctr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wrap="square" anchor="ctr">
            <a:noAutofit/>
          </a:bodyPr>
          <a:lstStyle/>
          <a:p>
            <a:pPr algn="ctr" defTabSz="550553"/>
            <a:r>
              <a:rPr lang="it-IT" sz="2000" b="1" kern="0" dirty="0">
                <a:solidFill>
                  <a:srgbClr val="FFFFFF"/>
                </a:solidFill>
                <a:latin typeface="Century Gothic (Body)"/>
                <a:ea typeface="MS PGothic" panose="020B0600070205080204" pitchFamily="34" charset="-128"/>
                <a:cs typeface="Arial" panose="020B0604020202020204" pitchFamily="34" charset="0"/>
              </a:rPr>
              <a:t>1</a:t>
            </a:r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id="{4676F241-3823-222D-1A91-A7BEE16341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8595" y="1005208"/>
            <a:ext cx="7951455" cy="529977"/>
          </a:xfrm>
          <a:prstGeom prst="rect">
            <a:avLst/>
          </a:prstGeom>
          <a:solidFill>
            <a:sysClr val="window" lastClr="FFFFFF"/>
          </a:solidFill>
          <a:ln w="9525" algn="ctr">
            <a:solidFill>
              <a:srgbClr val="EEECE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noAutofit/>
          </a:bodyPr>
          <a:lstStyle/>
          <a:p>
            <a:pPr defTabSz="982691"/>
            <a:r>
              <a:rPr lang="it-IT" sz="2000" b="1" kern="0" dirty="0">
                <a:solidFill>
                  <a:srgbClr val="4D4D4D"/>
                </a:solidFill>
                <a:latin typeface="Century Gothic (Body)"/>
                <a:ea typeface="MS PGothic" panose="020B0600070205080204" pitchFamily="34" charset="-128"/>
                <a:cs typeface="Arial" panose="020B0604020202020204" pitchFamily="34" charset="0"/>
              </a:rPr>
              <a:t>Lo scenario globale </a:t>
            </a:r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6FC3BFD3-E694-CDEF-A226-ED0DD0B972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826" y="2013320"/>
            <a:ext cx="408070" cy="529977"/>
          </a:xfrm>
          <a:prstGeom prst="rect">
            <a:avLst/>
          </a:prstGeom>
          <a:solidFill>
            <a:srgbClr val="003A79">
              <a:alpha val="74902"/>
            </a:srgbClr>
          </a:solidFill>
          <a:ln w="9525" algn="ctr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wrap="square" anchor="ctr">
            <a:noAutofit/>
          </a:bodyPr>
          <a:lstStyle/>
          <a:p>
            <a:pPr algn="ctr" defTabSz="550553"/>
            <a:r>
              <a:rPr lang="it-IT" sz="2000" b="1" kern="0" dirty="0">
                <a:solidFill>
                  <a:srgbClr val="FFFFFF"/>
                </a:solidFill>
                <a:latin typeface="Century Gothic (Body)"/>
                <a:ea typeface="MS PGothic" panose="020B0600070205080204" pitchFamily="34" charset="-128"/>
                <a:cs typeface="Arial" panose="020B0604020202020204" pitchFamily="34" charset="0"/>
              </a:rPr>
              <a:t>2</a:t>
            </a:r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A09996ED-ABE9-7631-0297-DCF0FED1C9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8596" y="2013320"/>
            <a:ext cx="7951455" cy="529977"/>
          </a:xfrm>
          <a:prstGeom prst="rect">
            <a:avLst/>
          </a:prstGeom>
          <a:solidFill>
            <a:srgbClr val="003A79">
              <a:alpha val="74902"/>
            </a:srgbClr>
          </a:solidFill>
          <a:ln w="9525" algn="ctr">
            <a:solidFill>
              <a:srgbClr val="C0C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noAutofit/>
          </a:bodyPr>
          <a:lstStyle/>
          <a:p>
            <a:pPr defTabSz="550553"/>
            <a:r>
              <a:rPr lang="it-IT" sz="2000" b="1" kern="0" dirty="0">
                <a:solidFill>
                  <a:srgbClr val="FFFFFF"/>
                </a:solidFill>
                <a:latin typeface="Century Gothic (Body)"/>
                <a:ea typeface="MS PGothic" panose="020B0600070205080204" pitchFamily="34" charset="-128"/>
                <a:cs typeface="Arial" panose="020B0604020202020204" pitchFamily="34" charset="0"/>
              </a:rPr>
              <a:t>Le prospettive per l’economia italiana</a:t>
            </a:r>
            <a:endParaRPr lang="en-US" sz="2000" b="1" kern="0" dirty="0">
              <a:solidFill>
                <a:srgbClr val="FFFFFF"/>
              </a:solidFill>
              <a:latin typeface="Century Gothic (Body)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1E4B2C12-0731-6B08-3A9B-0240363335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826" y="3021432"/>
            <a:ext cx="408070" cy="529977"/>
          </a:xfrm>
          <a:prstGeom prst="rect">
            <a:avLst/>
          </a:prstGeom>
          <a:solidFill>
            <a:srgbClr val="003A79">
              <a:alpha val="50196"/>
            </a:srgbClr>
          </a:solidFill>
          <a:ln w="9525" algn="ctr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wrap="square" anchor="ctr">
            <a:noAutofit/>
          </a:bodyPr>
          <a:lstStyle/>
          <a:p>
            <a:pPr algn="ctr" defTabSz="550553">
              <a:defRPr/>
            </a:pPr>
            <a:r>
              <a:rPr lang="it-IT" sz="2000" b="1" kern="0" dirty="0">
                <a:solidFill>
                  <a:srgbClr val="FFFFFF"/>
                </a:solidFill>
                <a:latin typeface="Century Gothic (Body)"/>
                <a:ea typeface="MS PGothic" panose="020B0600070205080204" pitchFamily="34" charset="-128"/>
                <a:cs typeface="Arial" panose="020B0604020202020204" pitchFamily="34" charset="0"/>
              </a:rPr>
              <a:t>3</a:t>
            </a:r>
          </a:p>
        </p:txBody>
      </p:sp>
      <p:sp>
        <p:nvSpPr>
          <p:cNvPr id="8" name="Rectangle 10">
            <a:extLst>
              <a:ext uri="{FF2B5EF4-FFF2-40B4-BE49-F238E27FC236}">
                <a16:creationId xmlns:a16="http://schemas.microsoft.com/office/drawing/2014/main" id="{9E738165-75CC-1B15-33FB-48254CFD84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8596" y="3021432"/>
            <a:ext cx="7951455" cy="529977"/>
          </a:xfrm>
          <a:prstGeom prst="rect">
            <a:avLst/>
          </a:prstGeom>
          <a:solidFill>
            <a:sysClr val="window" lastClr="FFFFFF"/>
          </a:solidFill>
          <a:ln w="9525" algn="ctr">
            <a:solidFill>
              <a:srgbClr val="EEECE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noAutofit/>
          </a:bodyPr>
          <a:lstStyle/>
          <a:p>
            <a:pPr defTabSz="982691">
              <a:defRPr/>
            </a:pPr>
            <a:endParaRPr lang="it-IT" sz="2000" b="1" kern="0" dirty="0">
              <a:solidFill>
                <a:srgbClr val="4D4D4D"/>
              </a:solidFill>
              <a:latin typeface="Century Gothic (Body)"/>
              <a:ea typeface="MS PGothic" panose="020B0600070205080204" pitchFamily="34" charset="-128"/>
              <a:cs typeface="Arial" panose="020B0604020202020204" pitchFamily="34" charset="0"/>
            </a:endParaRPr>
          </a:p>
          <a:p>
            <a:pPr defTabSz="982691">
              <a:defRPr/>
            </a:pPr>
            <a:r>
              <a:rPr lang="it-IT" sz="2000" b="1" kern="0" dirty="0">
                <a:solidFill>
                  <a:srgbClr val="4D4D4D"/>
                </a:solidFill>
                <a:latin typeface="Century Gothic (Body)"/>
                <a:ea typeface="MS PGothic" panose="020B0600070205080204" pitchFamily="34" charset="-128"/>
                <a:cs typeface="Arial" panose="020B0604020202020204" pitchFamily="34" charset="0"/>
              </a:rPr>
              <a:t>Alcuni trend del settore bancario</a:t>
            </a:r>
          </a:p>
          <a:p>
            <a:pPr marL="0" marR="0" lvl="0" indent="0" defTabSz="98269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2000" b="1" i="0" u="none" strike="noStrike" kern="0" cap="none" spc="0" normalizeH="0" baseline="0" noProof="0" dirty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Century Gothic (Body)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9" name="Segnaposto numero diapositiva 12">
            <a:extLst>
              <a:ext uri="{FF2B5EF4-FFF2-40B4-BE49-F238E27FC236}">
                <a16:creationId xmlns:a16="http://schemas.microsoft.com/office/drawing/2014/main" id="{1631B117-8820-6AA1-7B03-513C4E1D4705}"/>
              </a:ext>
            </a:extLst>
          </p:cNvPr>
          <p:cNvSpPr txBox="1">
            <a:spLocks/>
          </p:cNvSpPr>
          <p:nvPr/>
        </p:nvSpPr>
        <p:spPr bwMode="auto">
          <a:xfrm>
            <a:off x="8662603" y="92338"/>
            <a:ext cx="448866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it-IT"/>
            </a:defPPr>
            <a:lvl1pPr algn="ctr" eaLnBrk="1" hangingPunct="1">
              <a:defRPr sz="10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166F7D8C-A04C-4895-80DA-A1A9CFD612E2}" type="slidenum">
              <a:rPr lang="it-IT" altLang="it-IT" sz="900">
                <a:ea typeface="MS PGothic" panose="020B0600070205080204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it-IT" altLang="it-IT" sz="900" dirty="0"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608630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4F8DF127-1FD5-F7A1-35BE-D69134559153}"/>
              </a:ext>
            </a:extLst>
          </p:cNvPr>
          <p:cNvSpPr txBox="1">
            <a:spLocks/>
          </p:cNvSpPr>
          <p:nvPr/>
        </p:nvSpPr>
        <p:spPr>
          <a:xfrm>
            <a:off x="436229" y="718415"/>
            <a:ext cx="7910818" cy="359839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it-IT"/>
            </a:defPPr>
            <a:lvl1pPr marL="0" algn="ctr" defTabSz="914400" rtl="0" eaLnBrk="1" latinLnBrk="0" hangingPunct="1">
              <a:defRPr sz="1000" b="1" kern="1200" smtClean="0">
                <a:solidFill>
                  <a:srgbClr val="003A79"/>
                </a:solidFill>
                <a:latin typeface="Century Gothic" panose="020B0502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1400"/>
              <a:t>Aliquota tariffaria effettiva sulle esportazioni dell'UE e dell'Italia negli USA</a:t>
            </a:r>
            <a:endParaRPr lang="en-GB" sz="1400" dirty="0"/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F188F66E-0494-D9C3-AA4D-88ABB2C516CF}"/>
              </a:ext>
            </a:extLst>
          </p:cNvPr>
          <p:cNvSpPr txBox="1">
            <a:spLocks/>
          </p:cNvSpPr>
          <p:nvPr/>
        </p:nvSpPr>
        <p:spPr>
          <a:xfrm>
            <a:off x="701034" y="4452150"/>
            <a:ext cx="6177938" cy="388991"/>
          </a:xfrm>
          <a:prstGeom prst="rect">
            <a:avLst/>
          </a:prstGeom>
        </p:spPr>
        <p:txBody>
          <a:bodyPr/>
          <a:lstStyle>
            <a:lvl1pPr marL="96827" indent="-96827" algn="l" defTabSz="387305" rtl="0" eaLnBrk="1" latinLnBrk="0" hangingPunct="1">
              <a:lnSpc>
                <a:spcPct val="90000"/>
              </a:lnSpc>
              <a:spcBef>
                <a:spcPts val="424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9048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84132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77785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143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6509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58743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52396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4604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000" i="1" dirty="0"/>
              <a:t>Nota: le alternative sulle tariffe stimate dopo l'accordo commerciale dipendono da diverse ipotesi sui beni esenti; nel caso "basso" ipotizziamo tariffe pari a zero sui farmaci. </a:t>
            </a:r>
            <a:br>
              <a:rPr lang="it-IT" sz="1000" i="1" dirty="0"/>
            </a:br>
            <a:r>
              <a:rPr lang="it-IT" sz="1000" i="1" dirty="0"/>
              <a:t>Fonte: elaborazioni Intesa Sanpaolo su dati WITS (Banca Mondiale) </a:t>
            </a:r>
            <a:endParaRPr lang="en-GB" sz="1000" dirty="0"/>
          </a:p>
        </p:txBody>
      </p:sp>
      <p:sp>
        <p:nvSpPr>
          <p:cNvPr id="4" name="Title 4">
            <a:extLst>
              <a:ext uri="{FF2B5EF4-FFF2-40B4-BE49-F238E27FC236}">
                <a16:creationId xmlns:a16="http://schemas.microsoft.com/office/drawing/2014/main" id="{6CC13CF2-574B-B82F-C7C0-D794C40AE567}"/>
              </a:ext>
            </a:extLst>
          </p:cNvPr>
          <p:cNvSpPr txBox="1">
            <a:spLocks/>
          </p:cNvSpPr>
          <p:nvPr/>
        </p:nvSpPr>
        <p:spPr>
          <a:xfrm>
            <a:off x="360000" y="180000"/>
            <a:ext cx="8574275" cy="512704"/>
          </a:xfrm>
          <a:prstGeom prst="rect">
            <a:avLst/>
          </a:prstGeom>
        </p:spPr>
        <p:txBody>
          <a:bodyPr vert="horz" lIns="98666" tIns="49333" rIns="98666" bIns="49333" rtlCol="0" anchor="ctr">
            <a:noAutofit/>
          </a:bodyPr>
          <a:lstStyle>
            <a:defPPr>
              <a:defRPr lang="it-IT"/>
            </a:defPPr>
            <a:lvl1pPr marR="0" lvl="0" indent="0" defTabSz="417902" fontAlgn="auto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1" i="0" u="none" strike="noStrike" kern="0" cap="none" spc="0" normalizeH="0" baseline="0">
                <a:ln>
                  <a:noFill/>
                </a:ln>
                <a:solidFill>
                  <a:srgbClr val="003A79"/>
                </a:solidFill>
                <a:effectLst/>
                <a:uLnTx/>
                <a:uFillTx/>
                <a:latin typeface="Century Gothic" panose="020B0502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it-IT" dirty="0"/>
              <a:t>L’evoluzione nel tempo dei dazi USA verso UE e Italia</a:t>
            </a:r>
            <a:endParaRPr lang="en-GB" dirty="0"/>
          </a:p>
        </p:txBody>
      </p:sp>
      <p:graphicFrame>
        <p:nvGraphicFramePr>
          <p:cNvPr id="5" name="Grafico 3">
            <a:extLst>
              <a:ext uri="{FF2B5EF4-FFF2-40B4-BE49-F238E27FC236}">
                <a16:creationId xmlns:a16="http://schemas.microsoft.com/office/drawing/2014/main" id="{5592B2C2-E0D8-1503-84E8-9C7B1F6B926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03733826"/>
              </p:ext>
            </p:extLst>
          </p:nvPr>
        </p:nvGraphicFramePr>
        <p:xfrm>
          <a:off x="471794" y="973453"/>
          <a:ext cx="8236924" cy="35759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Segnaposto numero diapositiva 12">
            <a:extLst>
              <a:ext uri="{FF2B5EF4-FFF2-40B4-BE49-F238E27FC236}">
                <a16:creationId xmlns:a16="http://schemas.microsoft.com/office/drawing/2014/main" id="{3ACA9335-D6B1-097C-0BD1-B684690B036A}"/>
              </a:ext>
            </a:extLst>
          </p:cNvPr>
          <p:cNvSpPr txBox="1">
            <a:spLocks/>
          </p:cNvSpPr>
          <p:nvPr/>
        </p:nvSpPr>
        <p:spPr bwMode="auto">
          <a:xfrm>
            <a:off x="8662603" y="92338"/>
            <a:ext cx="448866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it-IT"/>
            </a:defPPr>
            <a:lvl1pPr algn="ctr" eaLnBrk="1" hangingPunct="1">
              <a:defRPr sz="10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166F7D8C-A04C-4895-80DA-A1A9CFD612E2}" type="slidenum">
              <a:rPr lang="it-IT" altLang="it-IT" sz="900">
                <a:ea typeface="MS PGothic" panose="020B0600070205080204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it-IT" altLang="it-IT" sz="900" dirty="0"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26162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C6D8E32-0B0C-837E-16D6-7794CB6A958B}"/>
              </a:ext>
            </a:extLst>
          </p:cNvPr>
          <p:cNvSpPr txBox="1">
            <a:spLocks/>
          </p:cNvSpPr>
          <p:nvPr/>
        </p:nvSpPr>
        <p:spPr>
          <a:xfrm>
            <a:off x="360000" y="180000"/>
            <a:ext cx="8486400" cy="457200"/>
          </a:xfrm>
          <a:prstGeom prst="rect">
            <a:avLst/>
          </a:prstGeom>
        </p:spPr>
        <p:txBody>
          <a:bodyPr vert="horz" lIns="98666" tIns="49333" rIns="98666" bIns="49333" rtlCol="0" anchor="ctr">
            <a:noAutofit/>
          </a:bodyPr>
          <a:lstStyle>
            <a:defPPr>
              <a:defRPr lang="it-IT"/>
            </a:defPPr>
            <a:lvl1pPr marR="0" lvl="0" indent="0" defTabSz="417902" fontAlgn="auto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1" i="0" u="none" strike="noStrike" kern="0" cap="none" spc="0" normalizeH="0" baseline="0">
                <a:ln>
                  <a:noFill/>
                </a:ln>
                <a:solidFill>
                  <a:srgbClr val="003A79"/>
                </a:solidFill>
                <a:effectLst/>
                <a:uLnTx/>
                <a:uFillTx/>
                <a:latin typeface="Century Gothic" panose="020B0502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it-IT" dirty="0"/>
              <a:t>Crescita del PIL: analisi per componenti di domanda</a:t>
            </a:r>
          </a:p>
        </p:txBody>
      </p:sp>
      <p:sp>
        <p:nvSpPr>
          <p:cNvPr id="3" name="Segnaposto testo 3">
            <a:extLst>
              <a:ext uri="{FF2B5EF4-FFF2-40B4-BE49-F238E27FC236}">
                <a16:creationId xmlns:a16="http://schemas.microsoft.com/office/drawing/2014/main" id="{33F92414-0CC9-AA62-1C5B-B06FBA118E61}"/>
              </a:ext>
            </a:extLst>
          </p:cNvPr>
          <p:cNvSpPr txBox="1">
            <a:spLocks/>
          </p:cNvSpPr>
          <p:nvPr/>
        </p:nvSpPr>
        <p:spPr>
          <a:xfrm>
            <a:off x="5054384" y="738830"/>
            <a:ext cx="3959993" cy="60860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it-IT"/>
            </a:defPPr>
            <a:lvl1pPr marL="0" algn="ctr" defTabSz="914400" rtl="0" eaLnBrk="1" latinLnBrk="0" hangingPunct="1">
              <a:defRPr sz="1000" b="1" kern="1200" smtClean="0">
                <a:solidFill>
                  <a:srgbClr val="003A79"/>
                </a:solidFill>
                <a:latin typeface="Century Gothic" panose="020B0502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500"/>
              </a:lnSpc>
            </a:pPr>
            <a:r>
              <a:rPr lang="it-IT" sz="1300" dirty="0">
                <a:ea typeface="Times New Roman" panose="02020603050405020304" pitchFamily="18" charset="0"/>
                <a:cs typeface="Times New Roman" panose="02020603050405020304" pitchFamily="18" charset="0"/>
              </a:rPr>
              <a:t>Il commercio estero frenerà il PIL nel biennio in corso: il principale contributo alla crescita dovrebbe arrivare dalla domanda domestica</a:t>
            </a:r>
            <a:endParaRPr lang="it-IT" sz="1300" dirty="0"/>
          </a:p>
        </p:txBody>
      </p:sp>
      <p:sp>
        <p:nvSpPr>
          <p:cNvPr id="4" name="Segnaposto contenuto 4">
            <a:extLst>
              <a:ext uri="{FF2B5EF4-FFF2-40B4-BE49-F238E27FC236}">
                <a16:creationId xmlns:a16="http://schemas.microsoft.com/office/drawing/2014/main" id="{610882FE-BDA0-940A-8294-023B624C1CC3}"/>
              </a:ext>
            </a:extLst>
          </p:cNvPr>
          <p:cNvSpPr txBox="1">
            <a:spLocks/>
          </p:cNvSpPr>
          <p:nvPr/>
        </p:nvSpPr>
        <p:spPr>
          <a:xfrm>
            <a:off x="4894305" y="4404670"/>
            <a:ext cx="4080021" cy="422109"/>
          </a:xfrm>
          <a:prstGeom prst="rect">
            <a:avLst/>
          </a:prstGeom>
        </p:spPr>
        <p:txBody>
          <a:bodyPr/>
          <a:lstStyle>
            <a:lvl1pPr marL="96827" indent="-96827" algn="l" defTabSz="387305" rtl="0" eaLnBrk="1" latinLnBrk="0" hangingPunct="1">
              <a:lnSpc>
                <a:spcPct val="90000"/>
              </a:lnSpc>
              <a:spcBef>
                <a:spcPts val="424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9048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84132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77785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143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6509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58743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52396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4604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000" i="1" dirty="0">
                <a:latin typeface="Century Gothic" panose="020B0502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Fonte: elaborazioni e previsioni Intesa Sanpaolo su dati Istat (corretti per i giorni lavorativi)</a:t>
            </a:r>
            <a:endParaRPr lang="it-IT" sz="1000" i="1" dirty="0"/>
          </a:p>
        </p:txBody>
      </p:sp>
      <p:sp>
        <p:nvSpPr>
          <p:cNvPr id="5" name="Segnaposto testo 5">
            <a:extLst>
              <a:ext uri="{FF2B5EF4-FFF2-40B4-BE49-F238E27FC236}">
                <a16:creationId xmlns:a16="http://schemas.microsoft.com/office/drawing/2014/main" id="{D0DCE361-458F-5314-630F-97DA35421914}"/>
              </a:ext>
            </a:extLst>
          </p:cNvPr>
          <p:cNvSpPr txBox="1">
            <a:spLocks/>
          </p:cNvSpPr>
          <p:nvPr/>
        </p:nvSpPr>
        <p:spPr>
          <a:xfrm>
            <a:off x="376882" y="724862"/>
            <a:ext cx="4469923" cy="4333699"/>
          </a:xfrm>
          <a:prstGeom prst="rect">
            <a:avLst/>
          </a:prstGeom>
        </p:spPr>
        <p:txBody>
          <a:bodyPr/>
          <a:lstStyle>
            <a:lvl1pPr marL="96827" indent="-96827" algn="l" defTabSz="387305" rtl="0" eaLnBrk="1" latinLnBrk="0" hangingPunct="1">
              <a:lnSpc>
                <a:spcPct val="90000"/>
              </a:lnSpc>
              <a:spcBef>
                <a:spcPts val="424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9048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84132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77785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143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6509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58743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52396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4604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lnSpc>
                <a:spcPts val="1700"/>
              </a:lnSpc>
              <a:spcBef>
                <a:spcPts val="600"/>
              </a:spcBef>
              <a:buSzPct val="130000"/>
              <a:buFont typeface="Arial" panose="020B0604020202020204" pitchFamily="34" charset="0"/>
              <a:buBlip>
                <a:blip r:embed="rId3"/>
              </a:buBlip>
            </a:pPr>
            <a:r>
              <a:rPr lang="it-IT" sz="1400" dirty="0"/>
              <a:t>Ciclo economico trainato dalla </a:t>
            </a:r>
            <a:r>
              <a:rPr lang="it-IT" sz="1400" b="1" dirty="0">
                <a:solidFill>
                  <a:srgbClr val="003A79"/>
                </a:solidFill>
              </a:rPr>
              <a:t>domanda interna </a:t>
            </a:r>
            <a:r>
              <a:rPr lang="it-IT" sz="1400" dirty="0"/>
              <a:t>che, al netto delle scorte, potrebbe crescere su ritmi vicini all’1% nel biennio in corso (0,9% nel 2025, 0,7% nel 2026).</a:t>
            </a:r>
          </a:p>
          <a:p>
            <a:pPr marL="285750" indent="-285750">
              <a:lnSpc>
                <a:spcPts val="1700"/>
              </a:lnSpc>
              <a:spcBef>
                <a:spcPts val="600"/>
              </a:spcBef>
              <a:buSzPct val="130000"/>
              <a:buFont typeface="Arial" panose="020B0604020202020204" pitchFamily="34" charset="0"/>
              <a:buBlip>
                <a:blip r:embed="rId3"/>
              </a:buBlip>
            </a:pPr>
            <a:r>
              <a:rPr lang="it-IT" sz="1400" b="1" dirty="0">
                <a:solidFill>
                  <a:srgbClr val="003A79"/>
                </a:solidFill>
              </a:rPr>
              <a:t>I consumi delle famiglie</a:t>
            </a:r>
            <a:r>
              <a:rPr lang="it-IT" sz="1400" dirty="0"/>
              <a:t> potranno accelerare moderatamente, anche grazie a una graduale discesa del tasso di risparmio dopo la risalita vista nel 2024 (ma la propensione al risparmio rimarrà superiore ai livelli </a:t>
            </a:r>
            <a:r>
              <a:rPr lang="it-IT" sz="1400" dirty="0" err="1"/>
              <a:t>pre</a:t>
            </a:r>
            <a:r>
              <a:rPr lang="it-IT" sz="1400" dirty="0"/>
              <a:t>-pandemici).</a:t>
            </a:r>
          </a:p>
          <a:p>
            <a:pPr marL="285750" indent="-285750">
              <a:lnSpc>
                <a:spcPts val="1700"/>
              </a:lnSpc>
              <a:spcBef>
                <a:spcPts val="600"/>
              </a:spcBef>
              <a:buSzPct val="130000"/>
              <a:buFont typeface="Arial" panose="020B0604020202020204" pitchFamily="34" charset="0"/>
              <a:buBlip>
                <a:blip r:embed="rId3"/>
              </a:buBlip>
            </a:pPr>
            <a:r>
              <a:rPr lang="it-IT" sz="1400" dirty="0"/>
              <a:t>Gli </a:t>
            </a:r>
            <a:r>
              <a:rPr lang="it-IT" sz="1400" b="1" dirty="0">
                <a:solidFill>
                  <a:srgbClr val="003A79"/>
                </a:solidFill>
              </a:rPr>
              <a:t>investimenti </a:t>
            </a:r>
            <a:r>
              <a:rPr lang="it-IT" sz="1400" dirty="0"/>
              <a:t>hanno sorpreso al rialzo nel 1° semestre (ma resta una elevata incertezza).</a:t>
            </a:r>
          </a:p>
          <a:p>
            <a:pPr marL="285750" indent="-285750">
              <a:lnSpc>
                <a:spcPts val="1700"/>
              </a:lnSpc>
              <a:spcBef>
                <a:spcPts val="600"/>
              </a:spcBef>
              <a:buSzPct val="130000"/>
              <a:buFont typeface="Arial" panose="020B0604020202020204" pitchFamily="34" charset="0"/>
              <a:buBlip>
                <a:blip r:embed="rId3"/>
              </a:buBlip>
            </a:pPr>
            <a:r>
              <a:rPr lang="it-IT" sz="1400" b="1" dirty="0">
                <a:solidFill>
                  <a:srgbClr val="003A79"/>
                </a:solidFill>
              </a:rPr>
              <a:t>Investimenti in costruzioni:</a:t>
            </a:r>
            <a:r>
              <a:rPr lang="it-IT" sz="1400" dirty="0"/>
              <a:t> prevista una divergenza tra il settore residenziale, in contrazione per i minori bonus edilizi, e il comparto dei fabbricati non residenziali, che dovrebbe beneficiare dell’attuazione delle misure previste dal PNRR. </a:t>
            </a:r>
          </a:p>
        </p:txBody>
      </p:sp>
      <p:graphicFrame>
        <p:nvGraphicFramePr>
          <p:cNvPr id="6" name="Segnaposto contenuto 6">
            <a:extLst>
              <a:ext uri="{FF2B5EF4-FFF2-40B4-BE49-F238E27FC236}">
                <a16:creationId xmlns:a16="http://schemas.microsoft.com/office/drawing/2014/main" id="{C48B6733-84BA-3D14-7651-E5350954AC7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44366140"/>
              </p:ext>
            </p:extLst>
          </p:nvPr>
        </p:nvGraphicFramePr>
        <p:xfrm>
          <a:off x="4846805" y="1347433"/>
          <a:ext cx="4087470" cy="30572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Segnaposto numero diapositiva 12">
            <a:extLst>
              <a:ext uri="{FF2B5EF4-FFF2-40B4-BE49-F238E27FC236}">
                <a16:creationId xmlns:a16="http://schemas.microsoft.com/office/drawing/2014/main" id="{6463F9B2-9166-6E2B-F975-AF51A64CEB37}"/>
              </a:ext>
            </a:extLst>
          </p:cNvPr>
          <p:cNvSpPr txBox="1">
            <a:spLocks/>
          </p:cNvSpPr>
          <p:nvPr/>
        </p:nvSpPr>
        <p:spPr bwMode="auto">
          <a:xfrm>
            <a:off x="8662603" y="92338"/>
            <a:ext cx="448866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it-IT"/>
            </a:defPPr>
            <a:lvl1pPr algn="ctr" eaLnBrk="1" hangingPunct="1">
              <a:defRPr sz="10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166F7D8C-A04C-4895-80DA-A1A9CFD612E2}" type="slidenum">
              <a:rPr lang="it-IT" altLang="it-IT" sz="900">
                <a:ea typeface="MS PGothic" panose="020B0600070205080204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it-IT" altLang="it-IT" sz="900" dirty="0"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435776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9E38C24-21C4-A7A3-7A03-E34153981DCC}"/>
              </a:ext>
            </a:extLst>
          </p:cNvPr>
          <p:cNvSpPr txBox="1">
            <a:spLocks/>
          </p:cNvSpPr>
          <p:nvPr/>
        </p:nvSpPr>
        <p:spPr>
          <a:xfrm>
            <a:off x="360000" y="180000"/>
            <a:ext cx="8486400" cy="440785"/>
          </a:xfrm>
          <a:prstGeom prst="rect">
            <a:avLst/>
          </a:prstGeom>
        </p:spPr>
        <p:txBody>
          <a:bodyPr vert="horz" lIns="98666" tIns="49333" rIns="98666" bIns="49333" rtlCol="0" anchor="ctr">
            <a:noAutofit/>
          </a:bodyPr>
          <a:lstStyle>
            <a:defPPr>
              <a:defRPr lang="it-IT"/>
            </a:defPPr>
            <a:lvl1pPr marR="0" lvl="0" indent="0" defTabSz="417902" fontAlgn="auto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1" i="0" u="none" strike="noStrike" kern="0" cap="none" spc="0" normalizeH="0" baseline="0">
                <a:ln>
                  <a:noFill/>
                </a:ln>
                <a:solidFill>
                  <a:srgbClr val="003A79"/>
                </a:solidFill>
                <a:effectLst/>
                <a:uLnTx/>
                <a:uFillTx/>
                <a:latin typeface="Century Gothic" panose="020B0502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it-IT" dirty="0"/>
              <a:t>Crescita del PIL: analisi per fattori</a:t>
            </a:r>
          </a:p>
        </p:txBody>
      </p:sp>
      <p:sp>
        <p:nvSpPr>
          <p:cNvPr id="3" name="Segnaposto testo 3">
            <a:extLst>
              <a:ext uri="{FF2B5EF4-FFF2-40B4-BE49-F238E27FC236}">
                <a16:creationId xmlns:a16="http://schemas.microsoft.com/office/drawing/2014/main" id="{F72DBCF7-EC97-D0DE-90AB-221F4E2834E7}"/>
              </a:ext>
            </a:extLst>
          </p:cNvPr>
          <p:cNvSpPr txBox="1">
            <a:spLocks/>
          </p:cNvSpPr>
          <p:nvPr/>
        </p:nvSpPr>
        <p:spPr>
          <a:xfrm>
            <a:off x="4719428" y="746773"/>
            <a:ext cx="4392041" cy="60860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it-IT"/>
            </a:defPPr>
            <a:lvl1pPr marL="0" algn="ctr" defTabSz="914400" rtl="0" eaLnBrk="1" latinLnBrk="0" hangingPunct="1">
              <a:defRPr sz="1000" b="1" kern="1200" smtClean="0">
                <a:solidFill>
                  <a:srgbClr val="003A79"/>
                </a:solidFill>
                <a:latin typeface="Century Gothic" panose="020B0502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1300" dirty="0">
                <a:ea typeface="Times New Roman" panose="02020603050405020304" pitchFamily="18" charset="0"/>
                <a:cs typeface="Times New Roman" panose="02020603050405020304" pitchFamily="18" charset="0"/>
              </a:rPr>
              <a:t>Guerra commerciale, incertezza e politica fiscale  freneranno il PIL, ma un supporto verrà dal PNRR e dall’allentamento monetario</a:t>
            </a:r>
            <a:endParaRPr lang="it-IT" sz="1300" dirty="0"/>
          </a:p>
        </p:txBody>
      </p:sp>
      <p:sp>
        <p:nvSpPr>
          <p:cNvPr id="4" name="Segnaposto contenuto 4">
            <a:extLst>
              <a:ext uri="{FF2B5EF4-FFF2-40B4-BE49-F238E27FC236}">
                <a16:creationId xmlns:a16="http://schemas.microsoft.com/office/drawing/2014/main" id="{2346C9B0-EE4C-029D-6F03-711AE22EABF8}"/>
              </a:ext>
            </a:extLst>
          </p:cNvPr>
          <p:cNvSpPr txBox="1">
            <a:spLocks/>
          </p:cNvSpPr>
          <p:nvPr/>
        </p:nvSpPr>
        <p:spPr>
          <a:xfrm>
            <a:off x="4823669" y="4574867"/>
            <a:ext cx="2330216" cy="652072"/>
          </a:xfrm>
          <a:prstGeom prst="rect">
            <a:avLst/>
          </a:prstGeom>
        </p:spPr>
        <p:txBody>
          <a:bodyPr/>
          <a:lstStyle>
            <a:lvl1pPr marL="96827" indent="-96827" algn="l" defTabSz="387305" rtl="0" eaLnBrk="1" latinLnBrk="0" hangingPunct="1">
              <a:lnSpc>
                <a:spcPct val="90000"/>
              </a:lnSpc>
              <a:spcBef>
                <a:spcPts val="424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9048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84132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77785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143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6509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58743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52396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4604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000" i="1" dirty="0">
                <a:latin typeface="Century Gothic" panose="020B0502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Fonte: elaborazioni e previsioni Intesa Sanpaolo su dati Istat</a:t>
            </a:r>
            <a:endParaRPr lang="it-IT" sz="1000" i="1" dirty="0"/>
          </a:p>
        </p:txBody>
      </p:sp>
      <p:sp>
        <p:nvSpPr>
          <p:cNvPr id="5" name="Segnaposto testo 5">
            <a:extLst>
              <a:ext uri="{FF2B5EF4-FFF2-40B4-BE49-F238E27FC236}">
                <a16:creationId xmlns:a16="http://schemas.microsoft.com/office/drawing/2014/main" id="{54B8D1FF-7BB1-8099-28B7-C3D83D74CBBF}"/>
              </a:ext>
            </a:extLst>
          </p:cNvPr>
          <p:cNvSpPr txBox="1">
            <a:spLocks/>
          </p:cNvSpPr>
          <p:nvPr/>
        </p:nvSpPr>
        <p:spPr>
          <a:xfrm>
            <a:off x="360000" y="746773"/>
            <a:ext cx="4392041" cy="3959225"/>
          </a:xfrm>
          <a:prstGeom prst="rect">
            <a:avLst/>
          </a:prstGeom>
        </p:spPr>
        <p:txBody>
          <a:bodyPr/>
          <a:lstStyle>
            <a:lvl1pPr marL="96827" indent="-96827" algn="l" defTabSz="387305" rtl="0" eaLnBrk="1" latinLnBrk="0" hangingPunct="1">
              <a:lnSpc>
                <a:spcPct val="90000"/>
              </a:lnSpc>
              <a:spcBef>
                <a:spcPts val="424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9048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84132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77785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143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6509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58743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52396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4604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SzPct val="130000"/>
              <a:buFont typeface="Arial" panose="020B0604020202020204" pitchFamily="34" charset="0"/>
              <a:buBlip>
                <a:blip r:embed="rId2"/>
              </a:buBlip>
            </a:pPr>
            <a:r>
              <a:rPr lang="it-IT" sz="1400" b="1" dirty="0">
                <a:solidFill>
                  <a:srgbClr val="003A79"/>
                </a:solidFill>
              </a:rPr>
              <a:t>L’impatto diretto dei dazi potrebbe pesare sulla crescita annua del PIL per tre decimi nel biennio 2025-26. </a:t>
            </a:r>
          </a:p>
          <a:p>
            <a:pPr marL="285750" indent="-285750">
              <a:buSzPct val="130000"/>
              <a:buFont typeface="Arial" panose="020B0604020202020204" pitchFamily="34" charset="0"/>
              <a:buBlip>
                <a:blip r:embed="rId2"/>
              </a:buBlip>
            </a:pPr>
            <a:r>
              <a:rPr lang="it-IT" sz="1400" dirty="0"/>
              <a:t>Anche l’</a:t>
            </a:r>
            <a:r>
              <a:rPr lang="it-IT" sz="1400" b="1" dirty="0">
                <a:solidFill>
                  <a:srgbClr val="003A79"/>
                </a:solidFill>
              </a:rPr>
              <a:t>incertezza</a:t>
            </a:r>
            <a:r>
              <a:rPr lang="it-IT" sz="1400" dirty="0"/>
              <a:t> sullo scenario globale dovrebbe pesare sulla crescita. </a:t>
            </a:r>
          </a:p>
          <a:p>
            <a:pPr marL="285750" indent="-285750">
              <a:buSzPct val="130000"/>
              <a:buFont typeface="Arial" panose="020B0604020202020204" pitchFamily="34" charset="0"/>
              <a:buBlip>
                <a:blip r:embed="rId2"/>
              </a:buBlip>
            </a:pPr>
            <a:r>
              <a:rPr lang="it-IT" sz="1400" dirty="0"/>
              <a:t>Tra i fattori di freno c’è anche il </a:t>
            </a:r>
            <a:r>
              <a:rPr lang="it-IT" sz="1400" b="1" dirty="0">
                <a:solidFill>
                  <a:srgbClr val="003A79"/>
                </a:solidFill>
              </a:rPr>
              <a:t>graduale aggiustamento fiscale in atto </a:t>
            </a:r>
            <a:r>
              <a:rPr lang="it-IT" sz="1400" dirty="0"/>
              <a:t>(con effetto negativo sulla crescita di due-tre decimi l’anno). </a:t>
            </a:r>
          </a:p>
          <a:p>
            <a:pPr marL="285750" indent="-285750">
              <a:buSzPct val="130000"/>
              <a:buFont typeface="Arial" panose="020B0604020202020204" pitchFamily="34" charset="0"/>
              <a:buBlip>
                <a:blip r:embed="rId2"/>
              </a:buBlip>
            </a:pPr>
            <a:r>
              <a:rPr lang="it-IT" sz="1400" dirty="0"/>
              <a:t>I principali fattori di supporto restano il completamento del </a:t>
            </a:r>
            <a:r>
              <a:rPr lang="it-IT" sz="1400" b="1" dirty="0">
                <a:solidFill>
                  <a:srgbClr val="003A79"/>
                </a:solidFill>
              </a:rPr>
              <a:t>PNRR </a:t>
            </a:r>
            <a:r>
              <a:rPr lang="it-IT" sz="1400" dirty="0"/>
              <a:t>(il cui impatto, in caso di piena implementazione ma con ipotesi molto caute su spesa aggiuntiva e moltiplicatore, può essere quantificato in +0,3% nel 2025 e +0,4% nel 2026) e la trasmissione degli </a:t>
            </a:r>
            <a:r>
              <a:rPr lang="it-IT" sz="1400" b="1" dirty="0">
                <a:solidFill>
                  <a:srgbClr val="003A79"/>
                </a:solidFill>
              </a:rPr>
              <a:t>effetti dell’allentamento monetario </a:t>
            </a:r>
            <a:r>
              <a:rPr lang="it-IT" sz="1400" dirty="0"/>
              <a:t>(con effetto positivo sulla crescita annua del PIL di due decimi quest’anno e tre decimi il prossimo). </a:t>
            </a:r>
          </a:p>
        </p:txBody>
      </p:sp>
      <p:graphicFrame>
        <p:nvGraphicFramePr>
          <p:cNvPr id="7" name="Grafico 2">
            <a:extLst>
              <a:ext uri="{FF2B5EF4-FFF2-40B4-BE49-F238E27FC236}">
                <a16:creationId xmlns:a16="http://schemas.microsoft.com/office/drawing/2014/main" id="{102D3528-EE18-6A66-C81F-B2765BF607B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66334064"/>
              </p:ext>
            </p:extLst>
          </p:nvPr>
        </p:nvGraphicFramePr>
        <p:xfrm>
          <a:off x="4823669" y="1355376"/>
          <a:ext cx="4287800" cy="32629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Segnaposto numero diapositiva 12">
            <a:extLst>
              <a:ext uri="{FF2B5EF4-FFF2-40B4-BE49-F238E27FC236}">
                <a16:creationId xmlns:a16="http://schemas.microsoft.com/office/drawing/2014/main" id="{F2EFDD94-0DDC-1CE1-FB8E-2C6EB70725CC}"/>
              </a:ext>
            </a:extLst>
          </p:cNvPr>
          <p:cNvSpPr txBox="1">
            <a:spLocks/>
          </p:cNvSpPr>
          <p:nvPr/>
        </p:nvSpPr>
        <p:spPr bwMode="auto">
          <a:xfrm>
            <a:off x="8662603" y="92338"/>
            <a:ext cx="448866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it-IT"/>
            </a:defPPr>
            <a:lvl1pPr algn="ctr" eaLnBrk="1" hangingPunct="1">
              <a:defRPr sz="10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166F7D8C-A04C-4895-80DA-A1A9CFD612E2}" type="slidenum">
              <a:rPr lang="it-IT" altLang="it-IT" sz="900">
                <a:ea typeface="MS PGothic" panose="020B0600070205080204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it-IT" altLang="it-IT" sz="900" dirty="0"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814950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6">
            <a:extLst>
              <a:ext uri="{FF2B5EF4-FFF2-40B4-BE49-F238E27FC236}">
                <a16:creationId xmlns:a16="http://schemas.microsoft.com/office/drawing/2014/main" id="{18ADB598-AFC8-C5A3-8E61-0B85FBA8214D}"/>
              </a:ext>
            </a:extLst>
          </p:cNvPr>
          <p:cNvSpPr txBox="1">
            <a:spLocks/>
          </p:cNvSpPr>
          <p:nvPr/>
        </p:nvSpPr>
        <p:spPr>
          <a:xfrm>
            <a:off x="360000" y="180000"/>
            <a:ext cx="8591053" cy="689243"/>
          </a:xfrm>
          <a:prstGeom prst="rect">
            <a:avLst/>
          </a:prstGeom>
        </p:spPr>
        <p:txBody>
          <a:bodyPr vert="horz" lIns="98666" tIns="49333" rIns="98666" bIns="49333" rtlCol="0" anchor="ctr">
            <a:noAutofit/>
          </a:bodyPr>
          <a:lstStyle>
            <a:defPPr>
              <a:defRPr lang="it-IT"/>
            </a:defPPr>
            <a:lvl1pPr marR="0" lvl="0" indent="0" defTabSz="417902" fontAlgn="auto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1" i="0" u="none" strike="noStrike" kern="0" cap="none" spc="0" normalizeH="0" baseline="0">
                <a:ln>
                  <a:noFill/>
                </a:ln>
                <a:solidFill>
                  <a:srgbClr val="003A79"/>
                </a:solidFill>
                <a:effectLst/>
                <a:uLnTx/>
                <a:uFillTx/>
                <a:latin typeface="Century Gothic" panose="020B0502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it-IT" dirty="0"/>
              <a:t>Mercato del lavoro solido, continua il recupero di potere d’acquisto dei salari</a:t>
            </a:r>
          </a:p>
        </p:txBody>
      </p:sp>
      <p:sp>
        <p:nvSpPr>
          <p:cNvPr id="3" name="Segnaposto contenuto 9">
            <a:extLst>
              <a:ext uri="{FF2B5EF4-FFF2-40B4-BE49-F238E27FC236}">
                <a16:creationId xmlns:a16="http://schemas.microsoft.com/office/drawing/2014/main" id="{63EECF88-DA96-B47B-C222-6FF5FA932FB3}"/>
              </a:ext>
            </a:extLst>
          </p:cNvPr>
          <p:cNvSpPr txBox="1">
            <a:spLocks/>
          </p:cNvSpPr>
          <p:nvPr/>
        </p:nvSpPr>
        <p:spPr>
          <a:xfrm>
            <a:off x="360000" y="4475147"/>
            <a:ext cx="4178768" cy="231413"/>
          </a:xfrm>
          <a:prstGeom prst="rect">
            <a:avLst/>
          </a:prstGeom>
        </p:spPr>
        <p:txBody>
          <a:bodyPr/>
          <a:lstStyle>
            <a:lvl1pPr marL="96827" indent="-96827" algn="l" defTabSz="387305" rtl="0" eaLnBrk="1" latinLnBrk="0" hangingPunct="1">
              <a:lnSpc>
                <a:spcPct val="90000"/>
              </a:lnSpc>
              <a:spcBef>
                <a:spcPts val="424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9048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84132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77785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143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6509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58743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52396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4604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000" i="1" dirty="0"/>
              <a:t>Fonte: Intesa Sanpaolo, Istat</a:t>
            </a:r>
          </a:p>
        </p:txBody>
      </p:sp>
      <p:sp>
        <p:nvSpPr>
          <p:cNvPr id="4" name="Segnaposto contenuto 11">
            <a:extLst>
              <a:ext uri="{FF2B5EF4-FFF2-40B4-BE49-F238E27FC236}">
                <a16:creationId xmlns:a16="http://schemas.microsoft.com/office/drawing/2014/main" id="{3A4981F5-8CCF-9957-AA37-D08924CFEA59}"/>
              </a:ext>
            </a:extLst>
          </p:cNvPr>
          <p:cNvSpPr txBox="1">
            <a:spLocks/>
          </p:cNvSpPr>
          <p:nvPr/>
        </p:nvSpPr>
        <p:spPr>
          <a:xfrm>
            <a:off x="4708268" y="4475147"/>
            <a:ext cx="4178768" cy="231413"/>
          </a:xfrm>
          <a:prstGeom prst="rect">
            <a:avLst/>
          </a:prstGeom>
        </p:spPr>
        <p:txBody>
          <a:bodyPr/>
          <a:lstStyle>
            <a:lvl1pPr marL="96827" indent="-96827" algn="l" defTabSz="387305" rtl="0" eaLnBrk="1" latinLnBrk="0" hangingPunct="1">
              <a:lnSpc>
                <a:spcPct val="90000"/>
              </a:lnSpc>
              <a:spcBef>
                <a:spcPts val="424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9048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84132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77785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143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6509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58743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52396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4604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000" i="1" dirty="0"/>
              <a:t>Fonte: Istat, previsioni Intesa Sanpaolo</a:t>
            </a:r>
          </a:p>
        </p:txBody>
      </p:sp>
      <p:sp>
        <p:nvSpPr>
          <p:cNvPr id="5" name="Segnaposto testo 8">
            <a:extLst>
              <a:ext uri="{FF2B5EF4-FFF2-40B4-BE49-F238E27FC236}">
                <a16:creationId xmlns:a16="http://schemas.microsoft.com/office/drawing/2014/main" id="{3B0EE0D9-715F-0E8B-4735-98D7CF2CE768}"/>
              </a:ext>
            </a:extLst>
          </p:cNvPr>
          <p:cNvSpPr txBox="1">
            <a:spLocks/>
          </p:cNvSpPr>
          <p:nvPr/>
        </p:nvSpPr>
        <p:spPr>
          <a:xfrm>
            <a:off x="254399" y="1059123"/>
            <a:ext cx="4223764" cy="68924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it-IT"/>
            </a:defPPr>
            <a:lvl1pPr marL="0" algn="ctr" defTabSz="914400" rtl="0" eaLnBrk="1" latinLnBrk="0" hangingPunct="1">
              <a:defRPr sz="1000" b="1" kern="1200" smtClean="0">
                <a:solidFill>
                  <a:srgbClr val="003A79"/>
                </a:solidFill>
                <a:latin typeface="Century Gothic" panose="020B0502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500"/>
              </a:lnSpc>
            </a:pPr>
            <a:r>
              <a:rPr lang="it-IT" sz="1300" dirty="0"/>
              <a:t>Le attese sull’occupazione di famiglie e imprese restano coerenti con un mercato del lavoro ancora in buona salute</a:t>
            </a:r>
          </a:p>
        </p:txBody>
      </p:sp>
      <p:sp>
        <p:nvSpPr>
          <p:cNvPr id="6" name="Segnaposto testo 12">
            <a:extLst>
              <a:ext uri="{FF2B5EF4-FFF2-40B4-BE49-F238E27FC236}">
                <a16:creationId xmlns:a16="http://schemas.microsoft.com/office/drawing/2014/main" id="{F77DA86E-A14D-AE83-20C6-4DCC2309386A}"/>
              </a:ext>
            </a:extLst>
          </p:cNvPr>
          <p:cNvSpPr txBox="1">
            <a:spLocks/>
          </p:cNvSpPr>
          <p:nvPr/>
        </p:nvSpPr>
        <p:spPr>
          <a:xfrm>
            <a:off x="4590256" y="1054950"/>
            <a:ext cx="4464049" cy="359839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it-IT"/>
            </a:defPPr>
            <a:lvl1pPr algn="ctr">
              <a:lnSpc>
                <a:spcPts val="1500"/>
              </a:lnSpc>
              <a:defRPr sz="13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29048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84132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77785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143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6509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58743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52396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4604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dirty="0"/>
              <a:t>Nei prossimi mesi, i salari reali dovrebbero </a:t>
            </a:r>
            <a:br>
              <a:rPr lang="it-IT" dirty="0"/>
            </a:br>
            <a:r>
              <a:rPr lang="it-IT" dirty="0"/>
              <a:t>rimanere in crescita su base annua </a:t>
            </a:r>
          </a:p>
        </p:txBody>
      </p:sp>
      <p:pic>
        <p:nvPicPr>
          <p:cNvPr id="13" name="Picture1" descr="&lt;Chart&gt;&lt;ImageInfo Version=&quot;125.1.99&quot; GUID=&quot;ef5c5f0a04c944c9a17c7357eecf5a2b&quot; DsId=&quot;ZISN130&quot; T1SubID=&quot;&quot; Width=&quot;428&quot; Height=&quot;299&quot; Format=&quot;emf&quot; ChartGroupUID=&quot;83f5208b-aa0a-46fa-9ab2-020fd3a3c064&quot; GroupName=&quot;Lavoro&quot; ChartName=&quot;Salari reali e contrattuali&quot; ChartStyleName=&quot;&quot; GroupNameEncoded=&quot;Lavoro&quot; ChartNameEncoded=&quot;Salari+reali+e+contrattuali&quot; ChartStyleNameEncoded=&quot;&quot; ShortCode=&quot;&quot; ChartOwner=&quot;ZISN023&quot; TemplateId=&quot;&quot; TemplateName=&quot;&quot; TemplateNameEncoded=&quot;&quot; EditionId=&quot;&quot; EditionGenerationDate=&quot;&quot; RefreshDate=&quot;18/09/2025 16:32:54&quot; ExportChartsIn=&quot;CurrentDoc&quot; ExportChartsTo=&quot; &quot; ExportChartAs=&quot; &quot; SpecifiedCellRow=&quot;0&quot; SpecifiedCellCol=&quot;0&quot; NoofColumns=&quot;1&quot; NoofChartPerPage=&quot;0&quot; SpaceBetweenCharts=&quot;2&quot; SpaceBetweenRowChart=&quot;2&quot; Transparent=&quot;0&quot; NoofRows=&quot;1&quot; LeftMargin=&quot;0&quot; RightMargin=&quot;0&quot; TopMargin=&quot;0&quot; FootMargin=&quot;0&quot; Orientation=&quot;0&quot; FileNameTemplate=&quot;&quot; ImageFileName=&quot;&quot; ChartTitle=&quot;&quot; DoStretch=&quot;true&quot; Pr=&quot;&quot;/&gt;&lt;/Chart&gt;">
            <a:extLst>
              <a:ext uri="{FF2B5EF4-FFF2-40B4-BE49-F238E27FC236}">
                <a16:creationId xmlns:a16="http://schemas.microsoft.com/office/drawing/2014/main" id="{276EC27B-3EBE-A1DF-F1CA-1E46512668F9}"/>
              </a:ext>
            </a:extLst>
          </p:cNvPr>
          <p:cNvPicPr>
            <a:picLocks/>
          </p:cNvPicPr>
          <p:nvPr/>
        </p:nvPicPr>
        <p:blipFill>
          <a:blip r:embed="rId2">
            <a:lum/>
          </a:blip>
          <a:stretch>
            <a:fillRect/>
          </a:stretch>
        </p:blipFill>
        <p:spPr>
          <a:xfrm>
            <a:off x="4746667" y="1600497"/>
            <a:ext cx="4078551" cy="2849483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pic>
        <p:nvPicPr>
          <p:cNvPr id="11" name="Picture2" descr="&lt;Chart&gt;&lt;ImageInfo Version=&quot;125.1.99&quot; GUID=&quot;c01456fa5b1a48f08cdeb4de0eecc822&quot; DsId=&quot;ZISN130&quot; T1SubID=&quot;&quot; Width=&quot;417&quot; Height=&quot;268&quot; Format=&quot;emf&quot; ChartGroupUID=&quot;d043adb2-07f5-4355-a3a8-8b040f12098b&quot; GroupName=&quot;Lavoro&quot; ChartName=&quot;Aspettative disoccupazione imprese e famiglie&quot; ChartStyleName=&quot;16 ISP&quot; GroupNameEncoded=&quot;Lavoro&quot; ChartNameEncoded=&quot;Aspettative+disoccupazione+imprese+e+famiglie&quot; ChartStyleNameEncoded=&quot;16+ISP&quot; ShortCode=&quot;&quot; ChartOwner=&quot;ZISN023&quot; TemplateId=&quot;&quot; TemplateName=&quot;&quot; TemplateNameEncoded=&quot;&quot; EditionId=&quot;&quot; EditionGenerationDate=&quot;&quot; RefreshDate=&quot;18/09/2025 16:32:54&quot; ExportChartsIn=&quot;CurrentDoc&quot; ExportChartsTo=&quot; &quot; ExportChartAs=&quot; &quot; SpecifiedCellRow=&quot;0&quot; SpecifiedCellCol=&quot;0&quot; NoofColumns=&quot;1&quot; NoofChartPerPage=&quot;0&quot; SpaceBetweenCharts=&quot;2&quot; SpaceBetweenRowChart=&quot;2&quot; Transparent=&quot;0&quot; NoofRows=&quot;1&quot; LeftMargin=&quot;0&quot; RightMargin=&quot;0&quot; TopMargin=&quot;0&quot; FootMargin=&quot;0&quot; Orientation=&quot;0&quot; FileNameTemplate=&quot;&quot; ImageFileName=&quot;&quot; ChartTitle=&quot;&quot; DoStretch=&quot;true&quot; Pr=&quot;&quot;/&gt;&lt;/Chart&gt;">
            <a:extLst>
              <a:ext uri="{FF2B5EF4-FFF2-40B4-BE49-F238E27FC236}">
                <a16:creationId xmlns:a16="http://schemas.microsoft.com/office/drawing/2014/main" id="{FC5A3873-AD0B-41CB-9E16-27D30983725C}"/>
              </a:ext>
            </a:extLst>
          </p:cNvPr>
          <p:cNvPicPr>
            <a:picLocks/>
          </p:cNvPicPr>
          <p:nvPr/>
        </p:nvPicPr>
        <p:blipFill>
          <a:blip r:embed="rId3">
            <a:lum/>
          </a:blip>
          <a:stretch>
            <a:fillRect/>
          </a:stretch>
        </p:blipFill>
        <p:spPr>
          <a:xfrm>
            <a:off x="498893" y="1746438"/>
            <a:ext cx="3979270" cy="2557599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sp>
        <p:nvSpPr>
          <p:cNvPr id="10" name="Segnaposto numero diapositiva 12">
            <a:extLst>
              <a:ext uri="{FF2B5EF4-FFF2-40B4-BE49-F238E27FC236}">
                <a16:creationId xmlns:a16="http://schemas.microsoft.com/office/drawing/2014/main" id="{336CE87B-303C-E790-2AA9-2133FEF276D2}"/>
              </a:ext>
            </a:extLst>
          </p:cNvPr>
          <p:cNvSpPr txBox="1">
            <a:spLocks/>
          </p:cNvSpPr>
          <p:nvPr/>
        </p:nvSpPr>
        <p:spPr bwMode="auto">
          <a:xfrm>
            <a:off x="8662603" y="92338"/>
            <a:ext cx="448866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it-IT"/>
            </a:defPPr>
            <a:lvl1pPr algn="ctr" eaLnBrk="1" hangingPunct="1">
              <a:defRPr sz="10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166F7D8C-A04C-4895-80DA-A1A9CFD612E2}" type="slidenum">
              <a:rPr lang="it-IT" altLang="it-IT" sz="900">
                <a:ea typeface="MS PGothic" panose="020B0600070205080204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it-IT" altLang="it-IT" sz="900" dirty="0"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339265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F98C5A-AB08-9546-DA75-90D3902154EA}"/>
              </a:ext>
            </a:extLst>
          </p:cNvPr>
          <p:cNvSpPr txBox="1">
            <a:spLocks/>
          </p:cNvSpPr>
          <p:nvPr/>
        </p:nvSpPr>
        <p:spPr>
          <a:xfrm>
            <a:off x="360000" y="180000"/>
            <a:ext cx="8591053" cy="363242"/>
          </a:xfrm>
          <a:prstGeom prst="rect">
            <a:avLst/>
          </a:prstGeom>
        </p:spPr>
        <p:txBody>
          <a:bodyPr vert="horz" lIns="98666" tIns="49333" rIns="98666" bIns="49333" rtlCol="0" anchor="ctr">
            <a:noAutofit/>
          </a:bodyPr>
          <a:lstStyle>
            <a:defPPr>
              <a:defRPr lang="it-IT"/>
            </a:defPPr>
            <a:lvl1pPr marR="0" lvl="0" indent="0" defTabSz="417902" fontAlgn="auto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1" i="0" u="none" strike="noStrike" kern="0" cap="none" spc="0" normalizeH="0" baseline="0">
                <a:ln>
                  <a:noFill/>
                </a:ln>
                <a:solidFill>
                  <a:srgbClr val="003A79"/>
                </a:solidFill>
                <a:effectLst/>
                <a:uLnTx/>
                <a:uFillTx/>
                <a:latin typeface="Century Gothic" panose="020B0502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it-IT" dirty="0"/>
              <a:t>Il PNRR resta un fattore di sostegno</a:t>
            </a:r>
            <a:endParaRPr lang="en-GB" dirty="0"/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DC87CD6C-7A0C-AC57-BE97-A9C48D5367C5}"/>
              </a:ext>
            </a:extLst>
          </p:cNvPr>
          <p:cNvSpPr txBox="1">
            <a:spLocks/>
          </p:cNvSpPr>
          <p:nvPr/>
        </p:nvSpPr>
        <p:spPr>
          <a:xfrm>
            <a:off x="517910" y="4486905"/>
            <a:ext cx="4178768" cy="231413"/>
          </a:xfrm>
          <a:prstGeom prst="rect">
            <a:avLst/>
          </a:prstGeom>
        </p:spPr>
        <p:txBody>
          <a:bodyPr/>
          <a:lstStyle>
            <a:lvl1pPr marL="96827" indent="-96827" algn="l" defTabSz="387305" rtl="0" eaLnBrk="1" latinLnBrk="0" hangingPunct="1">
              <a:lnSpc>
                <a:spcPct val="90000"/>
              </a:lnSpc>
              <a:spcBef>
                <a:spcPts val="424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9048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84132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77785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143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6509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58743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52396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4604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000" i="1" dirty="0"/>
              <a:t>Nota: Q4 2023 = 100. Fonte: Intesa Sanpaolo, Istat</a:t>
            </a:r>
            <a:endParaRPr lang="en-GB" sz="1000" i="1" dirty="0"/>
          </a:p>
        </p:txBody>
      </p:sp>
      <p:sp>
        <p:nvSpPr>
          <p:cNvPr id="4" name="Content Placeholder 5">
            <a:extLst>
              <a:ext uri="{FF2B5EF4-FFF2-40B4-BE49-F238E27FC236}">
                <a16:creationId xmlns:a16="http://schemas.microsoft.com/office/drawing/2014/main" id="{B974480E-1516-DD3F-50F1-56C4CB6D4617}"/>
              </a:ext>
            </a:extLst>
          </p:cNvPr>
          <p:cNvSpPr txBox="1">
            <a:spLocks/>
          </p:cNvSpPr>
          <p:nvPr/>
        </p:nvSpPr>
        <p:spPr>
          <a:xfrm>
            <a:off x="4826445" y="4486905"/>
            <a:ext cx="4354067" cy="231413"/>
          </a:xfrm>
          <a:prstGeom prst="rect">
            <a:avLst/>
          </a:prstGeom>
        </p:spPr>
        <p:txBody>
          <a:bodyPr/>
          <a:lstStyle>
            <a:lvl1pPr marL="96827" indent="-96827" algn="l" defTabSz="387305" rtl="0" eaLnBrk="1" latinLnBrk="0" hangingPunct="1">
              <a:lnSpc>
                <a:spcPct val="90000"/>
              </a:lnSpc>
              <a:spcBef>
                <a:spcPts val="424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9048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84132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77785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143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6509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58743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52396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4604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000" i="1" dirty="0"/>
              <a:t>Fonte: Intesa Sanpaolo, Corte dei Conti, </a:t>
            </a:r>
            <a:r>
              <a:rPr lang="it-IT" sz="1000" i="1" dirty="0" err="1"/>
              <a:t>ReGiS</a:t>
            </a:r>
            <a:r>
              <a:rPr lang="it-IT" sz="1000" i="1" dirty="0"/>
              <a:t>, Governo italiano </a:t>
            </a:r>
            <a:endParaRPr lang="en-GB" sz="1000" i="1" dirty="0"/>
          </a:p>
        </p:txBody>
      </p: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8BEBB062-3A23-7BE7-6269-02FDA95F186D}"/>
              </a:ext>
            </a:extLst>
          </p:cNvPr>
          <p:cNvSpPr txBox="1">
            <a:spLocks/>
          </p:cNvSpPr>
          <p:nvPr/>
        </p:nvSpPr>
        <p:spPr>
          <a:xfrm>
            <a:off x="517910" y="1755432"/>
            <a:ext cx="3836158" cy="519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it-IT"/>
            </a:defPPr>
            <a:lvl1pPr marL="0" algn="ctr" defTabSz="914400" rtl="0" eaLnBrk="1" latinLnBrk="0" hangingPunct="1">
              <a:defRPr sz="1000" b="1" kern="1200" smtClean="0">
                <a:solidFill>
                  <a:srgbClr val="003A79"/>
                </a:solidFill>
                <a:latin typeface="Century Gothic" panose="020B0502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1300" dirty="0"/>
              <a:t>Gli investimenti non residenziali compensano </a:t>
            </a:r>
            <a:br>
              <a:rPr lang="it-IT" sz="1300" dirty="0"/>
            </a:br>
            <a:r>
              <a:rPr lang="it-IT" sz="1300" dirty="0"/>
              <a:t>la debolezza dell'edilizia abitativa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81A71112-9B1D-A1DF-B63A-475ADB588458}"/>
              </a:ext>
            </a:extLst>
          </p:cNvPr>
          <p:cNvSpPr txBox="1">
            <a:spLocks/>
          </p:cNvSpPr>
          <p:nvPr/>
        </p:nvSpPr>
        <p:spPr>
          <a:xfrm>
            <a:off x="4826445" y="1755432"/>
            <a:ext cx="3836158" cy="42883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it-IT"/>
            </a:defPPr>
            <a:lvl1pPr algn="ctr">
              <a:defRPr sz="13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29048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84132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77785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143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6509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58743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52396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4604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dirty="0"/>
              <a:t>Piano nazionale italiano </a:t>
            </a:r>
            <a:br>
              <a:rPr lang="it-IT" dirty="0"/>
            </a:br>
            <a:r>
              <a:rPr lang="it-IT" dirty="0"/>
              <a:t>di ripresa e resilienza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3D59B379-0768-CE8C-0FF7-67A3626EFA1A}"/>
              </a:ext>
            </a:extLst>
          </p:cNvPr>
          <p:cNvSpPr txBox="1">
            <a:spLocks/>
          </p:cNvSpPr>
          <p:nvPr/>
        </p:nvSpPr>
        <p:spPr>
          <a:xfrm>
            <a:off x="393555" y="608537"/>
            <a:ext cx="8523941" cy="1061116"/>
          </a:xfrm>
          <a:prstGeom prst="rect">
            <a:avLst/>
          </a:prstGeom>
        </p:spPr>
        <p:txBody>
          <a:bodyPr/>
          <a:lstStyle>
            <a:lvl1pPr marL="96827" indent="-96827" algn="l" defTabSz="387305" rtl="0" eaLnBrk="1" latinLnBrk="0" hangingPunct="1">
              <a:lnSpc>
                <a:spcPct val="90000"/>
              </a:lnSpc>
              <a:spcBef>
                <a:spcPts val="424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9048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84132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77785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143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6509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58743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52396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4604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lnSpc>
                <a:spcPts val="1900"/>
              </a:lnSpc>
              <a:buSzPct val="130000"/>
              <a:buFont typeface="Arial" panose="020B0604020202020204" pitchFamily="34" charset="0"/>
              <a:buBlip>
                <a:blip r:embed="rId2"/>
              </a:buBlip>
            </a:pPr>
            <a:r>
              <a:rPr lang="it-IT" sz="1400" noProof="0" dirty="0"/>
              <a:t>Oltre il </a:t>
            </a:r>
            <a:r>
              <a:rPr lang="it-IT" sz="1400" b="1" noProof="0" dirty="0">
                <a:solidFill>
                  <a:srgbClr val="003A79"/>
                </a:solidFill>
              </a:rPr>
              <a:t>70% delle risorse UE </a:t>
            </a:r>
            <a:r>
              <a:rPr lang="it-IT" sz="1400" noProof="0" dirty="0"/>
              <a:t>sono state già ricevute; la spesa effettiva ad oggi ammonta a circa il </a:t>
            </a:r>
            <a:r>
              <a:rPr lang="it-IT" sz="1400" b="1" noProof="0" dirty="0">
                <a:solidFill>
                  <a:srgbClr val="003A79"/>
                </a:solidFill>
              </a:rPr>
              <a:t>40% del totale</a:t>
            </a:r>
            <a:r>
              <a:rPr lang="it-IT" sz="1400" noProof="0" dirty="0"/>
              <a:t>. </a:t>
            </a:r>
          </a:p>
          <a:p>
            <a:pPr marL="285750" indent="-285750">
              <a:lnSpc>
                <a:spcPts val="1900"/>
              </a:lnSpc>
              <a:buSzPct val="130000"/>
              <a:buFont typeface="Arial" panose="020B0604020202020204" pitchFamily="34" charset="0"/>
              <a:buBlip>
                <a:blip r:embed="rId2"/>
              </a:buBlip>
            </a:pPr>
            <a:r>
              <a:rPr lang="it-IT" sz="1400" dirty="0"/>
              <a:t>L’85% dei fondi è stato assegnato agli enti attuatori, ma </a:t>
            </a:r>
            <a:r>
              <a:rPr lang="it-IT" sz="1400" b="1" dirty="0">
                <a:solidFill>
                  <a:srgbClr val="003A79"/>
                </a:solidFill>
              </a:rPr>
              <a:t>è improbabile che più di due terzi dei 130 miliardi rimanenti vengano spesi nel biennio 2025-26</a:t>
            </a:r>
            <a:r>
              <a:rPr lang="it-IT" sz="1400" dirty="0"/>
              <a:t>. </a:t>
            </a:r>
          </a:p>
        </p:txBody>
      </p:sp>
      <p:graphicFrame>
        <p:nvGraphicFramePr>
          <p:cNvPr id="8" name="Content Placeholder 14">
            <a:extLst>
              <a:ext uri="{FF2B5EF4-FFF2-40B4-BE49-F238E27FC236}">
                <a16:creationId xmlns:a16="http://schemas.microsoft.com/office/drawing/2014/main" id="{3989E1A7-D655-EAE0-90F0-0830075BBEA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01325772"/>
              </p:ext>
            </p:extLst>
          </p:nvPr>
        </p:nvGraphicFramePr>
        <p:xfrm>
          <a:off x="4693691" y="2144212"/>
          <a:ext cx="4257362" cy="23861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Content Placeholder 11">
            <a:extLst>
              <a:ext uri="{FF2B5EF4-FFF2-40B4-BE49-F238E27FC236}">
                <a16:creationId xmlns:a16="http://schemas.microsoft.com/office/drawing/2014/main" id="{49A7E207-88DB-E1A4-641B-4977A2C77B5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29876350"/>
              </p:ext>
            </p:extLst>
          </p:nvPr>
        </p:nvGraphicFramePr>
        <p:xfrm>
          <a:off x="446636" y="2216510"/>
          <a:ext cx="4040187" cy="22663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1" name="Segnaposto numero diapositiva 12">
            <a:extLst>
              <a:ext uri="{FF2B5EF4-FFF2-40B4-BE49-F238E27FC236}">
                <a16:creationId xmlns:a16="http://schemas.microsoft.com/office/drawing/2014/main" id="{92085D01-CB6B-1475-352D-E36AA205327E}"/>
              </a:ext>
            </a:extLst>
          </p:cNvPr>
          <p:cNvSpPr txBox="1">
            <a:spLocks/>
          </p:cNvSpPr>
          <p:nvPr/>
        </p:nvSpPr>
        <p:spPr bwMode="auto">
          <a:xfrm>
            <a:off x="8662603" y="92338"/>
            <a:ext cx="448866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it-IT"/>
            </a:defPPr>
            <a:lvl1pPr algn="ctr" eaLnBrk="1" hangingPunct="1">
              <a:defRPr sz="10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166F7D8C-A04C-4895-80DA-A1A9CFD612E2}" type="slidenum">
              <a:rPr lang="it-IT" altLang="it-IT" sz="900">
                <a:ea typeface="MS PGothic" panose="020B0600070205080204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it-IT" altLang="it-IT" sz="900" dirty="0"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706286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016140-336F-2A5B-9A85-FF5CEDE777FA}"/>
              </a:ext>
            </a:extLst>
          </p:cNvPr>
          <p:cNvSpPr txBox="1">
            <a:spLocks/>
          </p:cNvSpPr>
          <p:nvPr/>
        </p:nvSpPr>
        <p:spPr>
          <a:xfrm>
            <a:off x="360000" y="180000"/>
            <a:ext cx="8770937" cy="596695"/>
          </a:xfrm>
          <a:prstGeom prst="rect">
            <a:avLst/>
          </a:prstGeom>
        </p:spPr>
        <p:txBody>
          <a:bodyPr vert="horz" lIns="98666" tIns="49333" rIns="98666" bIns="49333" rtlCol="0" anchor="ctr">
            <a:noAutofit/>
          </a:bodyPr>
          <a:lstStyle>
            <a:defPPr>
              <a:defRPr lang="it-IT"/>
            </a:defPPr>
            <a:lvl1pPr marR="0" lvl="0" indent="0" defTabSz="417902" fontAlgn="auto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1" i="0" u="none" strike="noStrike" kern="0" cap="none" spc="0" normalizeH="0" baseline="0">
                <a:ln>
                  <a:noFill/>
                </a:ln>
                <a:solidFill>
                  <a:srgbClr val="003A79"/>
                </a:solidFill>
                <a:effectLst/>
                <a:uLnTx/>
                <a:uFillTx/>
                <a:latin typeface="Century Gothic" panose="020B0502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it-IT" dirty="0"/>
              <a:t>Il Governo prevede di aumentare gradualmente il saldo primario nel periodo 2025-27</a:t>
            </a:r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138BE473-2184-6A9E-8C86-CA09374EFD7B}"/>
              </a:ext>
            </a:extLst>
          </p:cNvPr>
          <p:cNvSpPr txBox="1">
            <a:spLocks/>
          </p:cNvSpPr>
          <p:nvPr/>
        </p:nvSpPr>
        <p:spPr>
          <a:xfrm>
            <a:off x="284876" y="4468312"/>
            <a:ext cx="4230090" cy="231413"/>
          </a:xfrm>
          <a:prstGeom prst="rect">
            <a:avLst/>
          </a:prstGeom>
        </p:spPr>
        <p:txBody>
          <a:bodyPr/>
          <a:lstStyle>
            <a:lvl1pPr marL="96827" indent="-96827" algn="l" defTabSz="387305" rtl="0" eaLnBrk="1" latinLnBrk="0" hangingPunct="1">
              <a:lnSpc>
                <a:spcPct val="90000"/>
              </a:lnSpc>
              <a:spcBef>
                <a:spcPts val="424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9048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84132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77785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143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6509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58743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52396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4604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000" i="1" dirty="0" err="1"/>
              <a:t>Nota</a:t>
            </a:r>
            <a:r>
              <a:rPr lang="en-US" sz="1000" i="1" dirty="0"/>
              <a:t>: </a:t>
            </a:r>
            <a:r>
              <a:rPr lang="en-US" sz="1000" i="1" dirty="0" err="1"/>
              <a:t>contributo</a:t>
            </a:r>
            <a:r>
              <a:rPr lang="en-US" sz="1000" i="1" dirty="0"/>
              <a:t> al </a:t>
            </a:r>
            <a:r>
              <a:rPr lang="en-US" sz="1000" i="1" dirty="0" err="1"/>
              <a:t>saldo</a:t>
            </a:r>
            <a:r>
              <a:rPr lang="en-US" sz="1000" i="1" dirty="0"/>
              <a:t> di </a:t>
            </a:r>
            <a:r>
              <a:rPr lang="en-US" sz="1000" i="1" dirty="0" err="1"/>
              <a:t>bilancio</a:t>
            </a:r>
            <a:r>
              <a:rPr lang="en-US" sz="1000" i="1" dirty="0"/>
              <a:t> (% PIL). Fonte: Intesa  Sanpaolo Research, </a:t>
            </a:r>
            <a:r>
              <a:rPr lang="en-US" sz="1000" i="1" dirty="0" err="1"/>
              <a:t>proiezioni</a:t>
            </a:r>
            <a:r>
              <a:rPr lang="en-US" sz="1000" i="1" dirty="0"/>
              <a:t> di </a:t>
            </a:r>
            <a:r>
              <a:rPr lang="en-US" sz="1000" i="1" dirty="0" err="1"/>
              <a:t>bilancio</a:t>
            </a:r>
            <a:r>
              <a:rPr lang="en-US" sz="1000" i="1" dirty="0"/>
              <a:t> del Governo Italiano</a:t>
            </a:r>
          </a:p>
        </p:txBody>
      </p:sp>
      <p:sp>
        <p:nvSpPr>
          <p:cNvPr id="4" name="Content Placeholder 5">
            <a:extLst>
              <a:ext uri="{FF2B5EF4-FFF2-40B4-BE49-F238E27FC236}">
                <a16:creationId xmlns:a16="http://schemas.microsoft.com/office/drawing/2014/main" id="{91587143-23BA-BC10-EB74-E559BAC7CC2A}"/>
              </a:ext>
            </a:extLst>
          </p:cNvPr>
          <p:cNvSpPr txBox="1">
            <a:spLocks/>
          </p:cNvSpPr>
          <p:nvPr/>
        </p:nvSpPr>
        <p:spPr>
          <a:xfrm>
            <a:off x="4665547" y="4468312"/>
            <a:ext cx="4346066" cy="231413"/>
          </a:xfrm>
          <a:prstGeom prst="rect">
            <a:avLst/>
          </a:prstGeom>
        </p:spPr>
        <p:txBody>
          <a:bodyPr/>
          <a:lstStyle>
            <a:lvl1pPr marL="96827" indent="-96827" algn="l" defTabSz="387305" rtl="0" eaLnBrk="1" latinLnBrk="0" hangingPunct="1">
              <a:lnSpc>
                <a:spcPct val="90000"/>
              </a:lnSpc>
              <a:spcBef>
                <a:spcPts val="424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9048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84132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77785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143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6509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58743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52396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4604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000" i="1" dirty="0"/>
              <a:t>Fonte: Intesa Sanpaolo Research, </a:t>
            </a:r>
            <a:r>
              <a:rPr lang="en-US" sz="1000" i="1" dirty="0" err="1"/>
              <a:t>proiezioni</a:t>
            </a:r>
            <a:r>
              <a:rPr lang="en-US" sz="1000" i="1" dirty="0"/>
              <a:t> di </a:t>
            </a:r>
            <a:r>
              <a:rPr lang="en-US" sz="1000" i="1" dirty="0" err="1"/>
              <a:t>bilancio</a:t>
            </a:r>
            <a:r>
              <a:rPr lang="en-US" sz="1000" i="1" dirty="0"/>
              <a:t> del Governo Italiano</a:t>
            </a:r>
          </a:p>
        </p:txBody>
      </p: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ED5E1398-0C15-B3C0-00A1-ED05142DB852}"/>
              </a:ext>
            </a:extLst>
          </p:cNvPr>
          <p:cNvSpPr txBox="1">
            <a:spLocks/>
          </p:cNvSpPr>
          <p:nvPr/>
        </p:nvSpPr>
        <p:spPr>
          <a:xfrm>
            <a:off x="360000" y="936035"/>
            <a:ext cx="4200245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it-IT"/>
            </a:defPPr>
            <a:lvl1pPr marL="0" algn="ctr" defTabSz="914400" rtl="0" eaLnBrk="1" latinLnBrk="0" hangingPunct="1">
              <a:defRPr sz="1000" b="1" kern="1200" smtClean="0">
                <a:solidFill>
                  <a:srgbClr val="003A79"/>
                </a:solidFill>
                <a:latin typeface="Century Gothic" panose="020B0502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1300" dirty="0"/>
              <a:t>Necessari avanzi primari più elevati per compensare l'elevata spesa per interessi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0D40598F-AE9F-1C63-5A17-578A2429DB2C}"/>
              </a:ext>
            </a:extLst>
          </p:cNvPr>
          <p:cNvSpPr txBox="1">
            <a:spLocks/>
          </p:cNvSpPr>
          <p:nvPr/>
        </p:nvSpPr>
        <p:spPr>
          <a:xfrm>
            <a:off x="4590257" y="949781"/>
            <a:ext cx="4346066" cy="59669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it-IT"/>
            </a:defPPr>
            <a:lvl1pPr algn="ctr">
              <a:defRPr sz="13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29048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84132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77785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143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6509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58743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52396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4604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dirty="0"/>
              <a:t>Negli obiettivi governativi il debito pubblico dovrebbe iniziare a calare dal 2027, man mano che l'impatto dei bonus per l'edilizia si affievolirà</a:t>
            </a:r>
          </a:p>
        </p:txBody>
      </p:sp>
      <p:graphicFrame>
        <p:nvGraphicFramePr>
          <p:cNvPr id="7" name="Content Placeholder 22">
            <a:extLst>
              <a:ext uri="{FF2B5EF4-FFF2-40B4-BE49-F238E27FC236}">
                <a16:creationId xmlns:a16="http://schemas.microsoft.com/office/drawing/2014/main" id="{D4B88564-5BA7-3404-1BC2-601E3F0CFF2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11908723"/>
              </p:ext>
            </p:extLst>
          </p:nvPr>
        </p:nvGraphicFramePr>
        <p:xfrm>
          <a:off x="244191" y="1546476"/>
          <a:ext cx="4316054" cy="30159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ontent Placeholder 10">
            <a:extLst>
              <a:ext uri="{FF2B5EF4-FFF2-40B4-BE49-F238E27FC236}">
                <a16:creationId xmlns:a16="http://schemas.microsoft.com/office/drawing/2014/main" id="{D1A82C98-0D18-A584-0886-332A60C824A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68120126"/>
              </p:ext>
            </p:extLst>
          </p:nvPr>
        </p:nvGraphicFramePr>
        <p:xfrm>
          <a:off x="4620268" y="1654704"/>
          <a:ext cx="4266767" cy="27243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Segnaposto numero diapositiva 12">
            <a:extLst>
              <a:ext uri="{FF2B5EF4-FFF2-40B4-BE49-F238E27FC236}">
                <a16:creationId xmlns:a16="http://schemas.microsoft.com/office/drawing/2014/main" id="{977B95C5-03E4-D69F-7AF0-E922BF21BF1D}"/>
              </a:ext>
            </a:extLst>
          </p:cNvPr>
          <p:cNvSpPr txBox="1">
            <a:spLocks/>
          </p:cNvSpPr>
          <p:nvPr/>
        </p:nvSpPr>
        <p:spPr bwMode="auto">
          <a:xfrm>
            <a:off x="8662603" y="92338"/>
            <a:ext cx="448866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it-IT"/>
            </a:defPPr>
            <a:lvl1pPr algn="ctr" eaLnBrk="1" hangingPunct="1">
              <a:defRPr sz="10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166F7D8C-A04C-4895-80DA-A1A9CFD612E2}" type="slidenum">
              <a:rPr lang="it-IT" altLang="it-IT" sz="900">
                <a:ea typeface="MS PGothic" panose="020B0600070205080204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it-IT" altLang="it-IT" sz="900" dirty="0"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880610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D339E0-35EB-AACE-9698-628038813B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2">
            <a:extLst>
              <a:ext uri="{FF2B5EF4-FFF2-40B4-BE49-F238E27FC236}">
                <a16:creationId xmlns:a16="http://schemas.microsoft.com/office/drawing/2014/main" id="{BA675BBA-27B1-5307-0436-4D3EE4095FBC}"/>
              </a:ext>
            </a:extLst>
          </p:cNvPr>
          <p:cNvSpPr txBox="1">
            <a:spLocks/>
          </p:cNvSpPr>
          <p:nvPr/>
        </p:nvSpPr>
        <p:spPr>
          <a:xfrm>
            <a:off x="360000" y="180000"/>
            <a:ext cx="7709524" cy="410927"/>
          </a:xfrm>
          <a:prstGeom prst="rect">
            <a:avLst/>
          </a:prstGeom>
        </p:spPr>
        <p:txBody>
          <a:bodyPr vert="horz" lIns="98666" tIns="49333" rIns="98666" bIns="49333" rtlCol="0" anchor="ctr">
            <a:noAutofit/>
          </a:bodyPr>
          <a:lstStyle>
            <a:lvl1pPr defTabSz="387305">
              <a:lnSpc>
                <a:spcPct val="90000"/>
              </a:lnSpc>
              <a:spcBef>
                <a:spcPct val="0"/>
              </a:spcBef>
              <a:buNone/>
              <a:defRPr sz="2400" b="1">
                <a:solidFill>
                  <a:srgbClr val="003A79"/>
                </a:solidFill>
                <a:latin typeface="Century Gothic" panose="020B0502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0" marR="0" lvl="0" indent="0" defTabSz="417902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1" i="0" u="none" strike="noStrike" kern="0" cap="none" spc="0" normalizeH="0" baseline="0" noProof="0" dirty="0">
                <a:ln>
                  <a:noFill/>
                </a:ln>
                <a:solidFill>
                  <a:srgbClr val="003A79"/>
                </a:solidFill>
                <a:effectLst/>
                <a:uLnTx/>
                <a:uFillTx/>
                <a:latin typeface="Century Gothic" panose="020B0502020202020204" pitchFamily="34" charset="0"/>
                <a:ea typeface="+mj-ea"/>
                <a:cs typeface="Arial" panose="020B0604020202020204" pitchFamily="34" charset="0"/>
              </a:rPr>
              <a:t>Agenda</a:t>
            </a:r>
          </a:p>
        </p:txBody>
      </p:sp>
      <p:sp>
        <p:nvSpPr>
          <p:cNvPr id="3" name="Rectangle 9">
            <a:extLst>
              <a:ext uri="{FF2B5EF4-FFF2-40B4-BE49-F238E27FC236}">
                <a16:creationId xmlns:a16="http://schemas.microsoft.com/office/drawing/2014/main" id="{D8473DE1-6C69-C75B-B2B0-BF13E7D5CF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498" y="1005208"/>
            <a:ext cx="408070" cy="479643"/>
          </a:xfrm>
          <a:prstGeom prst="rect">
            <a:avLst/>
          </a:prstGeom>
          <a:solidFill>
            <a:srgbClr val="003A79">
              <a:alpha val="50196"/>
            </a:srgbClr>
          </a:solidFill>
          <a:ln w="9525" algn="ctr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wrap="square" anchor="ctr">
            <a:noAutofit/>
          </a:bodyPr>
          <a:lstStyle/>
          <a:p>
            <a:pPr algn="ctr" defTabSz="550553"/>
            <a:r>
              <a:rPr lang="it-IT" sz="2000" b="1" kern="0" dirty="0">
                <a:solidFill>
                  <a:srgbClr val="FFFFFF"/>
                </a:solidFill>
                <a:latin typeface="Century Gothic (Body)"/>
                <a:ea typeface="MS PGothic" panose="020B0600070205080204" pitchFamily="34" charset="-128"/>
                <a:cs typeface="Arial" panose="020B0604020202020204" pitchFamily="34" charset="0"/>
              </a:rPr>
              <a:t>1</a:t>
            </a:r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id="{7D08F3FD-6DAB-714B-9428-A94F429CF9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8595" y="1005208"/>
            <a:ext cx="7951455" cy="479643"/>
          </a:xfrm>
          <a:prstGeom prst="rect">
            <a:avLst/>
          </a:prstGeom>
          <a:solidFill>
            <a:sysClr val="window" lastClr="FFFFFF"/>
          </a:solidFill>
          <a:ln w="9525" algn="ctr">
            <a:solidFill>
              <a:srgbClr val="EEECE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noAutofit/>
          </a:bodyPr>
          <a:lstStyle/>
          <a:p>
            <a:pPr defTabSz="98269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2000" b="1" kern="0" dirty="0">
                <a:solidFill>
                  <a:srgbClr val="4D4D4D"/>
                </a:solidFill>
                <a:latin typeface="Century Gothic (Body)"/>
                <a:ea typeface="MS PGothic" panose="020B0600070205080204" pitchFamily="34" charset="-128"/>
                <a:cs typeface="Arial" panose="020B0604020202020204" pitchFamily="34" charset="0"/>
              </a:rPr>
              <a:t>Lo scenario globale </a:t>
            </a:r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97538B62-41CB-8481-0B21-02736B0870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826" y="2013320"/>
            <a:ext cx="408070" cy="479643"/>
          </a:xfrm>
          <a:prstGeom prst="rect">
            <a:avLst/>
          </a:prstGeom>
          <a:solidFill>
            <a:srgbClr val="003A79">
              <a:alpha val="50196"/>
            </a:srgbClr>
          </a:solidFill>
          <a:ln w="9525" algn="ctr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wrap="square" anchor="ctr">
            <a:noAutofit/>
          </a:bodyPr>
          <a:lstStyle/>
          <a:p>
            <a:pPr algn="ctr" defTabSz="550553">
              <a:defRPr/>
            </a:pPr>
            <a:r>
              <a:rPr lang="it-IT" sz="2000" b="1" kern="0" dirty="0">
                <a:solidFill>
                  <a:srgbClr val="FFFFFF"/>
                </a:solidFill>
                <a:latin typeface="Century Gothic (Body)"/>
                <a:ea typeface="MS PGothic" panose="020B0600070205080204" pitchFamily="34" charset="-128"/>
                <a:cs typeface="Arial" panose="020B0604020202020204" pitchFamily="34" charset="0"/>
              </a:rPr>
              <a:t>2</a:t>
            </a:r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403E21E0-A35B-8DEE-EFE9-736F819105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8596" y="2013320"/>
            <a:ext cx="7951455" cy="479643"/>
          </a:xfrm>
          <a:prstGeom prst="rect">
            <a:avLst/>
          </a:prstGeom>
          <a:solidFill>
            <a:sysClr val="window" lastClr="FFFFFF"/>
          </a:solidFill>
          <a:ln w="9525" algn="ctr">
            <a:solidFill>
              <a:srgbClr val="EEECE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noAutofit/>
          </a:bodyPr>
          <a:lstStyle/>
          <a:p>
            <a:pPr marL="0" marR="0" lvl="0" indent="0" defTabSz="98269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0" u="none" strike="noStrike" kern="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Century Gothic (Body)"/>
                <a:ea typeface="MS PGothic" panose="020B0600070205080204" pitchFamily="34" charset="-128"/>
                <a:cs typeface="Arial" panose="020B0604020202020204" pitchFamily="34" charset="0"/>
              </a:rPr>
              <a:t>Le prospettive per l’economia italiana</a:t>
            </a:r>
            <a:endParaRPr kumimoji="0" lang="en-US" sz="2000" b="1" i="0" u="none" strike="noStrike" kern="0" cap="none" spc="0" normalizeH="0" baseline="0" noProof="0" dirty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Century Gothic (Body)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36567FD5-D299-095E-9D78-8924AA12EA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826" y="3021432"/>
            <a:ext cx="408070" cy="479643"/>
          </a:xfrm>
          <a:prstGeom prst="rect">
            <a:avLst/>
          </a:prstGeom>
          <a:solidFill>
            <a:srgbClr val="003A79">
              <a:alpha val="74902"/>
            </a:srgbClr>
          </a:solidFill>
          <a:ln w="9525" algn="ctr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wrap="square" anchor="ctr">
            <a:noAutofit/>
          </a:bodyPr>
          <a:lstStyle/>
          <a:p>
            <a:pPr algn="ctr" defTabSz="550553"/>
            <a:r>
              <a:rPr lang="it-IT" sz="2000" b="1" kern="0" dirty="0">
                <a:solidFill>
                  <a:srgbClr val="FFFFFF"/>
                </a:solidFill>
                <a:latin typeface="Century Gothic (Body)"/>
                <a:ea typeface="MS PGothic" panose="020B0600070205080204" pitchFamily="34" charset="-128"/>
                <a:cs typeface="Arial" panose="020B0604020202020204" pitchFamily="34" charset="0"/>
              </a:rPr>
              <a:t>3</a:t>
            </a:r>
          </a:p>
        </p:txBody>
      </p:sp>
      <p:sp>
        <p:nvSpPr>
          <p:cNvPr id="8" name="Rectangle 10">
            <a:extLst>
              <a:ext uri="{FF2B5EF4-FFF2-40B4-BE49-F238E27FC236}">
                <a16:creationId xmlns:a16="http://schemas.microsoft.com/office/drawing/2014/main" id="{871322F3-AD0E-ABCC-ABE7-B283D64BE9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8596" y="3021432"/>
            <a:ext cx="7951455" cy="479643"/>
          </a:xfrm>
          <a:prstGeom prst="rect">
            <a:avLst/>
          </a:prstGeom>
          <a:solidFill>
            <a:srgbClr val="003A79">
              <a:alpha val="74902"/>
            </a:srgbClr>
          </a:solidFill>
          <a:ln w="9525" algn="ctr">
            <a:solidFill>
              <a:srgbClr val="C0C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noAutofit/>
          </a:bodyPr>
          <a:lstStyle/>
          <a:p>
            <a:pPr defTabSz="550553"/>
            <a:r>
              <a:rPr lang="it-IT" sz="2000" b="1" kern="0" dirty="0">
                <a:solidFill>
                  <a:schemeClr val="bg1"/>
                </a:solidFill>
                <a:latin typeface="Century Gothic (Body)"/>
                <a:ea typeface="MS PGothic" panose="020B0600070205080204" pitchFamily="34" charset="-128"/>
                <a:cs typeface="Arial" panose="020B0604020202020204" pitchFamily="34" charset="0"/>
              </a:rPr>
              <a:t>Alcuni trend del settore bancario</a:t>
            </a:r>
            <a:endParaRPr lang="it-IT" sz="2000" b="1" kern="0" dirty="0">
              <a:solidFill>
                <a:srgbClr val="FFFFFF"/>
              </a:solidFill>
              <a:latin typeface="Century Gothic (Body)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9" name="Segnaposto numero diapositiva 12">
            <a:extLst>
              <a:ext uri="{FF2B5EF4-FFF2-40B4-BE49-F238E27FC236}">
                <a16:creationId xmlns:a16="http://schemas.microsoft.com/office/drawing/2014/main" id="{49C20B1A-921C-E94A-062C-9E75B42D7749}"/>
              </a:ext>
            </a:extLst>
          </p:cNvPr>
          <p:cNvSpPr txBox="1">
            <a:spLocks/>
          </p:cNvSpPr>
          <p:nvPr/>
        </p:nvSpPr>
        <p:spPr bwMode="auto">
          <a:xfrm>
            <a:off x="8662603" y="92338"/>
            <a:ext cx="448866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it-IT"/>
            </a:defPPr>
            <a:lvl1pPr algn="ctr" eaLnBrk="1" hangingPunct="1">
              <a:defRPr sz="10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166F7D8C-A04C-4895-80DA-A1A9CFD612E2}" type="slidenum">
              <a:rPr lang="it-IT" altLang="it-IT" sz="900">
                <a:ea typeface="MS PGothic" panose="020B0600070205080204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18</a:t>
            </a:fld>
            <a:endParaRPr lang="it-IT" altLang="it-IT" sz="900" dirty="0"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098046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2">
            <a:extLst>
              <a:ext uri="{FF2B5EF4-FFF2-40B4-BE49-F238E27FC236}">
                <a16:creationId xmlns:a16="http://schemas.microsoft.com/office/drawing/2014/main" id="{E18F265E-0A27-AA85-6034-AE07DBBB648B}"/>
              </a:ext>
            </a:extLst>
          </p:cNvPr>
          <p:cNvSpPr txBox="1">
            <a:spLocks/>
          </p:cNvSpPr>
          <p:nvPr/>
        </p:nvSpPr>
        <p:spPr>
          <a:xfrm>
            <a:off x="360000" y="180000"/>
            <a:ext cx="7709524" cy="410927"/>
          </a:xfrm>
          <a:prstGeom prst="rect">
            <a:avLst/>
          </a:prstGeom>
        </p:spPr>
        <p:txBody>
          <a:bodyPr vert="horz" lIns="98666" tIns="49333" rIns="98666" bIns="49333" rtlCol="0" anchor="ctr">
            <a:noAutofit/>
          </a:bodyPr>
          <a:lstStyle>
            <a:lvl1pPr defTabSz="387305">
              <a:lnSpc>
                <a:spcPct val="90000"/>
              </a:lnSpc>
              <a:spcBef>
                <a:spcPct val="0"/>
              </a:spcBef>
              <a:buNone/>
              <a:defRPr sz="2400" b="1">
                <a:solidFill>
                  <a:srgbClr val="003A79"/>
                </a:solidFill>
                <a:latin typeface="Century Gothic" panose="020B0502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0" marR="0" lvl="0" indent="0" defTabSz="417902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1" i="0" u="none" strike="noStrike" kern="0" cap="none" spc="0" normalizeH="0" baseline="0" noProof="0" dirty="0">
                <a:ln>
                  <a:noFill/>
                </a:ln>
                <a:solidFill>
                  <a:srgbClr val="003A79"/>
                </a:solidFill>
                <a:effectLst/>
                <a:uLnTx/>
                <a:uFillTx/>
                <a:latin typeface="Century Gothic" panose="020B0502020202020204" pitchFamily="34" charset="0"/>
                <a:ea typeface="+mj-ea"/>
                <a:cs typeface="Arial" panose="020B0604020202020204" pitchFamily="34" charset="0"/>
              </a:rPr>
              <a:t>Agenda</a:t>
            </a:r>
          </a:p>
        </p:txBody>
      </p:sp>
      <p:sp>
        <p:nvSpPr>
          <p:cNvPr id="3" name="Rectangle 9">
            <a:extLst>
              <a:ext uri="{FF2B5EF4-FFF2-40B4-BE49-F238E27FC236}">
                <a16:creationId xmlns:a16="http://schemas.microsoft.com/office/drawing/2014/main" id="{E2A0B157-FD05-6420-D116-F23565C87A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498" y="1005208"/>
            <a:ext cx="408070" cy="504810"/>
          </a:xfrm>
          <a:prstGeom prst="rect">
            <a:avLst/>
          </a:prstGeom>
          <a:solidFill>
            <a:srgbClr val="003A79">
              <a:alpha val="74902"/>
            </a:srgbClr>
          </a:solidFill>
          <a:ln w="9525" algn="ctr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wrap="square" anchor="ctr">
            <a:noAutofit/>
          </a:bodyPr>
          <a:lstStyle/>
          <a:p>
            <a:pPr algn="ctr" defTabSz="550553">
              <a:defRPr/>
            </a:pPr>
            <a:r>
              <a:rPr lang="it-IT" sz="2000" b="1" kern="0" dirty="0">
                <a:solidFill>
                  <a:srgbClr val="FFFFFF"/>
                </a:solidFill>
                <a:latin typeface="Century Gothic (Body)"/>
                <a:ea typeface="MS PGothic" panose="020B0600070205080204" pitchFamily="34" charset="-128"/>
                <a:cs typeface="Arial" panose="020B0604020202020204" pitchFamily="34" charset="0"/>
              </a:rPr>
              <a:t>1</a:t>
            </a:r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id="{CC319A78-F4F0-71D3-8A04-8FD5DCE02D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8595" y="1005208"/>
            <a:ext cx="7951455" cy="504810"/>
          </a:xfrm>
          <a:prstGeom prst="rect">
            <a:avLst/>
          </a:prstGeom>
          <a:solidFill>
            <a:srgbClr val="003A79">
              <a:alpha val="74902"/>
            </a:srgbClr>
          </a:solidFill>
          <a:ln w="9525" algn="ctr">
            <a:solidFill>
              <a:srgbClr val="C0C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noAutofit/>
          </a:bodyPr>
          <a:lstStyle/>
          <a:p>
            <a:pPr defTabSz="550553">
              <a:defRPr/>
            </a:pPr>
            <a:r>
              <a:rPr lang="it-IT" sz="2000" b="1" kern="0" dirty="0">
                <a:solidFill>
                  <a:srgbClr val="FFFFFF"/>
                </a:solidFill>
                <a:latin typeface="Century Gothic (Body)"/>
                <a:ea typeface="MS PGothic" panose="020B0600070205080204" pitchFamily="34" charset="-128"/>
                <a:cs typeface="Arial" panose="020B0604020202020204" pitchFamily="34" charset="0"/>
              </a:rPr>
              <a:t>Lo scenario globale </a:t>
            </a:r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70FA9F70-3B13-37BE-32E4-EDE1584A8F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826" y="2013320"/>
            <a:ext cx="408070" cy="504810"/>
          </a:xfrm>
          <a:prstGeom prst="rect">
            <a:avLst/>
          </a:prstGeom>
          <a:solidFill>
            <a:srgbClr val="003A79">
              <a:alpha val="50196"/>
            </a:srgbClr>
          </a:solidFill>
          <a:ln w="9525" algn="ctr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wrap="square" anchor="ctr">
            <a:noAutofit/>
          </a:bodyPr>
          <a:lstStyle/>
          <a:p>
            <a:pPr algn="ctr" defTabSz="550553">
              <a:defRPr/>
            </a:pPr>
            <a:r>
              <a:rPr lang="it-IT" sz="2000" b="1" kern="0" dirty="0">
                <a:solidFill>
                  <a:srgbClr val="FFFFFF"/>
                </a:solidFill>
                <a:latin typeface="Century Gothic (Body)"/>
                <a:ea typeface="MS PGothic" panose="020B0600070205080204" pitchFamily="34" charset="-128"/>
                <a:cs typeface="Arial" panose="020B0604020202020204" pitchFamily="34" charset="0"/>
              </a:rPr>
              <a:t>2</a:t>
            </a:r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C8078BF3-4817-9DD9-2C52-3D881FA84C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8596" y="2013320"/>
            <a:ext cx="7951455" cy="504810"/>
          </a:xfrm>
          <a:prstGeom prst="rect">
            <a:avLst/>
          </a:prstGeom>
          <a:solidFill>
            <a:sysClr val="window" lastClr="FFFFFF"/>
          </a:solidFill>
          <a:ln w="9525" algn="ctr">
            <a:solidFill>
              <a:srgbClr val="EEECE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noAutofit/>
          </a:bodyPr>
          <a:lstStyle/>
          <a:p>
            <a:pPr marL="0" marR="0" lvl="0" indent="0" defTabSz="98269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0" u="none" strike="noStrike" kern="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Century Gothic (Body)"/>
                <a:ea typeface="MS PGothic" panose="020B0600070205080204" pitchFamily="34" charset="-128"/>
                <a:cs typeface="Arial" panose="020B0604020202020204" pitchFamily="34" charset="0"/>
              </a:rPr>
              <a:t>Le prospettive per l’economia italiana</a:t>
            </a:r>
            <a:endParaRPr kumimoji="0" lang="en-US" sz="2000" b="1" i="0" u="none" strike="noStrike" kern="0" cap="none" spc="0" normalizeH="0" baseline="0" noProof="0" dirty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Century Gothic (Body)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DC168705-93F3-0586-A68F-697CA743D2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826" y="3021432"/>
            <a:ext cx="408070" cy="504810"/>
          </a:xfrm>
          <a:prstGeom prst="rect">
            <a:avLst/>
          </a:prstGeom>
          <a:solidFill>
            <a:srgbClr val="003A79">
              <a:alpha val="50196"/>
            </a:srgbClr>
          </a:solidFill>
          <a:ln w="9525" algn="ctr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wrap="square" anchor="ctr">
            <a:noAutofit/>
          </a:bodyPr>
          <a:lstStyle/>
          <a:p>
            <a:pPr algn="ctr" defTabSz="550553">
              <a:defRPr/>
            </a:pPr>
            <a:r>
              <a:rPr lang="it-IT" sz="2000" b="1" kern="0" dirty="0">
                <a:solidFill>
                  <a:srgbClr val="FFFFFF"/>
                </a:solidFill>
                <a:latin typeface="Century Gothic (Body)"/>
                <a:ea typeface="MS PGothic" panose="020B0600070205080204" pitchFamily="34" charset="-128"/>
                <a:cs typeface="Arial" panose="020B0604020202020204" pitchFamily="34" charset="0"/>
              </a:rPr>
              <a:t>3</a:t>
            </a:r>
          </a:p>
        </p:txBody>
      </p:sp>
      <p:sp>
        <p:nvSpPr>
          <p:cNvPr id="8" name="Rectangle 10">
            <a:extLst>
              <a:ext uri="{FF2B5EF4-FFF2-40B4-BE49-F238E27FC236}">
                <a16:creationId xmlns:a16="http://schemas.microsoft.com/office/drawing/2014/main" id="{74762099-FC73-D23F-C350-A2F4E40393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8596" y="3021432"/>
            <a:ext cx="7951455" cy="504810"/>
          </a:xfrm>
          <a:prstGeom prst="rect">
            <a:avLst/>
          </a:prstGeom>
          <a:solidFill>
            <a:sysClr val="window" lastClr="FFFFFF"/>
          </a:solidFill>
          <a:ln w="9525" algn="ctr">
            <a:solidFill>
              <a:srgbClr val="EEECE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noAutofit/>
          </a:bodyPr>
          <a:lstStyle/>
          <a:p>
            <a:pPr marL="0" marR="0" lvl="0" indent="0" defTabSz="98269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0" u="none" strike="noStrike" kern="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Century Gothic (Body)"/>
                <a:ea typeface="MS PGothic" panose="020B0600070205080204" pitchFamily="34" charset="-128"/>
                <a:cs typeface="Arial" panose="020B0604020202020204" pitchFamily="34" charset="0"/>
              </a:rPr>
              <a:t>Alcuni trend del settore bancario</a:t>
            </a:r>
          </a:p>
        </p:txBody>
      </p:sp>
      <p:sp>
        <p:nvSpPr>
          <p:cNvPr id="9" name="Segnaposto numero diapositiva 12">
            <a:extLst>
              <a:ext uri="{FF2B5EF4-FFF2-40B4-BE49-F238E27FC236}">
                <a16:creationId xmlns:a16="http://schemas.microsoft.com/office/drawing/2014/main" id="{B0079713-1CB5-DBDD-2D5D-CEC475FE119D}"/>
              </a:ext>
            </a:extLst>
          </p:cNvPr>
          <p:cNvSpPr txBox="1">
            <a:spLocks/>
          </p:cNvSpPr>
          <p:nvPr/>
        </p:nvSpPr>
        <p:spPr bwMode="auto">
          <a:xfrm>
            <a:off x="8662603" y="92338"/>
            <a:ext cx="448866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it-IT"/>
            </a:defPPr>
            <a:lvl1pPr algn="ctr" eaLnBrk="1" hangingPunct="1">
              <a:defRPr sz="10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166F7D8C-A04C-4895-80DA-A1A9CFD612E2}" type="slidenum">
              <a:rPr lang="it-IT" altLang="it-IT" sz="900">
                <a:ea typeface="MS PGothic" panose="020B0600070205080204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it-IT" altLang="it-IT" sz="900" dirty="0"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640755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olo 12">
            <a:extLst>
              <a:ext uri="{FF2B5EF4-FFF2-40B4-BE49-F238E27FC236}">
                <a16:creationId xmlns:a16="http://schemas.microsoft.com/office/drawing/2014/main" id="{958DE0FB-F370-DACB-75A4-71F69563D0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it-IT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D772C65-AD27-B3B9-3E7F-3D394E1ADC57}"/>
              </a:ext>
            </a:extLst>
          </p:cNvPr>
          <p:cNvSpPr txBox="1">
            <a:spLocks/>
          </p:cNvSpPr>
          <p:nvPr/>
        </p:nvSpPr>
        <p:spPr>
          <a:xfrm>
            <a:off x="360000" y="180000"/>
            <a:ext cx="8222913" cy="342900"/>
          </a:xfrm>
          <a:prstGeom prst="rect">
            <a:avLst/>
          </a:prstGeom>
        </p:spPr>
        <p:txBody>
          <a:bodyPr anchor="ctr" anchorCtr="0"/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MS PGothic" pitchFamily="34" charset="-128"/>
                <a:cs typeface="MS PGothic" charset="0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itchFamily="34" charset="-128"/>
                <a:cs typeface="MS PGothic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itchFamily="34" charset="-128"/>
                <a:cs typeface="MS PGothic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itchFamily="34" charset="-128"/>
                <a:cs typeface="MS PGothic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itchFamily="34" charset="-128"/>
                <a:cs typeface="MS PGothic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algn="l"/>
            <a:r>
              <a:rPr lang="it-IT" sz="2400" b="1" noProof="0" dirty="0">
                <a:solidFill>
                  <a:srgbClr val="003A79"/>
                </a:solidFill>
                <a:latin typeface="Century Gothic" panose="020B0502020202020204" pitchFamily="34" charset="0"/>
              </a:rPr>
              <a:t>Il sistema bancario Italiano in breve</a:t>
            </a:r>
          </a:p>
        </p:txBody>
      </p:sp>
      <p:sp>
        <p:nvSpPr>
          <p:cNvPr id="6" name="Segnaposto testo 3">
            <a:extLst>
              <a:ext uri="{FF2B5EF4-FFF2-40B4-BE49-F238E27FC236}">
                <a16:creationId xmlns:a16="http://schemas.microsoft.com/office/drawing/2014/main" id="{3DD78ECF-AB10-014D-1D08-A8CCC9586755}"/>
              </a:ext>
            </a:extLst>
          </p:cNvPr>
          <p:cNvSpPr txBox="1">
            <a:spLocks/>
          </p:cNvSpPr>
          <p:nvPr/>
        </p:nvSpPr>
        <p:spPr>
          <a:xfrm>
            <a:off x="360000" y="652900"/>
            <a:ext cx="8616220" cy="3904812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3A79"/>
              </a:buClr>
              <a:buSzPct val="130000"/>
              <a:buFont typeface="Wingdings" panose="05000000000000000000" pitchFamily="2" charset="2"/>
              <a:buNone/>
              <a:defRPr sz="1600" kern="1200" baseline="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9000" indent="-189000" defTabSz="685800">
              <a:lnSpc>
                <a:spcPts val="1600"/>
              </a:lnSpc>
              <a:spcBef>
                <a:spcPts val="0"/>
              </a:spcBef>
              <a:spcAft>
                <a:spcPts val="1000"/>
              </a:spcAft>
              <a:buBlip>
                <a:blip r:embed="rId3"/>
              </a:buBlip>
              <a:defRPr/>
            </a:pPr>
            <a:r>
              <a:rPr lang="it-IT" sz="1400" b="1" noProof="0" dirty="0">
                <a:solidFill>
                  <a:srgbClr val="003A79"/>
                </a:solidFill>
                <a:latin typeface="+mn-lt"/>
              </a:rPr>
              <a:t>Capital </a:t>
            </a:r>
            <a:r>
              <a:rPr lang="it-IT" sz="1400" b="1" noProof="0" dirty="0" err="1">
                <a:solidFill>
                  <a:srgbClr val="003A79"/>
                </a:solidFill>
                <a:latin typeface="+mn-lt"/>
              </a:rPr>
              <a:t>ratios</a:t>
            </a:r>
            <a:r>
              <a:rPr lang="it-IT" sz="1400" b="1" noProof="0" dirty="0">
                <a:solidFill>
                  <a:srgbClr val="003A79"/>
                </a:solidFill>
                <a:latin typeface="+mn-lt"/>
              </a:rPr>
              <a:t> sui massimi di tutti I tempi (CET1 ratio a 16,3%) </a:t>
            </a:r>
            <a:r>
              <a:rPr lang="it-IT" sz="1400" noProof="0" dirty="0">
                <a:solidFill>
                  <a:sysClr val="windowText" lastClr="000000"/>
                </a:solidFill>
                <a:latin typeface="+mn-lt"/>
              </a:rPr>
              <a:t>grazie ad una elevata profittabilità. </a:t>
            </a:r>
          </a:p>
          <a:p>
            <a:pPr marL="189000" indent="-189000" defTabSz="685800">
              <a:lnSpc>
                <a:spcPts val="1600"/>
              </a:lnSpc>
              <a:spcBef>
                <a:spcPts val="0"/>
              </a:spcBef>
              <a:spcAft>
                <a:spcPts val="1000"/>
              </a:spcAft>
              <a:buBlip>
                <a:blip r:embed="rId3"/>
              </a:buBlip>
              <a:defRPr/>
            </a:pPr>
            <a:r>
              <a:rPr lang="it-IT" sz="1400" b="1" dirty="0">
                <a:solidFill>
                  <a:srgbClr val="003A79"/>
                </a:solidFill>
                <a:latin typeface="+mn-lt"/>
              </a:rPr>
              <a:t>Q</a:t>
            </a:r>
            <a:r>
              <a:rPr lang="it-IT" sz="1400" b="1" noProof="0" dirty="0" err="1">
                <a:solidFill>
                  <a:srgbClr val="003A79"/>
                </a:solidFill>
                <a:latin typeface="+mn-lt"/>
              </a:rPr>
              <a:t>ualità</a:t>
            </a:r>
            <a:r>
              <a:rPr lang="it-IT" sz="1400" b="1" noProof="0" dirty="0">
                <a:solidFill>
                  <a:srgbClr val="003A79"/>
                </a:solidFill>
                <a:latin typeface="+mn-lt"/>
              </a:rPr>
              <a:t> del credito sotto controllo</a:t>
            </a:r>
            <a:r>
              <a:rPr lang="it-IT" sz="1400" noProof="0" dirty="0">
                <a:solidFill>
                  <a:sysClr val="windowText" lastClr="000000"/>
                </a:solidFill>
                <a:latin typeface="+mn-lt"/>
              </a:rPr>
              <a:t>. NPL ratio stabile sui minimi e tasso di deterioramento degli impieghi  nuovamente in riduzione. </a:t>
            </a:r>
          </a:p>
          <a:p>
            <a:pPr marL="189000" indent="-189000" defTabSz="685800">
              <a:lnSpc>
                <a:spcPts val="1600"/>
              </a:lnSpc>
              <a:spcBef>
                <a:spcPts val="0"/>
              </a:spcBef>
              <a:spcAft>
                <a:spcPts val="1000"/>
              </a:spcAft>
              <a:buBlip>
                <a:blip r:embed="rId3"/>
              </a:buBlip>
              <a:defRPr/>
            </a:pPr>
            <a:r>
              <a:rPr lang="it-IT" sz="1400" dirty="0">
                <a:solidFill>
                  <a:sysClr val="windowText" lastClr="000000"/>
                </a:solidFill>
                <a:latin typeface="+mn-lt"/>
              </a:rPr>
              <a:t>La capacità di ripagamento del debito di famiglie e imprese è sostenuta dalla loro migliore salute finanziaria, dalla elevata liquidità, dalla più lunga scadenza del debito e dalla maggiore quota del debito a tasso fisso. </a:t>
            </a:r>
            <a:endParaRPr lang="it-IT" sz="1400" noProof="0" dirty="0">
              <a:solidFill>
                <a:sysClr val="windowText" lastClr="000000"/>
              </a:solidFill>
              <a:latin typeface="+mn-lt"/>
            </a:endParaRPr>
          </a:p>
          <a:p>
            <a:pPr marL="189000" indent="-189000" defTabSz="685800">
              <a:lnSpc>
                <a:spcPts val="1600"/>
              </a:lnSpc>
              <a:spcBef>
                <a:spcPts val="0"/>
              </a:spcBef>
              <a:spcAft>
                <a:spcPts val="1000"/>
              </a:spcAft>
              <a:buBlip>
                <a:blip r:embed="rId3"/>
              </a:buBlip>
              <a:defRPr/>
            </a:pPr>
            <a:r>
              <a:rPr lang="it-IT" sz="1400" b="1" noProof="0" dirty="0">
                <a:solidFill>
                  <a:srgbClr val="003A79"/>
                </a:solidFill>
                <a:latin typeface="+mn-lt"/>
              </a:rPr>
              <a:t>Profittabilità su elevati livelli </a:t>
            </a:r>
            <a:r>
              <a:rPr lang="it-IT" sz="1400" dirty="0">
                <a:solidFill>
                  <a:sysClr val="windowText" lastClr="000000"/>
                </a:solidFill>
                <a:latin typeface="+mn-lt"/>
              </a:rPr>
              <a:t>sostenuta da una buona crescita dei ricavi da commissioni e ulteriore riduzione degli accantonamenti</a:t>
            </a:r>
            <a:r>
              <a:rPr lang="it-IT" sz="1400" b="1" noProof="0" dirty="0">
                <a:solidFill>
                  <a:srgbClr val="003A79"/>
                </a:solidFill>
                <a:latin typeface="+mn-lt"/>
              </a:rPr>
              <a:t>. ROE annualizzato al 16% e più elevato della media UE.</a:t>
            </a:r>
          </a:p>
          <a:p>
            <a:pPr marL="189000" indent="-189000" defTabSz="685800">
              <a:lnSpc>
                <a:spcPts val="1600"/>
              </a:lnSpc>
              <a:spcBef>
                <a:spcPts val="0"/>
              </a:spcBef>
              <a:spcAft>
                <a:spcPts val="1000"/>
              </a:spcAft>
              <a:buBlip>
                <a:blip r:embed="rId3"/>
              </a:buBlip>
              <a:defRPr/>
            </a:pPr>
            <a:r>
              <a:rPr lang="it-IT" sz="1400" b="1" dirty="0">
                <a:solidFill>
                  <a:srgbClr val="003A79"/>
                </a:solidFill>
                <a:latin typeface="+mn-lt"/>
              </a:rPr>
              <a:t>Moderata crescita per i depositi intorno al 2% nella prima metà del 2025. </a:t>
            </a:r>
            <a:r>
              <a:rPr lang="it-IT" sz="1400" dirty="0">
                <a:solidFill>
                  <a:sysClr val="windowText" lastClr="000000"/>
                </a:solidFill>
                <a:latin typeface="+mn-lt"/>
              </a:rPr>
              <a:t>Depositi a tempo meno attraenti e obbligazioni bancarie in decelerazione. </a:t>
            </a:r>
          </a:p>
          <a:p>
            <a:pPr marL="189000" indent="-189000" defTabSz="685800">
              <a:lnSpc>
                <a:spcPts val="1600"/>
              </a:lnSpc>
              <a:spcBef>
                <a:spcPts val="0"/>
              </a:spcBef>
              <a:spcAft>
                <a:spcPts val="1000"/>
              </a:spcAft>
              <a:buBlip>
                <a:blip r:embed="rId3"/>
              </a:buBlip>
              <a:defRPr/>
            </a:pPr>
            <a:r>
              <a:rPr lang="it-IT" sz="1400" b="1" noProof="0" dirty="0">
                <a:solidFill>
                  <a:srgbClr val="003A79"/>
                </a:solidFill>
                <a:latin typeface="+mn-lt"/>
              </a:rPr>
              <a:t>Condizioni di accesso al credito migliorate e modesto incremento della domanda di credito da parte delle imprese, </a:t>
            </a:r>
            <a:r>
              <a:rPr lang="it-IT" sz="1400" dirty="0">
                <a:solidFill>
                  <a:sysClr val="windowText" lastClr="000000"/>
                </a:solidFill>
                <a:latin typeface="+mn-lt"/>
              </a:rPr>
              <a:t>grazie ai più bassi tassi di interesse e al lieve recupero del ritmo degli investimenti. </a:t>
            </a:r>
          </a:p>
          <a:p>
            <a:pPr marL="189000" indent="-189000" defTabSz="685800">
              <a:lnSpc>
                <a:spcPts val="1600"/>
              </a:lnSpc>
              <a:spcBef>
                <a:spcPts val="0"/>
              </a:spcBef>
              <a:spcAft>
                <a:spcPts val="1000"/>
              </a:spcAft>
              <a:buBlip>
                <a:blip r:embed="rId3"/>
              </a:buBlip>
              <a:defRPr/>
            </a:pPr>
            <a:r>
              <a:rPr lang="it-IT" sz="1400" b="1" dirty="0">
                <a:solidFill>
                  <a:srgbClr val="003A79"/>
                </a:solidFill>
                <a:latin typeface="+mn-lt"/>
                <a:cs typeface="Arial"/>
              </a:rPr>
              <a:t>Impieghi alle famiglie in graduale accelerazione, guidati dai mutui ipotecari (</a:t>
            </a:r>
            <a:r>
              <a:rPr lang="it-IT" sz="1400" noProof="0" dirty="0">
                <a:solidFill>
                  <a:sysClr val="windowText" lastClr="000000"/>
                </a:solidFill>
                <a:latin typeface="+mn-lt"/>
                <a:cs typeface="Arial"/>
              </a:rPr>
              <a:t>+2.9% in luglio sugli stocks e +38% in termini di flussi nel primo semestre dell’anno. </a:t>
            </a:r>
            <a:r>
              <a:rPr lang="it-IT" sz="1400" b="1" noProof="0" dirty="0">
                <a:solidFill>
                  <a:srgbClr val="003A79"/>
                </a:solidFill>
                <a:latin typeface="+mn-lt"/>
                <a:cs typeface="Arial"/>
              </a:rPr>
              <a:t>R</a:t>
            </a:r>
            <a:r>
              <a:rPr lang="it-IT" sz="1400" b="1" noProof="0" dirty="0">
                <a:solidFill>
                  <a:srgbClr val="003A79"/>
                </a:solidFill>
                <a:latin typeface="+mn-lt"/>
              </a:rPr>
              <a:t>obusta crescita anche del credito al consumo </a:t>
            </a:r>
            <a:r>
              <a:rPr lang="it-IT" sz="1400" noProof="0" dirty="0">
                <a:solidFill>
                  <a:sysClr val="windowText" lastClr="000000"/>
                </a:solidFill>
                <a:latin typeface="+mn-lt"/>
              </a:rPr>
              <a:t>(+4.5% </a:t>
            </a:r>
            <a:r>
              <a:rPr lang="it-IT" sz="1400" noProof="0" dirty="0" err="1">
                <a:solidFill>
                  <a:sysClr val="windowText" lastClr="000000"/>
                </a:solidFill>
                <a:latin typeface="+mn-lt"/>
              </a:rPr>
              <a:t>yoy</a:t>
            </a:r>
            <a:r>
              <a:rPr lang="it-IT" sz="1400" noProof="0" dirty="0">
                <a:solidFill>
                  <a:sysClr val="windowText" lastClr="000000"/>
                </a:solidFill>
                <a:latin typeface="+mn-lt"/>
              </a:rPr>
              <a:t>). controllo</a:t>
            </a:r>
          </a:p>
        </p:txBody>
      </p:sp>
      <p:sp>
        <p:nvSpPr>
          <p:cNvPr id="5" name="Segnaposto numero diapositiva 12">
            <a:extLst>
              <a:ext uri="{FF2B5EF4-FFF2-40B4-BE49-F238E27FC236}">
                <a16:creationId xmlns:a16="http://schemas.microsoft.com/office/drawing/2014/main" id="{9DEBE830-D971-28C7-98D0-56C609647748}"/>
              </a:ext>
            </a:extLst>
          </p:cNvPr>
          <p:cNvSpPr txBox="1">
            <a:spLocks/>
          </p:cNvSpPr>
          <p:nvPr/>
        </p:nvSpPr>
        <p:spPr bwMode="auto">
          <a:xfrm>
            <a:off x="8662603" y="92338"/>
            <a:ext cx="448866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it-IT"/>
            </a:defPPr>
            <a:lvl1pPr algn="ctr" eaLnBrk="1" hangingPunct="1">
              <a:defRPr sz="10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166F7D8C-A04C-4895-80DA-A1A9CFD612E2}" type="slidenum">
              <a:rPr lang="it-IT" altLang="it-IT" sz="900">
                <a:ea typeface="MS PGothic" panose="020B0600070205080204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19</a:t>
            </a:fld>
            <a:endParaRPr lang="it-IT" altLang="it-IT" sz="900" dirty="0"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432972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2095B02-7CE0-AFC6-14F6-510D26D0D4B3}"/>
              </a:ext>
            </a:extLst>
          </p:cNvPr>
          <p:cNvSpPr txBox="1">
            <a:spLocks/>
          </p:cNvSpPr>
          <p:nvPr/>
        </p:nvSpPr>
        <p:spPr>
          <a:xfrm>
            <a:off x="360000" y="180000"/>
            <a:ext cx="8486400" cy="365125"/>
          </a:xfrm>
          <a:prstGeom prst="rect">
            <a:avLst/>
          </a:prstGeom>
        </p:spPr>
        <p:txBody>
          <a:bodyPr vert="horz" lIns="98666" tIns="49333" rIns="98666" bIns="49333" rtlCol="0" anchor="ctr">
            <a:noAutofit/>
          </a:bodyPr>
          <a:lstStyle>
            <a:defPPr>
              <a:defRPr lang="it-IT"/>
            </a:defPPr>
            <a:lvl1pPr marR="0" lvl="0" indent="0" defTabSz="417902" fontAlgn="auto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1" i="0" u="none" strike="noStrike" kern="0" cap="none" spc="0" normalizeH="0" baseline="0">
                <a:ln>
                  <a:noFill/>
                </a:ln>
                <a:solidFill>
                  <a:srgbClr val="003A79"/>
                </a:solidFill>
                <a:effectLst/>
                <a:uLnTx/>
                <a:uFillTx/>
                <a:latin typeface="Century Gothic" panose="020B0502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it-IT" dirty="0"/>
              <a:t>Tassi Euribor: possibile risalita nel 2027</a:t>
            </a:r>
          </a:p>
        </p:txBody>
      </p:sp>
      <p:sp>
        <p:nvSpPr>
          <p:cNvPr id="3" name="Segnaposto testo 3">
            <a:extLst>
              <a:ext uri="{FF2B5EF4-FFF2-40B4-BE49-F238E27FC236}">
                <a16:creationId xmlns:a16="http://schemas.microsoft.com/office/drawing/2014/main" id="{21C8694B-EBB1-A69E-DC05-910BF81C7286}"/>
              </a:ext>
            </a:extLst>
          </p:cNvPr>
          <p:cNvSpPr txBox="1">
            <a:spLocks/>
          </p:cNvSpPr>
          <p:nvPr/>
        </p:nvSpPr>
        <p:spPr>
          <a:xfrm>
            <a:off x="6845417" y="1328621"/>
            <a:ext cx="2115050" cy="642862"/>
          </a:xfrm>
          <a:prstGeom prst="rect">
            <a:avLst/>
          </a:prstGeom>
        </p:spPr>
        <p:txBody>
          <a:bodyPr/>
          <a:lstStyle>
            <a:lvl1pPr marL="96827" indent="-96827" algn="l" defTabSz="387305" rtl="0" eaLnBrk="1" latinLnBrk="0" hangingPunct="1">
              <a:lnSpc>
                <a:spcPct val="90000"/>
              </a:lnSpc>
              <a:spcBef>
                <a:spcPts val="424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9048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84132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77785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143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6509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58743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52396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4604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2000"/>
              </a:lnSpc>
              <a:buNone/>
            </a:pPr>
            <a:r>
              <a:rPr lang="it-IT" sz="1400" dirty="0"/>
              <a:t>È ancora possibile una modesta discesa dei tassi a breve, ma ci sono diffuse </a:t>
            </a:r>
            <a:r>
              <a:rPr lang="it-IT" sz="1400" b="1" dirty="0">
                <a:solidFill>
                  <a:srgbClr val="003A79"/>
                </a:solidFill>
              </a:rPr>
              <a:t>aspettative di inversione del ciclo dei tassi a partire da fine 2026 – inizio 2027.</a:t>
            </a:r>
          </a:p>
        </p:txBody>
      </p:sp>
      <p:sp>
        <p:nvSpPr>
          <p:cNvPr id="4" name="Segnaposto testo 4">
            <a:extLst>
              <a:ext uri="{FF2B5EF4-FFF2-40B4-BE49-F238E27FC236}">
                <a16:creationId xmlns:a16="http://schemas.microsoft.com/office/drawing/2014/main" id="{529919DE-57F7-A90A-3D79-0087B687EC7B}"/>
              </a:ext>
            </a:extLst>
          </p:cNvPr>
          <p:cNvSpPr txBox="1">
            <a:spLocks/>
          </p:cNvSpPr>
          <p:nvPr/>
        </p:nvSpPr>
        <p:spPr>
          <a:xfrm>
            <a:off x="360000" y="4559742"/>
            <a:ext cx="7355002" cy="281424"/>
          </a:xfrm>
          <a:prstGeom prst="rect">
            <a:avLst/>
          </a:prstGeom>
        </p:spPr>
        <p:txBody>
          <a:bodyPr/>
          <a:lstStyle>
            <a:lvl1pPr marL="96827" indent="-96827" algn="l" defTabSz="387305" rtl="0" eaLnBrk="1" latinLnBrk="0" hangingPunct="1">
              <a:lnSpc>
                <a:spcPct val="90000"/>
              </a:lnSpc>
              <a:spcBef>
                <a:spcPts val="424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9048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84132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77785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143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6509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58743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52396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4604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000" i="1" dirty="0"/>
              <a:t>Fonte: elaborazioni Intesa Sanpaolo – Research Department; dati ECB, LSEG </a:t>
            </a:r>
            <a:r>
              <a:rPr lang="it-IT" sz="1000" i="1" dirty="0" err="1"/>
              <a:t>Datastream</a:t>
            </a:r>
            <a:endParaRPr lang="it-IT" sz="1000" i="1" dirty="0"/>
          </a:p>
        </p:txBody>
      </p:sp>
      <p:sp>
        <p:nvSpPr>
          <p:cNvPr id="5" name="Segnaposto testo 5">
            <a:extLst>
              <a:ext uri="{FF2B5EF4-FFF2-40B4-BE49-F238E27FC236}">
                <a16:creationId xmlns:a16="http://schemas.microsoft.com/office/drawing/2014/main" id="{91A08DF6-8DF9-4543-7532-3EDFAD9E46EF}"/>
              </a:ext>
            </a:extLst>
          </p:cNvPr>
          <p:cNvSpPr txBox="1">
            <a:spLocks/>
          </p:cNvSpPr>
          <p:nvPr/>
        </p:nvSpPr>
        <p:spPr>
          <a:xfrm>
            <a:off x="360000" y="866241"/>
            <a:ext cx="6309249" cy="255005"/>
          </a:xfrm>
          <a:prstGeom prst="rect">
            <a:avLst/>
          </a:prstGeom>
        </p:spPr>
        <p:txBody>
          <a:bodyPr/>
          <a:lstStyle>
            <a:lvl1pPr marL="96827" indent="-96827" algn="l" defTabSz="387305" rtl="0" eaLnBrk="1" latinLnBrk="0" hangingPunct="1">
              <a:lnSpc>
                <a:spcPct val="90000"/>
              </a:lnSpc>
              <a:spcBef>
                <a:spcPts val="424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9048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84132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77785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143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6509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58743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52396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4604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it-IT" sz="1300" b="1" dirty="0">
                <a:solidFill>
                  <a:srgbClr val="003A79"/>
                </a:solidFill>
              </a:rPr>
              <a:t>Tasso Euribor 3 mesi implicito nei futures, consenso e proiezioni interne</a:t>
            </a:r>
          </a:p>
        </p:txBody>
      </p:sp>
      <p:graphicFrame>
        <p:nvGraphicFramePr>
          <p:cNvPr id="6" name="Segnaposto contenuto 6">
            <a:extLst>
              <a:ext uri="{FF2B5EF4-FFF2-40B4-BE49-F238E27FC236}">
                <a16:creationId xmlns:a16="http://schemas.microsoft.com/office/drawing/2014/main" id="{766F1679-4BA1-869B-D437-65F2BBA2C10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16573838"/>
              </p:ext>
            </p:extLst>
          </p:nvPr>
        </p:nvGraphicFramePr>
        <p:xfrm>
          <a:off x="360001" y="1121246"/>
          <a:ext cx="6309248" cy="33416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Segnaposto numero diapositiva 12">
            <a:extLst>
              <a:ext uri="{FF2B5EF4-FFF2-40B4-BE49-F238E27FC236}">
                <a16:creationId xmlns:a16="http://schemas.microsoft.com/office/drawing/2014/main" id="{993AE0EF-88EA-DAD1-34CA-72C73F8B5D9B}"/>
              </a:ext>
            </a:extLst>
          </p:cNvPr>
          <p:cNvSpPr txBox="1">
            <a:spLocks/>
          </p:cNvSpPr>
          <p:nvPr/>
        </p:nvSpPr>
        <p:spPr bwMode="auto">
          <a:xfrm>
            <a:off x="8662603" y="92338"/>
            <a:ext cx="448866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it-IT"/>
            </a:defPPr>
            <a:lvl1pPr algn="ctr" eaLnBrk="1" hangingPunct="1">
              <a:defRPr sz="10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166F7D8C-A04C-4895-80DA-A1A9CFD612E2}" type="slidenum">
              <a:rPr lang="it-IT" altLang="it-IT" sz="900">
                <a:ea typeface="MS PGothic" panose="020B0600070205080204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20</a:t>
            </a:fld>
            <a:endParaRPr lang="it-IT" altLang="it-IT" sz="900" dirty="0"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7829590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2">
            <a:extLst>
              <a:ext uri="{FF2B5EF4-FFF2-40B4-BE49-F238E27FC236}">
                <a16:creationId xmlns:a16="http://schemas.microsoft.com/office/drawing/2014/main" id="{493362EE-07AA-3FC2-70A4-615985D9EF26}"/>
              </a:ext>
            </a:extLst>
          </p:cNvPr>
          <p:cNvSpPr txBox="1">
            <a:spLocks/>
          </p:cNvSpPr>
          <p:nvPr/>
        </p:nvSpPr>
        <p:spPr bwMode="auto">
          <a:xfrm>
            <a:off x="8662603" y="92338"/>
            <a:ext cx="448866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it-IT"/>
            </a:defPPr>
            <a:lvl1pPr algn="ctr" eaLnBrk="1" hangingPunct="1">
              <a:defRPr sz="10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166F7D8C-A04C-4895-80DA-A1A9CFD612E2}" type="slidenum">
              <a:rPr lang="it-IT" altLang="it-IT" sz="900">
                <a:ea typeface="MS PGothic" panose="020B0600070205080204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21</a:t>
            </a:fld>
            <a:endParaRPr lang="it-IT" altLang="it-IT" sz="900" dirty="0">
              <a:ea typeface="MS PGothic" panose="020B0600070205080204" pitchFamily="34" charset="-128"/>
            </a:endParaRPr>
          </a:p>
        </p:txBody>
      </p:sp>
      <p:sp>
        <p:nvSpPr>
          <p:cNvPr id="3" name="Titolo 1">
            <a:extLst>
              <a:ext uri="{FF2B5EF4-FFF2-40B4-BE49-F238E27FC236}">
                <a16:creationId xmlns:a16="http://schemas.microsoft.com/office/drawing/2014/main" id="{CA73AD0F-A8B7-EC46-FB1B-DDF87B95CE84}"/>
              </a:ext>
            </a:extLst>
          </p:cNvPr>
          <p:cNvSpPr txBox="1">
            <a:spLocks/>
          </p:cNvSpPr>
          <p:nvPr/>
        </p:nvSpPr>
        <p:spPr>
          <a:xfrm>
            <a:off x="360000" y="180000"/>
            <a:ext cx="8465218" cy="587214"/>
          </a:xfrm>
          <a:prstGeom prst="rect">
            <a:avLst/>
          </a:prstGeom>
        </p:spPr>
        <p:txBody>
          <a:bodyPr vert="horz" lIns="98666" tIns="49333" rIns="98666" bIns="49333" rtlCol="0" anchor="ctr">
            <a:noAutofit/>
          </a:bodyPr>
          <a:lstStyle>
            <a:defPPr>
              <a:defRPr lang="it-IT"/>
            </a:defPPr>
            <a:lvl1pPr marR="0" lvl="0" indent="0" defTabSz="417902" fontAlgn="auto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1" i="0" u="none" strike="noStrike" kern="0" cap="none" spc="0" normalizeH="0" baseline="0">
                <a:ln>
                  <a:noFill/>
                </a:ln>
                <a:solidFill>
                  <a:srgbClr val="003A79"/>
                </a:solidFill>
                <a:effectLst/>
                <a:uLnTx/>
                <a:uFillTx/>
                <a:latin typeface="Century Gothic" panose="020B0502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it-IT" dirty="0"/>
              <a:t>Prestiti alle imprese in recupero, si è rafforzata la ripresa dei mutui casa</a:t>
            </a:r>
          </a:p>
        </p:txBody>
      </p:sp>
      <p:sp>
        <p:nvSpPr>
          <p:cNvPr id="4" name="Segnaposto contenuto 4">
            <a:extLst>
              <a:ext uri="{FF2B5EF4-FFF2-40B4-BE49-F238E27FC236}">
                <a16:creationId xmlns:a16="http://schemas.microsoft.com/office/drawing/2014/main" id="{F4E41E51-BA27-EB53-35DB-F2CCE0971A38}"/>
              </a:ext>
            </a:extLst>
          </p:cNvPr>
          <p:cNvSpPr txBox="1">
            <a:spLocks/>
          </p:cNvSpPr>
          <p:nvPr/>
        </p:nvSpPr>
        <p:spPr>
          <a:xfrm>
            <a:off x="582011" y="4671940"/>
            <a:ext cx="3949521" cy="173561"/>
          </a:xfrm>
          <a:prstGeom prst="rect">
            <a:avLst/>
          </a:prstGeom>
        </p:spPr>
        <p:txBody>
          <a:bodyPr/>
          <a:lstStyle>
            <a:defPPr>
              <a:defRPr lang="it-IT"/>
            </a:defPPr>
            <a:lvl1pPr indent="0" defTabSz="387305">
              <a:lnSpc>
                <a:spcPct val="90000"/>
              </a:lnSpc>
              <a:spcBef>
                <a:spcPts val="424"/>
              </a:spcBef>
              <a:buFont typeface="Arial" panose="020B0604020202020204" pitchFamily="34" charset="0"/>
              <a:buNone/>
              <a:defRPr sz="1000" i="1"/>
            </a:lvl1pPr>
            <a:lvl2pPr marL="290480" indent="-96827" defTabSz="387305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/>
            </a:lvl2pPr>
            <a:lvl3pPr marL="484132" indent="-96827" defTabSz="387305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/>
            </a:lvl3pPr>
            <a:lvl4pPr marL="677785" indent="-96827" defTabSz="387305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/>
            </a:lvl4pPr>
            <a:lvl5pPr marL="871438" indent="-96827" defTabSz="387305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/>
            </a:lvl5pPr>
            <a:lvl6pPr marL="1065090" indent="-96827" defTabSz="387305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/>
            </a:lvl6pPr>
            <a:lvl7pPr marL="1258743" indent="-96827" defTabSz="387305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/>
            </a:lvl7pPr>
            <a:lvl8pPr marL="1452396" indent="-96827" defTabSz="387305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/>
            </a:lvl8pPr>
            <a:lvl9pPr marL="1646048" indent="-96827" defTabSz="387305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/>
            </a:lvl9pPr>
          </a:lstStyle>
          <a:p>
            <a:r>
              <a:rPr lang="it-IT" dirty="0"/>
              <a:t>Nota: (*) dati rettificati per tener conto delle cartolarizzazioni e al netto delle controparti centrali. </a:t>
            </a:r>
            <a:r>
              <a:rPr lang="en-US" dirty="0"/>
              <a:t>Fonte: </a:t>
            </a:r>
            <a:r>
              <a:rPr lang="it-IT" dirty="0"/>
              <a:t>Banca d’Italia</a:t>
            </a:r>
          </a:p>
        </p:txBody>
      </p:sp>
      <p:sp>
        <p:nvSpPr>
          <p:cNvPr id="5" name="Segnaposto contenuto 5">
            <a:extLst>
              <a:ext uri="{FF2B5EF4-FFF2-40B4-BE49-F238E27FC236}">
                <a16:creationId xmlns:a16="http://schemas.microsoft.com/office/drawing/2014/main" id="{74DCFC09-AE8E-3D5C-776F-3DCEFCC73407}"/>
              </a:ext>
            </a:extLst>
          </p:cNvPr>
          <p:cNvSpPr txBox="1">
            <a:spLocks/>
          </p:cNvSpPr>
          <p:nvPr/>
        </p:nvSpPr>
        <p:spPr>
          <a:xfrm>
            <a:off x="5217774" y="4671940"/>
            <a:ext cx="3113590" cy="173560"/>
          </a:xfrm>
          <a:prstGeom prst="rect">
            <a:avLst/>
          </a:prstGeom>
        </p:spPr>
        <p:txBody>
          <a:bodyPr/>
          <a:lstStyle>
            <a:defPPr>
              <a:defRPr lang="it-IT"/>
            </a:defPPr>
            <a:lvl1pPr indent="0" defTabSz="387305">
              <a:lnSpc>
                <a:spcPct val="90000"/>
              </a:lnSpc>
              <a:spcBef>
                <a:spcPts val="424"/>
              </a:spcBef>
              <a:buFont typeface="Arial" panose="020B0604020202020204" pitchFamily="34" charset="0"/>
              <a:buNone/>
              <a:defRPr sz="1000" i="1"/>
            </a:lvl1pPr>
            <a:lvl2pPr marL="290480" indent="-96827" defTabSz="387305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/>
            </a:lvl2pPr>
            <a:lvl3pPr marL="484132" indent="-96827" defTabSz="387305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/>
            </a:lvl3pPr>
            <a:lvl4pPr marL="677785" indent="-96827" defTabSz="387305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/>
            </a:lvl4pPr>
            <a:lvl5pPr marL="871438" indent="-96827" defTabSz="387305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/>
            </a:lvl5pPr>
            <a:lvl6pPr marL="1065090" indent="-96827" defTabSz="387305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/>
            </a:lvl6pPr>
            <a:lvl7pPr marL="1258743" indent="-96827" defTabSz="387305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/>
            </a:lvl7pPr>
            <a:lvl8pPr marL="1452396" indent="-96827" defTabSz="387305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/>
            </a:lvl8pPr>
            <a:lvl9pPr marL="1646048" indent="-96827" defTabSz="387305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/>
            </a:lvl9pPr>
          </a:lstStyle>
          <a:p>
            <a:r>
              <a:rPr lang="en-US" dirty="0"/>
              <a:t>Fonte: </a:t>
            </a:r>
            <a:r>
              <a:rPr lang="it-IT" dirty="0"/>
              <a:t>BCE</a:t>
            </a:r>
          </a:p>
        </p:txBody>
      </p:sp>
      <p:sp>
        <p:nvSpPr>
          <p:cNvPr id="6" name="Segnaposto testo 6">
            <a:extLst>
              <a:ext uri="{FF2B5EF4-FFF2-40B4-BE49-F238E27FC236}">
                <a16:creationId xmlns:a16="http://schemas.microsoft.com/office/drawing/2014/main" id="{43EC34DD-9845-D2C4-2B46-4C73F6332908}"/>
              </a:ext>
            </a:extLst>
          </p:cNvPr>
          <p:cNvSpPr txBox="1">
            <a:spLocks/>
          </p:cNvSpPr>
          <p:nvPr/>
        </p:nvSpPr>
        <p:spPr>
          <a:xfrm>
            <a:off x="640735" y="2103045"/>
            <a:ext cx="3643680" cy="269879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it-IT"/>
            </a:defPPr>
            <a:lvl1pPr marL="0" algn="ctr" defTabSz="914400" rtl="0" eaLnBrk="1" latinLnBrk="0" hangingPunct="1">
              <a:defRPr sz="1000" b="1" kern="1200" smtClean="0">
                <a:solidFill>
                  <a:srgbClr val="003A79"/>
                </a:solidFill>
                <a:latin typeface="Century Gothic" panose="020B0502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1300" dirty="0">
                <a:latin typeface="+mn-lt"/>
              </a:rPr>
              <a:t>Prestiti al settore privato</a:t>
            </a:r>
            <a:br>
              <a:rPr lang="it-IT" sz="1300" dirty="0">
                <a:latin typeface="+mn-lt"/>
              </a:rPr>
            </a:br>
            <a:r>
              <a:rPr lang="en-GB" sz="1300" dirty="0">
                <a:latin typeface="+mn-lt"/>
              </a:rPr>
              <a:t> </a:t>
            </a:r>
            <a:r>
              <a:rPr lang="en-GB" sz="1300" b="0" dirty="0">
                <a:latin typeface="+mn-lt"/>
              </a:rPr>
              <a:t>(var. % annua) (*)</a:t>
            </a:r>
            <a:endParaRPr lang="it-IT" sz="1300" b="0" dirty="0">
              <a:latin typeface="+mn-lt"/>
            </a:endParaRPr>
          </a:p>
          <a:p>
            <a:endParaRPr lang="it-IT" sz="1300" dirty="0">
              <a:latin typeface="+mn-lt"/>
            </a:endParaRPr>
          </a:p>
        </p:txBody>
      </p:sp>
      <p:sp>
        <p:nvSpPr>
          <p:cNvPr id="7" name="Segnaposto testo 8">
            <a:extLst>
              <a:ext uri="{FF2B5EF4-FFF2-40B4-BE49-F238E27FC236}">
                <a16:creationId xmlns:a16="http://schemas.microsoft.com/office/drawing/2014/main" id="{74349E15-390A-EE98-0F1F-D39F49328EE6}"/>
              </a:ext>
            </a:extLst>
          </p:cNvPr>
          <p:cNvSpPr txBox="1">
            <a:spLocks/>
          </p:cNvSpPr>
          <p:nvPr/>
        </p:nvSpPr>
        <p:spPr>
          <a:xfrm>
            <a:off x="355295" y="902154"/>
            <a:ext cx="8545423" cy="1243551"/>
          </a:xfrm>
          <a:prstGeom prst="rect">
            <a:avLst/>
          </a:prstGeom>
        </p:spPr>
        <p:txBody>
          <a:bodyPr/>
          <a:lstStyle>
            <a:lvl1pPr marL="96827" indent="-96827" algn="l" defTabSz="387305" rtl="0" eaLnBrk="1" latinLnBrk="0" hangingPunct="1">
              <a:lnSpc>
                <a:spcPct val="90000"/>
              </a:lnSpc>
              <a:spcBef>
                <a:spcPts val="424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9048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84132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77785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143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6509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58743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52396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4604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03597" indent="-203597">
              <a:lnSpc>
                <a:spcPts val="1425"/>
              </a:lnSpc>
              <a:spcBef>
                <a:spcPts val="0"/>
              </a:spcBef>
              <a:spcAft>
                <a:spcPts val="450"/>
              </a:spcAft>
              <a:buSzPct val="130000"/>
              <a:buFont typeface="Arial" panose="020B0604020202020204" pitchFamily="34" charset="0"/>
              <a:buBlip>
                <a:blip r:embed="rId2"/>
              </a:buBlip>
            </a:pPr>
            <a:r>
              <a:rPr lang="it-IT" altLang="it-IT" sz="1400" b="1" dirty="0">
                <a:solidFill>
                  <a:srgbClr val="003A79"/>
                </a:solidFill>
                <a:cs typeface="Arial"/>
              </a:rPr>
              <a:t>Da metà 2025, svolta in positivo dei prestiti a società non finanziarie </a:t>
            </a:r>
            <a:r>
              <a:rPr lang="it-IT" altLang="it-IT" sz="1400" dirty="0"/>
              <a:t>(+0,7% a luglio), dopo oltre due anni di calo. Leggero aumento della domanda di credito nel 2° trimestre, grazie ai tassi più bassi e agli investimenti.</a:t>
            </a:r>
          </a:p>
          <a:p>
            <a:pPr marL="203597" indent="-203597">
              <a:lnSpc>
                <a:spcPts val="1425"/>
              </a:lnSpc>
              <a:spcBef>
                <a:spcPts val="0"/>
              </a:spcBef>
              <a:spcAft>
                <a:spcPts val="450"/>
              </a:spcAft>
              <a:buSzPct val="130000"/>
              <a:buFont typeface="Arial" panose="020B0604020202020204" pitchFamily="34" charset="0"/>
              <a:buBlip>
                <a:blip r:embed="rId2"/>
              </a:buBlip>
            </a:pPr>
            <a:r>
              <a:rPr lang="it-IT" sz="1400" b="1" dirty="0">
                <a:solidFill>
                  <a:srgbClr val="003A79"/>
                </a:solidFill>
              </a:rPr>
              <a:t>Flussi di nuovi mutui in crescita a due cifre, risultata più moderata nel 2° trimestre dopo il picco nel 1°</a:t>
            </a:r>
            <a:r>
              <a:rPr lang="it-IT" sz="1400" dirty="0"/>
              <a:t>. Andamento coerente con quello delle compravendite di abitazioni. </a:t>
            </a:r>
            <a:r>
              <a:rPr lang="it-IT" sz="1400" b="1" dirty="0">
                <a:solidFill>
                  <a:srgbClr val="003A79"/>
                </a:solidFill>
              </a:rPr>
              <a:t>Stock di mutui in progressiva accelerazione </a:t>
            </a:r>
            <a:r>
              <a:rPr lang="it-IT" sz="1400" dirty="0"/>
              <a:t>(+2,9% a luglio).</a:t>
            </a:r>
          </a:p>
        </p:txBody>
      </p:sp>
      <p:sp>
        <p:nvSpPr>
          <p:cNvPr id="8" name="Segnaposto testo 7">
            <a:extLst>
              <a:ext uri="{FF2B5EF4-FFF2-40B4-BE49-F238E27FC236}">
                <a16:creationId xmlns:a16="http://schemas.microsoft.com/office/drawing/2014/main" id="{3060B687-6634-8419-E7A5-B5B6BCD65636}"/>
              </a:ext>
            </a:extLst>
          </p:cNvPr>
          <p:cNvSpPr txBox="1">
            <a:spLocks/>
          </p:cNvSpPr>
          <p:nvPr/>
        </p:nvSpPr>
        <p:spPr>
          <a:xfrm>
            <a:off x="4815282" y="2103045"/>
            <a:ext cx="3847322" cy="269879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it-IT"/>
            </a:defPPr>
            <a:lvl1pPr algn="ctr">
              <a:defRPr sz="1300" b="1">
                <a:solidFill>
                  <a:srgbClr val="003A79"/>
                </a:solidFill>
                <a:cs typeface="Arial" panose="020B0604020202020204" pitchFamily="34" charset="0"/>
              </a:defRPr>
            </a:lvl1pPr>
            <a:lvl2pPr marL="29048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84132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77785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143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6509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58743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52396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4604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dirty="0"/>
              <a:t>Andamento delle erogazioni di nuovi mutui e delle compravendite di abitazioni </a:t>
            </a:r>
            <a:r>
              <a:rPr lang="it-IT" b="0" dirty="0"/>
              <a:t>(var % a/a)</a:t>
            </a:r>
          </a:p>
        </p:txBody>
      </p:sp>
      <p:graphicFrame>
        <p:nvGraphicFramePr>
          <p:cNvPr id="9" name="Segnaposto contenuto 10">
            <a:extLst>
              <a:ext uri="{FF2B5EF4-FFF2-40B4-BE49-F238E27FC236}">
                <a16:creationId xmlns:a16="http://schemas.microsoft.com/office/drawing/2014/main" id="{E7CD67AE-ADCD-8A3D-91F3-7388A101B4D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24064347"/>
              </p:ext>
            </p:extLst>
          </p:nvPr>
        </p:nvGraphicFramePr>
        <p:xfrm>
          <a:off x="4875441" y="2621038"/>
          <a:ext cx="3787161" cy="2015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Segnaposto contenuto 13">
            <a:extLst>
              <a:ext uri="{FF2B5EF4-FFF2-40B4-BE49-F238E27FC236}">
                <a16:creationId xmlns:a16="http://schemas.microsoft.com/office/drawing/2014/main" id="{95EB3205-0370-ADB8-6C5C-869A931C1C1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92337708"/>
              </p:ext>
            </p:extLst>
          </p:nvPr>
        </p:nvGraphicFramePr>
        <p:xfrm>
          <a:off x="568250" y="2590396"/>
          <a:ext cx="3788649" cy="2015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65934272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2">
            <a:extLst>
              <a:ext uri="{FF2B5EF4-FFF2-40B4-BE49-F238E27FC236}">
                <a16:creationId xmlns:a16="http://schemas.microsoft.com/office/drawing/2014/main" id="{8564C909-BFCF-2DA0-2F77-CE10C3653A07}"/>
              </a:ext>
            </a:extLst>
          </p:cNvPr>
          <p:cNvSpPr txBox="1">
            <a:spLocks/>
          </p:cNvSpPr>
          <p:nvPr/>
        </p:nvSpPr>
        <p:spPr bwMode="auto">
          <a:xfrm>
            <a:off x="8662603" y="92338"/>
            <a:ext cx="448866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it-IT"/>
            </a:defPPr>
            <a:lvl1pPr algn="ctr" eaLnBrk="1" hangingPunct="1">
              <a:defRPr sz="10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166F7D8C-A04C-4895-80DA-A1A9CFD612E2}" type="slidenum">
              <a:rPr lang="it-IT" altLang="it-IT" sz="900">
                <a:ea typeface="MS PGothic" panose="020B0600070205080204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22</a:t>
            </a:fld>
            <a:endParaRPr lang="it-IT" altLang="it-IT" sz="900" dirty="0">
              <a:ea typeface="MS PGothic" panose="020B0600070205080204" pitchFamily="34" charset="-128"/>
            </a:endParaRPr>
          </a:p>
        </p:txBody>
      </p:sp>
      <p:sp>
        <p:nvSpPr>
          <p:cNvPr id="4" name="Titolo 1">
            <a:extLst>
              <a:ext uri="{FF2B5EF4-FFF2-40B4-BE49-F238E27FC236}">
                <a16:creationId xmlns:a16="http://schemas.microsoft.com/office/drawing/2014/main" id="{8A45C43C-4979-9CDE-C8F1-B01113D4C0D8}"/>
              </a:ext>
            </a:extLst>
          </p:cNvPr>
          <p:cNvSpPr txBox="1">
            <a:spLocks/>
          </p:cNvSpPr>
          <p:nvPr/>
        </p:nvSpPr>
        <p:spPr>
          <a:xfrm>
            <a:off x="360000" y="180000"/>
            <a:ext cx="8557497" cy="607493"/>
          </a:xfrm>
          <a:prstGeom prst="rect">
            <a:avLst/>
          </a:prstGeom>
        </p:spPr>
        <p:txBody>
          <a:bodyPr vert="horz" lIns="98666" tIns="49333" rIns="98666" bIns="49333" rtlCol="0" anchor="ctr">
            <a:noAutofit/>
          </a:bodyPr>
          <a:lstStyle>
            <a:defPPr>
              <a:defRPr lang="it-IT"/>
            </a:defPPr>
            <a:lvl1pPr marR="0" lvl="0" indent="0" defTabSz="417902" fontAlgn="auto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1" i="0" u="none" strike="noStrike" kern="0" cap="none" spc="0" normalizeH="0" baseline="0">
                <a:ln>
                  <a:noFill/>
                </a:ln>
                <a:solidFill>
                  <a:srgbClr val="003A79"/>
                </a:solidFill>
                <a:effectLst/>
                <a:uLnTx/>
                <a:uFillTx/>
                <a:latin typeface="Century Gothic" panose="020B0502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it-IT" dirty="0"/>
              <a:t>Depositi delle famiglie in crescita, altalenanti quelli delle imprese</a:t>
            </a:r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0F2F203A-DF14-092A-ACE3-22AF94948D40}"/>
              </a:ext>
            </a:extLst>
          </p:cNvPr>
          <p:cNvSpPr txBox="1">
            <a:spLocks/>
          </p:cNvSpPr>
          <p:nvPr/>
        </p:nvSpPr>
        <p:spPr>
          <a:xfrm>
            <a:off x="2487737" y="4731288"/>
            <a:ext cx="4247294" cy="193046"/>
          </a:xfrm>
          <a:prstGeom prst="rect">
            <a:avLst/>
          </a:prstGeom>
        </p:spPr>
        <p:txBody>
          <a:bodyPr/>
          <a:lstStyle>
            <a:lvl1pPr marL="96827" indent="-96827" algn="l" defTabSz="387305" rtl="0" eaLnBrk="1" latinLnBrk="0" hangingPunct="1">
              <a:lnSpc>
                <a:spcPct val="90000"/>
              </a:lnSpc>
              <a:spcBef>
                <a:spcPts val="424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9048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84132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77785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143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6509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58743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52396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4604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it-IT" sz="1000" kern="0" dirty="0">
                <a:solidFill>
                  <a:srgbClr val="1E1E1E"/>
                </a:solidFill>
              </a:rPr>
              <a:t>Fonte: elaborazioni Intesa Sanpaolo su dati BCE</a:t>
            </a:r>
            <a:endParaRPr lang="en-GB" sz="1000" dirty="0"/>
          </a:p>
          <a:p>
            <a:pPr marL="0" indent="0" algn="ctr">
              <a:buNone/>
            </a:pPr>
            <a:endParaRPr lang="it-IT" sz="1000" dirty="0"/>
          </a:p>
        </p:txBody>
      </p:sp>
      <p:sp>
        <p:nvSpPr>
          <p:cNvPr id="7" name="Segnaposto testo 6">
            <a:extLst>
              <a:ext uri="{FF2B5EF4-FFF2-40B4-BE49-F238E27FC236}">
                <a16:creationId xmlns:a16="http://schemas.microsoft.com/office/drawing/2014/main" id="{DF497468-03D2-57B5-46EC-651F29B33AD6}"/>
              </a:ext>
            </a:extLst>
          </p:cNvPr>
          <p:cNvSpPr txBox="1">
            <a:spLocks/>
          </p:cNvSpPr>
          <p:nvPr/>
        </p:nvSpPr>
        <p:spPr>
          <a:xfrm>
            <a:off x="597618" y="2159090"/>
            <a:ext cx="3855144" cy="269879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it-IT"/>
            </a:defPPr>
            <a:lvl1pPr marL="0" algn="ctr" defTabSz="914400" rtl="0" eaLnBrk="1" latinLnBrk="0" hangingPunct="1">
              <a:defRPr sz="1000" b="1" kern="1200" smtClean="0">
                <a:solidFill>
                  <a:srgbClr val="003A79"/>
                </a:solidFill>
                <a:latin typeface="Century Gothic" panose="020B0502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1300" dirty="0"/>
              <a:t>Andamento dei depositi delle società non finanziarie italiane </a:t>
            </a:r>
            <a:r>
              <a:rPr lang="it-IT" sz="1300" b="0" dirty="0"/>
              <a:t>(variazione % a/a) </a:t>
            </a:r>
            <a:endParaRPr lang="it-IT" sz="1300" dirty="0"/>
          </a:p>
        </p:txBody>
      </p:sp>
      <p:sp>
        <p:nvSpPr>
          <p:cNvPr id="8" name="Segnaposto testo 7">
            <a:extLst>
              <a:ext uri="{FF2B5EF4-FFF2-40B4-BE49-F238E27FC236}">
                <a16:creationId xmlns:a16="http://schemas.microsoft.com/office/drawing/2014/main" id="{6F9ACD43-C346-6AE1-DD9C-F256B43C6917}"/>
              </a:ext>
            </a:extLst>
          </p:cNvPr>
          <p:cNvSpPr txBox="1">
            <a:spLocks/>
          </p:cNvSpPr>
          <p:nvPr/>
        </p:nvSpPr>
        <p:spPr>
          <a:xfrm>
            <a:off x="4807459" y="2159090"/>
            <a:ext cx="3855144" cy="46211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it-IT"/>
            </a:defPPr>
            <a:lvl1pPr algn="ctr">
              <a:defRPr sz="13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29048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84132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77785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143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6509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58743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52396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4604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dirty="0"/>
              <a:t>Flusso di depositi da famiglie, dati annuali e </a:t>
            </a:r>
            <a:br>
              <a:rPr lang="it-IT" dirty="0"/>
            </a:br>
            <a:r>
              <a:rPr lang="it-IT" dirty="0"/>
              <a:t>7 mesi 2024-25 </a:t>
            </a:r>
            <a:r>
              <a:rPr lang="it-IT" b="0" dirty="0"/>
              <a:t>(EUR mld)</a:t>
            </a:r>
          </a:p>
          <a:p>
            <a:endParaRPr lang="it-IT" dirty="0"/>
          </a:p>
        </p:txBody>
      </p:sp>
      <p:sp>
        <p:nvSpPr>
          <p:cNvPr id="9" name="Segnaposto testo 8">
            <a:extLst>
              <a:ext uri="{FF2B5EF4-FFF2-40B4-BE49-F238E27FC236}">
                <a16:creationId xmlns:a16="http://schemas.microsoft.com/office/drawing/2014/main" id="{3399B589-3806-829B-6FB0-298DD1537D70}"/>
              </a:ext>
            </a:extLst>
          </p:cNvPr>
          <p:cNvSpPr txBox="1">
            <a:spLocks/>
          </p:cNvSpPr>
          <p:nvPr/>
        </p:nvSpPr>
        <p:spPr>
          <a:xfrm>
            <a:off x="318055" y="848235"/>
            <a:ext cx="8666554" cy="1070157"/>
          </a:xfrm>
          <a:prstGeom prst="rect">
            <a:avLst/>
          </a:prstGeom>
        </p:spPr>
        <p:txBody>
          <a:bodyPr/>
          <a:lstStyle>
            <a:lvl1pPr marL="96827" indent="-96827" algn="l" defTabSz="387305" rtl="0" eaLnBrk="1" latinLnBrk="0" hangingPunct="1">
              <a:lnSpc>
                <a:spcPct val="90000"/>
              </a:lnSpc>
              <a:spcBef>
                <a:spcPts val="424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9048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84132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77785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143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6509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58743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52396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4604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14313" indent="-214313">
              <a:spcBef>
                <a:spcPts val="0"/>
              </a:spcBef>
              <a:spcAft>
                <a:spcPts val="450"/>
              </a:spcAft>
              <a:buSzPct val="130000"/>
              <a:buFont typeface="Arial" panose="020B0604020202020204" pitchFamily="34" charset="0"/>
              <a:buBlip>
                <a:blip r:embed="rId2"/>
              </a:buBlip>
            </a:pPr>
            <a:r>
              <a:rPr lang="it-IT" sz="1400" b="1" dirty="0">
                <a:solidFill>
                  <a:srgbClr val="003A79"/>
                </a:solidFill>
              </a:rPr>
              <a:t>Depositi delle imprese:</a:t>
            </a:r>
            <a:r>
              <a:rPr lang="it-IT" sz="1400" dirty="0"/>
              <a:t> deflusso moderato nei primi 7 mesi, in linea con lo stesso periodo del 2024 (-16mld da -13mld). </a:t>
            </a:r>
            <a:r>
              <a:rPr lang="it-IT" sz="1400" b="1" dirty="0">
                <a:solidFill>
                  <a:srgbClr val="003A79"/>
                </a:solidFill>
              </a:rPr>
              <a:t>Stock in crescita del 2,5% a luglio</a:t>
            </a:r>
            <a:r>
              <a:rPr lang="it-IT" sz="1400" dirty="0"/>
              <a:t>. </a:t>
            </a:r>
            <a:r>
              <a:rPr lang="it-IT" sz="1400" b="1" dirty="0">
                <a:solidFill>
                  <a:srgbClr val="003A79"/>
                </a:solidFill>
              </a:rPr>
              <a:t>Afflusso per 7,7mld verso i depositi delle famiglie </a:t>
            </a:r>
            <a:r>
              <a:rPr lang="it-IT" sz="1400" dirty="0"/>
              <a:t>(-10mld nei 7M2024), in aumento del 2,7% da maggio a luglio. </a:t>
            </a:r>
          </a:p>
          <a:p>
            <a:pPr marL="214313" indent="-214313">
              <a:spcBef>
                <a:spcPts val="0"/>
              </a:spcBef>
              <a:spcAft>
                <a:spcPts val="450"/>
              </a:spcAft>
              <a:buSzPct val="130000"/>
              <a:buFont typeface="Arial" panose="020B0604020202020204" pitchFamily="34" charset="0"/>
              <a:buBlip>
                <a:blip r:embed="rId2"/>
              </a:buBlip>
            </a:pPr>
            <a:r>
              <a:rPr lang="it-IT" sz="1400" dirty="0"/>
              <a:t>Discontinua la riallocazione delle attività finanziare, con i </a:t>
            </a:r>
            <a:r>
              <a:rPr lang="it-IT" sz="1400" b="1" dirty="0">
                <a:solidFill>
                  <a:srgbClr val="003A79"/>
                </a:solidFill>
              </a:rPr>
              <a:t>flussi di risparmio tornati ad alimentare i conti correnti e in uscita dai depositi a tempo</a:t>
            </a:r>
            <a:r>
              <a:rPr lang="it-IT" sz="1400" dirty="0"/>
              <a:t>. Nei mesi estivi, ripresi i flussi positivi verso i titoli in custodia delle famiglie consumatrici.</a:t>
            </a:r>
          </a:p>
        </p:txBody>
      </p:sp>
      <p:graphicFrame>
        <p:nvGraphicFramePr>
          <p:cNvPr id="12" name="Segnaposto contenuto 11">
            <a:extLst>
              <a:ext uri="{FF2B5EF4-FFF2-40B4-BE49-F238E27FC236}">
                <a16:creationId xmlns:a16="http://schemas.microsoft.com/office/drawing/2014/main" id="{1410CD93-2E36-43BB-8588-1B8A399DD1C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06413778"/>
              </p:ext>
            </p:extLst>
          </p:nvPr>
        </p:nvGraphicFramePr>
        <p:xfrm>
          <a:off x="4760777" y="2671432"/>
          <a:ext cx="4072831" cy="20096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3" name="Segnaposto contenuto 12">
            <a:extLst>
              <a:ext uri="{FF2B5EF4-FFF2-40B4-BE49-F238E27FC236}">
                <a16:creationId xmlns:a16="http://schemas.microsoft.com/office/drawing/2014/main" id="{076669ED-8C42-448E-B15D-009B161843B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75299025"/>
              </p:ext>
            </p:extLst>
          </p:nvPr>
        </p:nvGraphicFramePr>
        <p:xfrm>
          <a:off x="630643" y="2661280"/>
          <a:ext cx="3789094" cy="20096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23534774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0CAD51-BAF4-E5C5-DEF9-EEEA08E1D3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2">
            <a:extLst>
              <a:ext uri="{FF2B5EF4-FFF2-40B4-BE49-F238E27FC236}">
                <a16:creationId xmlns:a16="http://schemas.microsoft.com/office/drawing/2014/main" id="{D8AFBCE1-7FE7-43C0-8785-40A0BE002D31}"/>
              </a:ext>
            </a:extLst>
          </p:cNvPr>
          <p:cNvSpPr txBox="1">
            <a:spLocks/>
          </p:cNvSpPr>
          <p:nvPr/>
        </p:nvSpPr>
        <p:spPr bwMode="auto">
          <a:xfrm>
            <a:off x="8662603" y="92338"/>
            <a:ext cx="448866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it-IT"/>
            </a:defPPr>
            <a:lvl1pPr algn="ctr" eaLnBrk="1" hangingPunct="1">
              <a:defRPr sz="10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166F7D8C-A04C-4895-80DA-A1A9CFD612E2}" type="slidenum">
              <a:rPr lang="it-IT" altLang="it-IT" sz="900">
                <a:ea typeface="MS PGothic" panose="020B0600070205080204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23</a:t>
            </a:fld>
            <a:endParaRPr lang="it-IT" altLang="it-IT" sz="900" dirty="0">
              <a:ea typeface="MS PGothic" panose="020B0600070205080204" pitchFamily="34" charset="-128"/>
            </a:endParaRPr>
          </a:p>
        </p:txBody>
      </p:sp>
      <p:sp>
        <p:nvSpPr>
          <p:cNvPr id="3" name="Titolo 1">
            <a:extLst>
              <a:ext uri="{FF2B5EF4-FFF2-40B4-BE49-F238E27FC236}">
                <a16:creationId xmlns:a16="http://schemas.microsoft.com/office/drawing/2014/main" id="{9463CC80-0807-E876-D8F1-826935F5B18A}"/>
              </a:ext>
            </a:extLst>
          </p:cNvPr>
          <p:cNvSpPr txBox="1">
            <a:spLocks/>
          </p:cNvSpPr>
          <p:nvPr/>
        </p:nvSpPr>
        <p:spPr>
          <a:xfrm>
            <a:off x="360000" y="180000"/>
            <a:ext cx="8523941" cy="587054"/>
          </a:xfrm>
          <a:prstGeom prst="rect">
            <a:avLst/>
          </a:prstGeom>
        </p:spPr>
        <p:txBody>
          <a:bodyPr vert="horz" lIns="98666" tIns="49333" rIns="98666" bIns="49333" rtlCol="0" anchor="ctr">
            <a:noAutofit/>
          </a:bodyPr>
          <a:lstStyle>
            <a:defPPr>
              <a:defRPr lang="it-IT"/>
            </a:defPPr>
            <a:lvl1pPr marR="0" lvl="0" indent="0" defTabSz="417902" fontAlgn="auto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1" i="0" u="none" strike="noStrike" kern="0" cap="none" spc="0" normalizeH="0" baseline="0">
                <a:ln>
                  <a:noFill/>
                </a:ln>
                <a:solidFill>
                  <a:srgbClr val="003A79"/>
                </a:solidFill>
                <a:effectLst/>
                <a:uLnTx/>
                <a:uFillTx/>
                <a:latin typeface="Century Gothic" panose="020B0502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it-IT" dirty="0"/>
              <a:t>Pressoché conclusa la discesa dei tassi sui nuovi prestiti, con pass-</a:t>
            </a:r>
            <a:r>
              <a:rPr lang="it-IT" dirty="0" err="1"/>
              <a:t>through</a:t>
            </a:r>
            <a:r>
              <a:rPr lang="it-IT" dirty="0"/>
              <a:t> completo</a:t>
            </a:r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5C1208C4-A169-26FE-4E91-7C0CD694C52A}"/>
              </a:ext>
            </a:extLst>
          </p:cNvPr>
          <p:cNvSpPr txBox="1">
            <a:spLocks/>
          </p:cNvSpPr>
          <p:nvPr/>
        </p:nvSpPr>
        <p:spPr>
          <a:xfrm>
            <a:off x="775248" y="4726432"/>
            <a:ext cx="2892993" cy="173560"/>
          </a:xfrm>
          <a:prstGeom prst="rect">
            <a:avLst/>
          </a:prstGeom>
        </p:spPr>
        <p:txBody>
          <a:bodyPr/>
          <a:lstStyle>
            <a:lvl1pPr marL="96827" indent="-96827" algn="l" defTabSz="387305" rtl="0" eaLnBrk="1" latinLnBrk="0" hangingPunct="1">
              <a:lnSpc>
                <a:spcPct val="90000"/>
              </a:lnSpc>
              <a:spcBef>
                <a:spcPts val="424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9048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84132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77785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143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6509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58743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52396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4604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000" i="1" dirty="0"/>
              <a:t>Fonte: Banca d’Italia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0F72524-60EF-7718-2E45-3F8BBA96C62F}"/>
              </a:ext>
            </a:extLst>
          </p:cNvPr>
          <p:cNvSpPr txBox="1">
            <a:spLocks/>
          </p:cNvSpPr>
          <p:nvPr/>
        </p:nvSpPr>
        <p:spPr>
          <a:xfrm>
            <a:off x="4816059" y="4726432"/>
            <a:ext cx="3113590" cy="173560"/>
          </a:xfrm>
          <a:prstGeom prst="rect">
            <a:avLst/>
          </a:prstGeom>
        </p:spPr>
        <p:txBody>
          <a:bodyPr/>
          <a:lstStyle>
            <a:defPPr>
              <a:defRPr lang="it-IT"/>
            </a:defPPr>
            <a:lvl1pPr indent="0" defTabSz="387305">
              <a:lnSpc>
                <a:spcPct val="90000"/>
              </a:lnSpc>
              <a:spcBef>
                <a:spcPts val="424"/>
              </a:spcBef>
              <a:buFont typeface="Arial" panose="020B0604020202020204" pitchFamily="34" charset="0"/>
              <a:buNone/>
              <a:defRPr sz="1000" i="1"/>
            </a:lvl1pPr>
            <a:lvl2pPr marL="290480" indent="-96827" defTabSz="387305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/>
            </a:lvl2pPr>
            <a:lvl3pPr marL="484132" indent="-96827" defTabSz="387305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/>
            </a:lvl3pPr>
            <a:lvl4pPr marL="677785" indent="-96827" defTabSz="387305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/>
            </a:lvl4pPr>
            <a:lvl5pPr marL="871438" indent="-96827" defTabSz="387305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/>
            </a:lvl5pPr>
            <a:lvl6pPr marL="1065090" indent="-96827" defTabSz="387305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/>
            </a:lvl6pPr>
            <a:lvl7pPr marL="1258743" indent="-96827" defTabSz="387305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/>
            </a:lvl7pPr>
            <a:lvl8pPr marL="1452396" indent="-96827" defTabSz="387305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/>
            </a:lvl8pPr>
            <a:lvl9pPr marL="1646048" indent="-96827" defTabSz="387305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/>
            </a:lvl9pPr>
          </a:lstStyle>
          <a:p>
            <a:r>
              <a:rPr lang="en-US" dirty="0"/>
              <a:t>Fonte: </a:t>
            </a:r>
            <a:r>
              <a:rPr lang="it-IT" dirty="0"/>
              <a:t>Banca d’Italia</a:t>
            </a:r>
          </a:p>
        </p:txBody>
      </p:sp>
      <p:sp>
        <p:nvSpPr>
          <p:cNvPr id="7" name="Segnaposto testo 6">
            <a:extLst>
              <a:ext uri="{FF2B5EF4-FFF2-40B4-BE49-F238E27FC236}">
                <a16:creationId xmlns:a16="http://schemas.microsoft.com/office/drawing/2014/main" id="{5BD72F79-1FCE-E58E-710E-6BAF4EBF1643}"/>
              </a:ext>
            </a:extLst>
          </p:cNvPr>
          <p:cNvSpPr txBox="1">
            <a:spLocks/>
          </p:cNvSpPr>
          <p:nvPr/>
        </p:nvSpPr>
        <p:spPr>
          <a:xfrm>
            <a:off x="662731" y="2015532"/>
            <a:ext cx="3696041" cy="50955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it-IT"/>
            </a:defPPr>
            <a:lvl1pPr marL="0" algn="ctr" defTabSz="914400" rtl="0" eaLnBrk="1" latinLnBrk="0" hangingPunct="1">
              <a:defRPr sz="1000" b="1" kern="1200" smtClean="0">
                <a:solidFill>
                  <a:srgbClr val="003A79"/>
                </a:solidFill>
                <a:latin typeface="Century Gothic" panose="020B0502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1300" dirty="0"/>
              <a:t>Tassi sui nuovi prestiti alle società </a:t>
            </a:r>
            <a:br>
              <a:rPr lang="it-IT" sz="1300" dirty="0"/>
            </a:br>
            <a:r>
              <a:rPr lang="it-IT" sz="1300" dirty="0"/>
              <a:t>non finanziarie italiane </a:t>
            </a:r>
            <a:r>
              <a:rPr lang="it-IT" sz="1300" b="0" dirty="0"/>
              <a:t>(%)</a:t>
            </a:r>
          </a:p>
          <a:p>
            <a:endParaRPr lang="it-IT" sz="1300" dirty="0"/>
          </a:p>
        </p:txBody>
      </p:sp>
      <p:sp>
        <p:nvSpPr>
          <p:cNvPr id="9" name="Segnaposto testo 8">
            <a:extLst>
              <a:ext uri="{FF2B5EF4-FFF2-40B4-BE49-F238E27FC236}">
                <a16:creationId xmlns:a16="http://schemas.microsoft.com/office/drawing/2014/main" id="{FFD7BD32-B96A-3AB6-F252-3F9AC641F457}"/>
              </a:ext>
            </a:extLst>
          </p:cNvPr>
          <p:cNvSpPr txBox="1">
            <a:spLocks/>
          </p:cNvSpPr>
          <p:nvPr/>
        </p:nvSpPr>
        <p:spPr>
          <a:xfrm>
            <a:off x="360000" y="840596"/>
            <a:ext cx="8523941" cy="1045885"/>
          </a:xfrm>
          <a:prstGeom prst="rect">
            <a:avLst/>
          </a:prstGeom>
        </p:spPr>
        <p:txBody>
          <a:bodyPr/>
          <a:lstStyle>
            <a:lvl1pPr marL="96827" indent="-96827" algn="l" defTabSz="387305" rtl="0" eaLnBrk="1" latinLnBrk="0" hangingPunct="1">
              <a:lnSpc>
                <a:spcPct val="90000"/>
              </a:lnSpc>
              <a:spcBef>
                <a:spcPts val="424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9048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84132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77785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143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6509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58743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52396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4604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03597" indent="-203597">
              <a:lnSpc>
                <a:spcPts val="1500"/>
              </a:lnSpc>
              <a:spcBef>
                <a:spcPts val="0"/>
              </a:spcBef>
              <a:spcAft>
                <a:spcPts val="600"/>
              </a:spcAft>
              <a:buSzPct val="130000"/>
              <a:buFont typeface="Arial" panose="020B0604020202020204" pitchFamily="34" charset="0"/>
              <a:buBlip>
                <a:blip r:embed="rId3"/>
              </a:buBlip>
            </a:pPr>
            <a:r>
              <a:rPr lang="it-IT" sz="1400" b="1" dirty="0">
                <a:solidFill>
                  <a:srgbClr val="003A79"/>
                </a:solidFill>
              </a:rPr>
              <a:t>Per le imprese</a:t>
            </a:r>
            <a:r>
              <a:rPr lang="it-IT" sz="1400" dirty="0"/>
              <a:t>, calo al 3,3% di giugno-luglio dal 5,3% di fine 2023 sui nuovi prestiti oltre 1 milione; 4,0% per importi inferiori, da 6,0% a novembre 2023. </a:t>
            </a:r>
          </a:p>
          <a:p>
            <a:pPr marL="203597" indent="-203597">
              <a:lnSpc>
                <a:spcPts val="1500"/>
              </a:lnSpc>
              <a:spcBef>
                <a:spcPts val="0"/>
              </a:spcBef>
              <a:spcAft>
                <a:spcPts val="600"/>
              </a:spcAft>
              <a:buSzPct val="130000"/>
              <a:buFont typeface="Arial" panose="020B0604020202020204" pitchFamily="34" charset="0"/>
              <a:buBlip>
                <a:blip r:embed="rId3"/>
              </a:buBlip>
            </a:pPr>
            <a:r>
              <a:rPr lang="it-IT" altLang="it-IT" sz="1400" b="1" dirty="0">
                <a:solidFill>
                  <a:srgbClr val="003A79"/>
                </a:solidFill>
              </a:rPr>
              <a:t>Esaurito il calo del tasso fisso sui mutui</a:t>
            </a:r>
            <a:r>
              <a:rPr lang="it-IT" altLang="it-IT" sz="1400" dirty="0"/>
              <a:t>, sceso a 3,0% a fine 2024 e risalito poi a 3,2%, sulla scia del tasso IRS di riferimento. Più forte la recente </a:t>
            </a:r>
            <a:r>
              <a:rPr lang="it-IT" altLang="it-IT" sz="1400" b="1" dirty="0">
                <a:solidFill>
                  <a:srgbClr val="003A79"/>
                </a:solidFill>
              </a:rPr>
              <a:t>discesa del tasso variabile, pari a </a:t>
            </a:r>
            <a:br>
              <a:rPr lang="it-IT" altLang="it-IT" sz="1400" b="1" dirty="0">
                <a:solidFill>
                  <a:srgbClr val="003A79"/>
                </a:solidFill>
              </a:rPr>
            </a:br>
            <a:r>
              <a:rPr lang="it-IT" altLang="it-IT" sz="1400" b="1" dirty="0">
                <a:solidFill>
                  <a:srgbClr val="003A79"/>
                </a:solidFill>
              </a:rPr>
              <a:t>-2pp a 3,1% a luglio, </a:t>
            </a:r>
            <a:r>
              <a:rPr lang="it-IT" altLang="it-IT" sz="1400" dirty="0"/>
              <a:t>portandosi sotto il livello del fisso per la prima volta da marzo 2023.</a:t>
            </a:r>
            <a:endParaRPr lang="it-IT" sz="1400" dirty="0"/>
          </a:p>
        </p:txBody>
      </p:sp>
      <p:sp>
        <p:nvSpPr>
          <p:cNvPr id="8" name="Segnaposto testo 7">
            <a:extLst>
              <a:ext uri="{FF2B5EF4-FFF2-40B4-BE49-F238E27FC236}">
                <a16:creationId xmlns:a16="http://schemas.microsoft.com/office/drawing/2014/main" id="{394C33B0-F1BC-3C5B-973E-8D17394EBFF8}"/>
              </a:ext>
            </a:extLst>
          </p:cNvPr>
          <p:cNvSpPr txBox="1">
            <a:spLocks/>
          </p:cNvSpPr>
          <p:nvPr/>
        </p:nvSpPr>
        <p:spPr>
          <a:xfrm>
            <a:off x="4816059" y="2015532"/>
            <a:ext cx="3846544" cy="50955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it-IT"/>
            </a:defPPr>
            <a:lvl1pPr algn="ctr">
              <a:defRPr sz="13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29048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84132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77785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143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6509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58743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52396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4604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dirty="0"/>
              <a:t>Tassi sui nuovi prestiti alle famiglie per acquisto abitazioni </a:t>
            </a:r>
            <a:r>
              <a:rPr lang="it-IT" b="0" dirty="0"/>
              <a:t>(%)</a:t>
            </a:r>
          </a:p>
        </p:txBody>
      </p:sp>
      <p:graphicFrame>
        <p:nvGraphicFramePr>
          <p:cNvPr id="12" name="Segnaposto contenuto 7">
            <a:extLst>
              <a:ext uri="{FF2B5EF4-FFF2-40B4-BE49-F238E27FC236}">
                <a16:creationId xmlns:a16="http://schemas.microsoft.com/office/drawing/2014/main" id="{D04BC95D-5124-42D2-F6D8-4175EF92D6B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74190955"/>
              </p:ext>
            </p:extLst>
          </p:nvPr>
        </p:nvGraphicFramePr>
        <p:xfrm>
          <a:off x="662730" y="2506349"/>
          <a:ext cx="3696042" cy="21465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7" name="Segnaposto contenuto 10">
            <a:extLst>
              <a:ext uri="{FF2B5EF4-FFF2-40B4-BE49-F238E27FC236}">
                <a16:creationId xmlns:a16="http://schemas.microsoft.com/office/drawing/2014/main" id="{EAE21C1C-8460-6C39-1A95-0BC8296564A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89025015"/>
              </p:ext>
            </p:extLst>
          </p:nvPr>
        </p:nvGraphicFramePr>
        <p:xfrm>
          <a:off x="4968013" y="2506350"/>
          <a:ext cx="3694590" cy="21465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60731133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262650-5840-2F72-4195-31A10A774B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2">
            <a:extLst>
              <a:ext uri="{FF2B5EF4-FFF2-40B4-BE49-F238E27FC236}">
                <a16:creationId xmlns:a16="http://schemas.microsoft.com/office/drawing/2014/main" id="{278DA273-9004-A34F-AE44-082CAECA387D}"/>
              </a:ext>
            </a:extLst>
          </p:cNvPr>
          <p:cNvSpPr txBox="1">
            <a:spLocks/>
          </p:cNvSpPr>
          <p:nvPr/>
        </p:nvSpPr>
        <p:spPr bwMode="auto">
          <a:xfrm>
            <a:off x="8662603" y="92338"/>
            <a:ext cx="448866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it-IT"/>
            </a:defPPr>
            <a:lvl1pPr algn="ctr" eaLnBrk="1" hangingPunct="1">
              <a:defRPr sz="10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166F7D8C-A04C-4895-80DA-A1A9CFD612E2}" type="slidenum">
              <a:rPr lang="it-IT" altLang="it-IT" sz="900">
                <a:ea typeface="MS PGothic" panose="020B0600070205080204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24</a:t>
            </a:fld>
            <a:endParaRPr lang="it-IT" altLang="it-IT" sz="900" dirty="0">
              <a:ea typeface="MS PGothic" panose="020B0600070205080204" pitchFamily="34" charset="-128"/>
            </a:endParaRPr>
          </a:p>
        </p:txBody>
      </p:sp>
      <p:sp>
        <p:nvSpPr>
          <p:cNvPr id="3" name="Titolo 1">
            <a:extLst>
              <a:ext uri="{FF2B5EF4-FFF2-40B4-BE49-F238E27FC236}">
                <a16:creationId xmlns:a16="http://schemas.microsoft.com/office/drawing/2014/main" id="{5B2DD526-07FC-4F5E-8793-F401C493709F}"/>
              </a:ext>
            </a:extLst>
          </p:cNvPr>
          <p:cNvSpPr txBox="1">
            <a:spLocks/>
          </p:cNvSpPr>
          <p:nvPr/>
        </p:nvSpPr>
        <p:spPr>
          <a:xfrm>
            <a:off x="359999" y="180000"/>
            <a:ext cx="8389717" cy="624226"/>
          </a:xfrm>
          <a:prstGeom prst="rect">
            <a:avLst/>
          </a:prstGeom>
        </p:spPr>
        <p:txBody>
          <a:bodyPr vert="horz" lIns="98666" tIns="49333" rIns="98666" bIns="49333" rtlCol="0" anchor="ctr">
            <a:noAutofit/>
          </a:bodyPr>
          <a:lstStyle>
            <a:defPPr>
              <a:defRPr lang="it-IT"/>
            </a:defPPr>
            <a:lvl1pPr marR="0" lvl="0" indent="0" defTabSz="417902" fontAlgn="auto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1" i="0" u="none" strike="noStrike" kern="0" cap="none" spc="0" normalizeH="0" baseline="0">
                <a:ln>
                  <a:noFill/>
                </a:ln>
                <a:solidFill>
                  <a:srgbClr val="003A79"/>
                </a:solidFill>
                <a:effectLst/>
                <a:uLnTx/>
                <a:uFillTx/>
                <a:latin typeface="Century Gothic" panose="020B0502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it-IT" dirty="0"/>
              <a:t>Raccolta netta di fondi comuni e assicurazioni vita moderatamente positiva nella prima metà del 2025</a:t>
            </a:r>
            <a:endParaRPr lang="en-GB" dirty="0"/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B2295FAB-ACD5-4F75-A93A-E1ED249A284F}"/>
              </a:ext>
            </a:extLst>
          </p:cNvPr>
          <p:cNvSpPr txBox="1">
            <a:spLocks/>
          </p:cNvSpPr>
          <p:nvPr/>
        </p:nvSpPr>
        <p:spPr>
          <a:xfrm>
            <a:off x="472480" y="4728153"/>
            <a:ext cx="7966845" cy="205005"/>
          </a:xfrm>
          <a:prstGeom prst="rect">
            <a:avLst/>
          </a:prstGeom>
        </p:spPr>
        <p:txBody>
          <a:bodyPr anchor="ctr"/>
          <a:lstStyle>
            <a:lvl1pPr marL="96827" indent="-96827" algn="l" defTabSz="387305" rtl="0" eaLnBrk="1" latinLnBrk="0" hangingPunct="1">
              <a:lnSpc>
                <a:spcPct val="90000"/>
              </a:lnSpc>
              <a:spcBef>
                <a:spcPts val="424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9048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84132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77785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143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6509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58743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52396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4604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900"/>
              </a:spcBef>
              <a:buNone/>
            </a:pPr>
            <a:r>
              <a:rPr lang="it-IT" sz="1000" i="1" kern="0" dirty="0">
                <a:solidFill>
                  <a:srgbClr val="1E1E1E"/>
                </a:solidFill>
                <a:latin typeface="Century Gothic (Body)"/>
              </a:rPr>
              <a:t>Fonte: elaborazioni Intesa Sanpaolo Research su dati Assogestioni e ANIA</a:t>
            </a:r>
            <a:endParaRPr lang="en-GB" sz="1000" i="1" dirty="0"/>
          </a:p>
        </p:txBody>
      </p:sp>
      <p:sp>
        <p:nvSpPr>
          <p:cNvPr id="7" name="Segnaposto testo 6">
            <a:extLst>
              <a:ext uri="{FF2B5EF4-FFF2-40B4-BE49-F238E27FC236}">
                <a16:creationId xmlns:a16="http://schemas.microsoft.com/office/drawing/2014/main" id="{35C9525F-5834-4B54-A791-321FFC65E0D2}"/>
              </a:ext>
            </a:extLst>
          </p:cNvPr>
          <p:cNvSpPr txBox="1">
            <a:spLocks/>
          </p:cNvSpPr>
          <p:nvPr/>
        </p:nvSpPr>
        <p:spPr>
          <a:xfrm>
            <a:off x="598315" y="2214311"/>
            <a:ext cx="4653192" cy="269879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it-IT"/>
            </a:defPPr>
            <a:lvl1pPr marL="0" algn="ctr" defTabSz="914400" rtl="0" eaLnBrk="1" latinLnBrk="0" hangingPunct="1">
              <a:defRPr sz="1000" b="1" kern="1200" smtClean="0">
                <a:solidFill>
                  <a:srgbClr val="003A79"/>
                </a:solidFill>
                <a:latin typeface="Century Gothic" panose="020B0502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1300" dirty="0"/>
              <a:t>Flussi verso i fondi comuni per </a:t>
            </a:r>
            <a:br>
              <a:rPr lang="it-IT" sz="1300" dirty="0"/>
            </a:br>
            <a:r>
              <a:rPr lang="it-IT" sz="1300" dirty="0"/>
              <a:t>comparti di gestione. </a:t>
            </a:r>
            <a:r>
              <a:rPr lang="it-IT" sz="1300" b="0" dirty="0"/>
              <a:t>Dati mensili (EUR mld)</a:t>
            </a:r>
          </a:p>
          <a:p>
            <a:endParaRPr lang="en-GB" sz="1300" dirty="0"/>
          </a:p>
        </p:txBody>
      </p:sp>
      <p:sp>
        <p:nvSpPr>
          <p:cNvPr id="8" name="Segnaposto testo 7">
            <a:extLst>
              <a:ext uri="{FF2B5EF4-FFF2-40B4-BE49-F238E27FC236}">
                <a16:creationId xmlns:a16="http://schemas.microsoft.com/office/drawing/2014/main" id="{CA5046DE-1BDD-40FD-97FC-404A974A2CF3}"/>
              </a:ext>
            </a:extLst>
          </p:cNvPr>
          <p:cNvSpPr txBox="1">
            <a:spLocks/>
          </p:cNvSpPr>
          <p:nvPr/>
        </p:nvSpPr>
        <p:spPr>
          <a:xfrm>
            <a:off x="5085846" y="2079371"/>
            <a:ext cx="3865207" cy="269879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it-IT"/>
            </a:defPPr>
            <a:lvl1pPr algn="ctr">
              <a:defRPr sz="13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29048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84132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77785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143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6509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58743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52396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4604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dirty="0"/>
              <a:t>Premi lordi contabilizzati delle </a:t>
            </a:r>
            <a:br>
              <a:rPr lang="it-IT" dirty="0"/>
            </a:br>
            <a:r>
              <a:rPr lang="it-IT" dirty="0"/>
              <a:t>assicurazioni vita, oneri e raccolta netta</a:t>
            </a:r>
          </a:p>
          <a:p>
            <a:r>
              <a:rPr lang="it-IT" b="0" dirty="0"/>
              <a:t>(EUR mld, dati annui e 1° semestre - 2014-25)</a:t>
            </a:r>
            <a:endParaRPr lang="en-GB" b="0" dirty="0"/>
          </a:p>
        </p:txBody>
      </p:sp>
      <p:sp>
        <p:nvSpPr>
          <p:cNvPr id="9" name="Segnaposto testo 8">
            <a:extLst>
              <a:ext uri="{FF2B5EF4-FFF2-40B4-BE49-F238E27FC236}">
                <a16:creationId xmlns:a16="http://schemas.microsoft.com/office/drawing/2014/main" id="{7398081E-686A-4A50-9FC4-DC5EC6D2601E}"/>
              </a:ext>
            </a:extLst>
          </p:cNvPr>
          <p:cNvSpPr txBox="1">
            <a:spLocks/>
          </p:cNvSpPr>
          <p:nvPr/>
        </p:nvSpPr>
        <p:spPr>
          <a:xfrm>
            <a:off x="359998" y="888116"/>
            <a:ext cx="8532331" cy="925626"/>
          </a:xfrm>
          <a:prstGeom prst="rect">
            <a:avLst/>
          </a:prstGeom>
        </p:spPr>
        <p:txBody>
          <a:bodyPr/>
          <a:lstStyle>
            <a:lvl1pPr marL="96827" indent="-96827" algn="l" defTabSz="387305" rtl="0" eaLnBrk="1" latinLnBrk="0" hangingPunct="1">
              <a:lnSpc>
                <a:spcPct val="90000"/>
              </a:lnSpc>
              <a:spcBef>
                <a:spcPts val="424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9048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84132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77785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143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6509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58743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52396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4604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14313" indent="-214313">
              <a:lnSpc>
                <a:spcPts val="1500"/>
              </a:lnSpc>
              <a:spcBef>
                <a:spcPts val="0"/>
              </a:spcBef>
              <a:spcAft>
                <a:spcPts val="600"/>
              </a:spcAft>
              <a:buSzPct val="130000"/>
              <a:buFont typeface="Arial" panose="020B0604020202020204" pitchFamily="34" charset="0"/>
              <a:buBlip>
                <a:blip r:embed="rId2"/>
              </a:buBlip>
            </a:pPr>
            <a:r>
              <a:rPr lang="it-IT" sz="1400" b="1" dirty="0">
                <a:solidFill>
                  <a:srgbClr val="003A79"/>
                </a:solidFill>
              </a:rPr>
              <a:t>Raccolta netta dei fondi </a:t>
            </a:r>
            <a:r>
              <a:rPr lang="it-IT" sz="1400" dirty="0"/>
              <a:t>in positivo nel 2° trimestre (2,7 mld), nonostante i deflussi degli ultimi due mesi. Si attesta a 9,5 miliardi il dato del 1° semestre. Fondamentale la raccolta dei fondi obbligazionari, sebbene inferiore rispetto al 2024.</a:t>
            </a:r>
          </a:p>
          <a:p>
            <a:pPr marL="214313" indent="-214313">
              <a:lnSpc>
                <a:spcPts val="1500"/>
              </a:lnSpc>
              <a:spcBef>
                <a:spcPts val="0"/>
              </a:spcBef>
              <a:spcAft>
                <a:spcPts val="600"/>
              </a:spcAft>
              <a:buSzPct val="130000"/>
              <a:buFont typeface="Arial" panose="020B0604020202020204" pitchFamily="34" charset="0"/>
              <a:buBlip>
                <a:blip r:embed="rId2"/>
              </a:buBlip>
            </a:pPr>
            <a:r>
              <a:rPr lang="it-IT" sz="1400" b="1" dirty="0">
                <a:solidFill>
                  <a:srgbClr val="003A79"/>
                </a:solidFill>
              </a:rPr>
              <a:t>Raccolta netta delle assicurazioni vita di nuovo positiva</a:t>
            </a:r>
            <a:r>
              <a:rPr lang="it-IT" sz="1400" dirty="0"/>
              <a:t>, sia per le polizze di ramo I sia per quelle di ramo III (2,9 mld in totale), grazie ai </a:t>
            </a:r>
            <a:r>
              <a:rPr lang="it-IT" sz="1400" b="1" dirty="0">
                <a:solidFill>
                  <a:srgbClr val="003A79"/>
                </a:solidFill>
              </a:rPr>
              <a:t>minori riscatti </a:t>
            </a:r>
            <a:r>
              <a:rPr lang="it-IT" sz="1400" dirty="0"/>
              <a:t>e alla</a:t>
            </a:r>
            <a:r>
              <a:rPr lang="it-IT" sz="1400" b="1" dirty="0">
                <a:solidFill>
                  <a:srgbClr val="003A79"/>
                </a:solidFill>
              </a:rPr>
              <a:t> crescita dei premi lordi </a:t>
            </a:r>
            <a:r>
              <a:rPr lang="it-IT" sz="1400" dirty="0"/>
              <a:t>(-8,7% a/a e +10,5% rispettivamente).</a:t>
            </a:r>
            <a:endParaRPr lang="en-GB" sz="1400" dirty="0"/>
          </a:p>
        </p:txBody>
      </p:sp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9C66030A-7C02-436F-BAE9-C3A42C03870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62456008"/>
              </p:ext>
            </p:extLst>
          </p:nvPr>
        </p:nvGraphicFramePr>
        <p:xfrm>
          <a:off x="5251508" y="2776756"/>
          <a:ext cx="3411095" cy="18890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Grafico 13">
            <a:extLst>
              <a:ext uri="{FF2B5EF4-FFF2-40B4-BE49-F238E27FC236}">
                <a16:creationId xmlns:a16="http://schemas.microsoft.com/office/drawing/2014/main" id="{65BBD19B-3059-57F6-D8F7-7C7144E9587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28901143"/>
              </p:ext>
            </p:extLst>
          </p:nvPr>
        </p:nvGraphicFramePr>
        <p:xfrm>
          <a:off x="598315" y="2571750"/>
          <a:ext cx="4653192" cy="20502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44975029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F7DB6BC-EF04-4F73-91FB-C6BDD103F6C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59922" y="271516"/>
            <a:ext cx="8521431" cy="4605255"/>
          </a:xfrm>
        </p:spPr>
        <p:txBody>
          <a:bodyPr/>
          <a:lstStyle/>
          <a:p>
            <a:pPr marL="0" indent="0" algn="just">
              <a:lnSpc>
                <a:spcPts val="900"/>
              </a:lnSpc>
              <a:spcBef>
                <a:spcPts val="100"/>
              </a:spcBef>
              <a:spcAft>
                <a:spcPts val="200"/>
              </a:spcAft>
              <a:buNone/>
            </a:pPr>
            <a:r>
              <a:rPr lang="it-IT" sz="900" b="1" dirty="0">
                <a:solidFill>
                  <a:schemeClr val="accent1"/>
                </a:solidFill>
              </a:rPr>
              <a:t>Importanti comunicazioni</a:t>
            </a:r>
          </a:p>
          <a:p>
            <a:pPr marL="0" indent="0" algn="just">
              <a:lnSpc>
                <a:spcPts val="900"/>
              </a:lnSpc>
              <a:spcBef>
                <a:spcPts val="100"/>
              </a:spcBef>
              <a:spcAft>
                <a:spcPts val="200"/>
              </a:spcAft>
              <a:buNone/>
            </a:pPr>
            <a:r>
              <a:rPr lang="it-IT" sz="900" b="1" dirty="0">
                <a:solidFill>
                  <a:schemeClr val="accent1"/>
                </a:solidFill>
              </a:rPr>
              <a:t>Certificazione degli analisti </a:t>
            </a:r>
          </a:p>
          <a:p>
            <a:pPr marL="0" indent="0" algn="just">
              <a:lnSpc>
                <a:spcPts val="900"/>
              </a:lnSpc>
              <a:spcBef>
                <a:spcPts val="100"/>
              </a:spcBef>
              <a:spcAft>
                <a:spcPts val="200"/>
              </a:spcAft>
              <a:buNone/>
            </a:pPr>
            <a:r>
              <a:rPr lang="it-IT" sz="900" dirty="0">
                <a:ea typeface="Times New Roman" panose="02020603050405020304" pitchFamily="18" charset="0"/>
                <a:cs typeface="Times New Roman" panose="02020603050405020304" pitchFamily="18" charset="0"/>
              </a:rPr>
              <a:t>Gli analisti che hanno redatto il presente documento dichiarano che le opinioni, previsioni o stime contenute nel documento stesso sono il risultato di un autonomo e soggettivo apprezzamento dei dati, degli elementi e delle informazioni acquisite e che nessuna parte del proprio compenso è stata, è o sarà, direttamente o indirettamente, collegata alle opinioni espresse.</a:t>
            </a:r>
            <a:endParaRPr lang="it-IT" sz="900" dirty="0">
              <a:cs typeface="Times New Roman" panose="02020603050405020304" pitchFamily="18" charset="0"/>
            </a:endParaRPr>
          </a:p>
          <a:p>
            <a:pPr marL="0" indent="0" algn="just">
              <a:lnSpc>
                <a:spcPts val="900"/>
              </a:lnSpc>
              <a:spcBef>
                <a:spcPts val="100"/>
              </a:spcBef>
              <a:spcAft>
                <a:spcPts val="200"/>
              </a:spcAft>
              <a:buNone/>
            </a:pPr>
            <a:r>
              <a:rPr lang="it-IT" sz="900" dirty="0">
                <a:cs typeface="Times New Roman" panose="02020603050405020304" pitchFamily="18" charset="0"/>
              </a:rPr>
              <a:t>Il presente documento è stato preparato da Intesa Sanpaolo S.p.A. e </a:t>
            </a:r>
            <a:r>
              <a:rPr lang="en-GB" sz="900" dirty="0" err="1">
                <a:cs typeface="Times New Roman" panose="02020603050405020304" pitchFamily="18" charset="0"/>
              </a:rPr>
              <a:t>distribuito</a:t>
            </a:r>
            <a:r>
              <a:rPr lang="en-GB" sz="900" dirty="0">
                <a:cs typeface="Times New Roman" panose="02020603050405020304" pitchFamily="18" charset="0"/>
              </a:rPr>
              <a:t> da Intesa Sanpaolo S.p.A., Intesa Sanpaolo S.p.A.-London Branch </a:t>
            </a:r>
            <a:r>
              <a:rPr lang="it-IT" sz="900" dirty="0">
                <a:cs typeface="Times New Roman" panose="02020603050405020304" pitchFamily="18" charset="0"/>
              </a:rPr>
              <a:t>(membro del London Stock Exchange) e da Intesa Sanpaolo IMI Securities Corp. (membro del NYSE e del FINRA). Intesa Sanpaolo S.p.A. si assume la piena responsabilità </a:t>
            </a:r>
            <a:r>
              <a:rPr lang="it-IT" sz="900" dirty="0">
                <a:ea typeface="Times New Roman" panose="02020603050405020304" pitchFamily="18" charset="0"/>
                <a:cs typeface="Times New Roman" panose="02020603050405020304" pitchFamily="18" charset="0"/>
              </a:rPr>
              <a:t>dei contenuti del documento. Inoltre, Intesa Sanpaolo S.p.A. si riserva il diritto di distribuire il presente documento ai propri clienti. Intesa Sanpaolo S.p.A. è una banca autorizzata dalla Banca d’Italia ed è regolata dall’FCA per lo svolgimento dell’attività di investimento nel Regno Unito e dalla SEC per lo svolgimento dell’attività di investimento negli Stati Uniti. </a:t>
            </a:r>
          </a:p>
          <a:p>
            <a:pPr marL="0" indent="0" algn="just">
              <a:lnSpc>
                <a:spcPts val="900"/>
              </a:lnSpc>
              <a:spcBef>
                <a:spcPts val="100"/>
              </a:spcBef>
              <a:spcAft>
                <a:spcPts val="200"/>
              </a:spcAft>
              <a:buNone/>
            </a:pPr>
            <a:r>
              <a:rPr lang="it-IT" sz="900" dirty="0">
                <a:ea typeface="Times New Roman" panose="02020603050405020304" pitchFamily="18" charset="0"/>
                <a:cs typeface="Times New Roman" panose="02020603050405020304" pitchFamily="18" charset="0"/>
              </a:rPr>
              <a:t>Le opinioni e stime contenute nel presente documento sono formulate con esclusivo riferimento alla data di redazione del documento e potranno essere oggetto di qualsiasi modifica senza alcun obbligo di comunicare tali modifiche a </a:t>
            </a:r>
            <a:r>
              <a:rPr lang="it-IT" sz="900" dirty="0">
                <a:cs typeface="Times New Roman" panose="02020603050405020304" pitchFamily="18" charset="0"/>
              </a:rPr>
              <a:t>coloro</a:t>
            </a:r>
            <a:r>
              <a:rPr lang="it-IT" sz="900" dirty="0">
                <a:ea typeface="Times New Roman" panose="02020603050405020304" pitchFamily="18" charset="0"/>
                <a:cs typeface="Times New Roman" panose="02020603050405020304" pitchFamily="18" charset="0"/>
              </a:rPr>
              <a:t> ai quali tale documento sia stato in precedenza distribuito. Le informazioni e le opinioni si basano su fonti ritenute affidabili, tuttavia nessuna dichiarazione o garanzia è fornita relativamente all’accuratezza o correttezza delle stesse. </a:t>
            </a:r>
          </a:p>
          <a:p>
            <a:pPr marL="0" indent="0" algn="just">
              <a:lnSpc>
                <a:spcPts val="900"/>
              </a:lnSpc>
              <a:spcBef>
                <a:spcPts val="100"/>
              </a:spcBef>
              <a:spcAft>
                <a:spcPts val="200"/>
              </a:spcAft>
              <a:buNone/>
            </a:pPr>
            <a:r>
              <a:rPr lang="it-IT" sz="900" dirty="0">
                <a:ea typeface="Times New Roman" panose="02020603050405020304" pitchFamily="18" charset="0"/>
                <a:cs typeface="Times New Roman" panose="02020603050405020304" pitchFamily="18" charset="0"/>
              </a:rPr>
              <a:t>Lo scopo del presente documento è esclusivamente informativo. In particolare, il presente documento non è, né intende costituire, né potrà essere interpretato, come un documento d’offerta di vendita o sottoscrizione di alcun tipo di strumento finanziario. Inoltre, non deve sostituire il giudizio proprio di chi lo riceve. </a:t>
            </a:r>
          </a:p>
          <a:p>
            <a:pPr marL="0" indent="0" algn="just">
              <a:lnSpc>
                <a:spcPts val="900"/>
              </a:lnSpc>
              <a:spcBef>
                <a:spcPts val="100"/>
              </a:spcBef>
              <a:spcAft>
                <a:spcPts val="200"/>
              </a:spcAft>
              <a:buNone/>
            </a:pPr>
            <a:r>
              <a:rPr lang="it-IT" sz="900" dirty="0">
                <a:ea typeface="Times New Roman" panose="02020603050405020304" pitchFamily="18" charset="0"/>
                <a:cs typeface="Times New Roman" panose="02020603050405020304" pitchFamily="18" charset="0"/>
              </a:rPr>
              <a:t>Intesa Sanpaolo S.p.A. non si assume alcun tipo di responsabilità derivante da danni diretti, conseguenti o indiretti determinati dall’utilizzo del materiale contenuto nel presente documento.  </a:t>
            </a:r>
          </a:p>
          <a:p>
            <a:pPr marL="0" indent="0" algn="just">
              <a:lnSpc>
                <a:spcPts val="900"/>
              </a:lnSpc>
              <a:spcBef>
                <a:spcPts val="100"/>
              </a:spcBef>
              <a:spcAft>
                <a:spcPts val="200"/>
              </a:spcAft>
              <a:buNone/>
            </a:pPr>
            <a:r>
              <a:rPr lang="it-IT" sz="900" dirty="0">
                <a:ea typeface="Times New Roman" panose="02020603050405020304" pitchFamily="18" charset="0"/>
                <a:cs typeface="Times New Roman" panose="02020603050405020304" pitchFamily="18" charset="0"/>
              </a:rPr>
              <a:t>Il presente documento potrà essere riprodotto o pubblicato esclusivamente con il nome di Intesa Sanpaolo S.p.A..</a:t>
            </a:r>
          </a:p>
          <a:p>
            <a:pPr marL="0" indent="0" algn="just">
              <a:lnSpc>
                <a:spcPts val="900"/>
              </a:lnSpc>
              <a:spcBef>
                <a:spcPts val="100"/>
              </a:spcBef>
              <a:spcAft>
                <a:spcPts val="200"/>
              </a:spcAft>
              <a:buNone/>
            </a:pPr>
            <a:r>
              <a:rPr lang="it-IT" sz="900" dirty="0">
                <a:ea typeface="Times New Roman" panose="02020603050405020304" pitchFamily="18" charset="0"/>
                <a:cs typeface="Times New Roman" panose="02020603050405020304" pitchFamily="18" charset="0"/>
              </a:rPr>
              <a:t>Il presente documento è stato preparato e pubblicato esclusivamente per, ed è destinato all'uso esclusivamente da parte di, Società che abbiano un’adeguata conoscenza dei mercati finanziari, che nell’ambito della loro attività siano esposte alla volatilità dei tassi di interesse, dei cambi e dei prezzi delle materie prime e che siano finanziariamente in grado di valutare autonomamente i rischi.</a:t>
            </a:r>
          </a:p>
          <a:p>
            <a:pPr marL="0" indent="0" algn="just">
              <a:lnSpc>
                <a:spcPts val="900"/>
              </a:lnSpc>
              <a:spcBef>
                <a:spcPts val="100"/>
              </a:spcBef>
              <a:spcAft>
                <a:spcPts val="200"/>
              </a:spcAft>
              <a:buNone/>
            </a:pPr>
            <a:r>
              <a:rPr lang="it-IT" sz="900" dirty="0">
                <a:ea typeface="Times New Roman" panose="02020603050405020304" pitchFamily="18" charset="0"/>
                <a:cs typeface="Times New Roman" panose="02020603050405020304" pitchFamily="18" charset="0"/>
              </a:rPr>
              <a:t>Tale documento, pertanto, potrebbe non essere adatto a tutti gli investitori e i destinatari sono invitati a chiedere il parere del proprio gestore/consulente per qualsiasi necessità di chiarimento circa il contenuto dello stesso.</a:t>
            </a:r>
          </a:p>
          <a:p>
            <a:pPr marL="0" indent="0" algn="just">
              <a:lnSpc>
                <a:spcPts val="900"/>
              </a:lnSpc>
              <a:spcBef>
                <a:spcPts val="100"/>
              </a:spcBef>
              <a:spcAft>
                <a:spcPts val="200"/>
              </a:spcAft>
              <a:buNone/>
            </a:pPr>
            <a:r>
              <a:rPr lang="it-IT" sz="900" dirty="0">
                <a:ea typeface="Times New Roman" panose="02020603050405020304" pitchFamily="18" charset="0"/>
                <a:cs typeface="Times New Roman" panose="02020603050405020304" pitchFamily="18" charset="0"/>
              </a:rPr>
              <a:t>Per i soggetti residenti nel Regno Unito: il presente documento non potrà essere distribuito, consegnato o trasmesso nel Regno Unito a nessuno dei soggetti rientranti nella definizione di “private customers” così come definiti dalla disciplina dell’FCA.</a:t>
            </a:r>
          </a:p>
          <a:p>
            <a:pPr marL="0" indent="0" algn="just">
              <a:lnSpc>
                <a:spcPts val="900"/>
              </a:lnSpc>
              <a:spcBef>
                <a:spcPts val="100"/>
              </a:spcBef>
              <a:spcAft>
                <a:spcPts val="200"/>
              </a:spcAft>
              <a:buNone/>
            </a:pPr>
            <a:r>
              <a:rPr lang="it-IT" sz="900" dirty="0">
                <a:ea typeface="Times New Roman" panose="02020603050405020304" pitchFamily="18" charset="0"/>
                <a:cs typeface="Times New Roman" panose="02020603050405020304" pitchFamily="18" charset="0"/>
              </a:rPr>
              <a:t>CH: Queste informazioni costituiscono </a:t>
            </a:r>
            <a:r>
              <a:rPr lang="it-IT" sz="9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un’advertisement</a:t>
            </a:r>
            <a:r>
              <a:rPr lang="it-IT" sz="900" dirty="0">
                <a:ea typeface="Times New Roman" panose="02020603050405020304" pitchFamily="18" charset="0"/>
                <a:cs typeface="Times New Roman" panose="02020603050405020304" pitchFamily="18" charset="0"/>
              </a:rPr>
              <a:t> in relazione agli strumenti finanziari degli emittenti e non sono prospetto informativo ai sensi della legge svizzera sui servizi finanziari ("</a:t>
            </a:r>
            <a:r>
              <a:rPr lang="it-IT" sz="9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SerFi</a:t>
            </a:r>
            <a:r>
              <a:rPr lang="it-IT" sz="900" dirty="0">
                <a:ea typeface="Times New Roman" panose="02020603050405020304" pitchFamily="18" charset="0"/>
                <a:cs typeface="Times New Roman" panose="02020603050405020304" pitchFamily="18" charset="0"/>
              </a:rPr>
              <a:t>") e nessun prospetto informativo di questo tipo è stato o sarà preparato per o in relazione all'offerta degli strumenti finanziari degli emittenti. Le presenti informazioni non costituiscono un’offerta di vendita né una sollecitazione all’acquisto degli strumenti finanziari degli emittenti.</a:t>
            </a:r>
          </a:p>
          <a:p>
            <a:pPr marL="0" indent="0" algn="just">
              <a:lnSpc>
                <a:spcPts val="900"/>
              </a:lnSpc>
              <a:spcBef>
                <a:spcPts val="100"/>
              </a:spcBef>
              <a:spcAft>
                <a:spcPts val="200"/>
              </a:spcAft>
              <a:buNone/>
            </a:pPr>
            <a:r>
              <a:rPr lang="it-IT" sz="900" dirty="0">
                <a:ea typeface="Times New Roman" panose="02020603050405020304" pitchFamily="18" charset="0"/>
                <a:cs typeface="Times New Roman" panose="02020603050405020304" pitchFamily="18" charset="0"/>
              </a:rPr>
              <a:t>Gli strumenti finanziari degli emittenti non possono essere offerti al pubblico, direttamente o indirettamente, in Svizzera ai sensi della </a:t>
            </a:r>
            <a:r>
              <a:rPr lang="it-IT" sz="9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FinSa</a:t>
            </a:r>
            <a:r>
              <a:rPr lang="it-IT" sz="900" dirty="0">
                <a:ea typeface="Times New Roman" panose="02020603050405020304" pitchFamily="18" charset="0"/>
                <a:cs typeface="Times New Roman" panose="02020603050405020304" pitchFamily="18" charset="0"/>
              </a:rPr>
              <a:t> e non è stata né sarà presentata alcuna richiesta per l'ammissione degli strumenti finanziari degli emittenti alla negoziazione in nessuna sede di negoziazione (Borsa o sistema multilaterale di negoziazione) in Svizzera. Né queste informazioni né qualsiasi altro materiale di offerta o di marketing relativo agli strumenti finanziari degli emittenti possono essere distribuiti pubblicamente o resi altrimenti disponibili al pubblico in Svizzera.</a:t>
            </a:r>
          </a:p>
          <a:p>
            <a:pPr marL="0" indent="0" algn="just">
              <a:lnSpc>
                <a:spcPts val="900"/>
              </a:lnSpc>
              <a:spcBef>
                <a:spcPts val="100"/>
              </a:spcBef>
              <a:spcAft>
                <a:spcPts val="200"/>
              </a:spcAft>
              <a:buNone/>
            </a:pPr>
            <a:endParaRPr lang="en-US" sz="900" dirty="0"/>
          </a:p>
          <a:p>
            <a:pPr marL="0" indent="0" algn="just">
              <a:lnSpc>
                <a:spcPts val="900"/>
              </a:lnSpc>
              <a:spcBef>
                <a:spcPts val="100"/>
              </a:spcBef>
              <a:spcAft>
                <a:spcPts val="200"/>
              </a:spcAft>
              <a:buNone/>
            </a:pPr>
            <a:endParaRPr lang="en-US" sz="900" dirty="0"/>
          </a:p>
          <a:p>
            <a:pPr marL="0" indent="0" algn="just">
              <a:lnSpc>
                <a:spcPts val="900"/>
              </a:lnSpc>
              <a:spcBef>
                <a:spcPts val="100"/>
              </a:spcBef>
              <a:spcAft>
                <a:spcPts val="200"/>
              </a:spcAft>
              <a:buNone/>
            </a:pPr>
            <a:endParaRPr lang="en-US" sz="900" dirty="0"/>
          </a:p>
          <a:p>
            <a:pPr marL="0" indent="0" algn="just">
              <a:lnSpc>
                <a:spcPts val="900"/>
              </a:lnSpc>
              <a:spcBef>
                <a:spcPts val="100"/>
              </a:spcBef>
              <a:spcAft>
                <a:spcPts val="200"/>
              </a:spcAft>
              <a:buNone/>
            </a:pPr>
            <a:endParaRPr lang="it-IT" sz="900" dirty="0"/>
          </a:p>
        </p:txBody>
      </p:sp>
      <p:sp>
        <p:nvSpPr>
          <p:cNvPr id="2" name="Segnaposto numero diapositiva 12">
            <a:extLst>
              <a:ext uri="{FF2B5EF4-FFF2-40B4-BE49-F238E27FC236}">
                <a16:creationId xmlns:a16="http://schemas.microsoft.com/office/drawing/2014/main" id="{475CD38D-1828-9883-DF25-B54C053B7768}"/>
              </a:ext>
            </a:extLst>
          </p:cNvPr>
          <p:cNvSpPr txBox="1">
            <a:spLocks/>
          </p:cNvSpPr>
          <p:nvPr/>
        </p:nvSpPr>
        <p:spPr bwMode="auto">
          <a:xfrm>
            <a:off x="8662603" y="92338"/>
            <a:ext cx="448866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it-IT"/>
            </a:defPPr>
            <a:lvl1pPr algn="ctr" eaLnBrk="1" hangingPunct="1">
              <a:defRPr sz="10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166F7D8C-A04C-4895-80DA-A1A9CFD612E2}" type="slidenum">
              <a:rPr lang="it-IT" altLang="it-IT" sz="900">
                <a:ea typeface="MS PGothic" panose="020B0600070205080204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25</a:t>
            </a:fld>
            <a:endParaRPr lang="it-IT" altLang="it-IT" sz="900" dirty="0"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0269664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25CFBC46-CE57-4EF4-9542-2D1E916A76F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42358" y="303213"/>
            <a:ext cx="8495795" cy="4553600"/>
          </a:xfrm>
        </p:spPr>
        <p:txBody>
          <a:bodyPr/>
          <a:lstStyle/>
          <a:p>
            <a:pPr marL="0" indent="0" algn="just">
              <a:lnSpc>
                <a:spcPts val="9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it-IT" sz="900" dirty="0">
                <a:ea typeface="Times New Roman" panose="02020603050405020304" pitchFamily="18" charset="0"/>
                <a:cs typeface="Times New Roman" panose="02020603050405020304" pitchFamily="18" charset="0"/>
              </a:rPr>
              <a:t>Per i soggetti di diritto statunitense: il presente documento può essere distribuito negli Stati Uniti solo ai soggetti definiti ‘Major US </a:t>
            </a:r>
            <a:r>
              <a:rPr lang="it-IT" sz="9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Institutional</a:t>
            </a:r>
            <a:r>
              <a:rPr lang="it-IT" sz="9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9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Investors</a:t>
            </a:r>
            <a:r>
              <a:rPr lang="it-IT" sz="900" dirty="0">
                <a:ea typeface="Times New Roman" panose="02020603050405020304" pitchFamily="18" charset="0"/>
                <a:cs typeface="Times New Roman" panose="02020603050405020304" pitchFamily="18" charset="0"/>
              </a:rPr>
              <a:t>’ come definito dalla SEC Rule 15a-6. Per effettuare operazioni mobiliari relative a qualsiasi titolo menzionato nel presente documento è necessario contattare Intesa Sanpaolo IMI Securities Corp. negli Stati Uniti (vedi sotto il dettaglio dei contatti). </a:t>
            </a:r>
          </a:p>
          <a:p>
            <a:pPr marL="0" indent="0">
              <a:lnSpc>
                <a:spcPts val="9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it-IT" sz="900" dirty="0">
                <a:ea typeface="Times New Roman" panose="02020603050405020304" pitchFamily="18" charset="0"/>
                <a:cs typeface="Times New Roman" panose="02020603050405020304" pitchFamily="18" charset="0"/>
              </a:rPr>
              <a:t>Intesa Sanpaolo S.p.A. pubblica e distribuisce ricerca ai soggetti definiti ‘Major US </a:t>
            </a:r>
            <a:r>
              <a:rPr lang="it-IT" sz="9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Institutional</a:t>
            </a:r>
            <a:r>
              <a:rPr lang="it-IT" sz="9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9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Investors</a:t>
            </a:r>
            <a:r>
              <a:rPr lang="it-IT" sz="900" dirty="0">
                <a:ea typeface="Times New Roman" panose="02020603050405020304" pitchFamily="18" charset="0"/>
                <a:cs typeface="Times New Roman" panose="02020603050405020304" pitchFamily="18" charset="0"/>
              </a:rPr>
              <a:t>’ negli Stati Uniti solo attraverso Intesa Sanpaolo IMI Securities Corp., 1 William Street, New York, NY 10004, USA, Tel: (1) 212 326 1199.</a:t>
            </a:r>
            <a:endParaRPr lang="it-IT" sz="900" dirty="0"/>
          </a:p>
          <a:p>
            <a:pPr marL="0" indent="0" algn="just">
              <a:lnSpc>
                <a:spcPts val="9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it-IT" sz="900" b="1" dirty="0">
                <a:solidFill>
                  <a:schemeClr val="accent1"/>
                </a:solidFill>
              </a:rPr>
              <a:t>Incentivi relativi alla ricerca</a:t>
            </a:r>
          </a:p>
          <a:p>
            <a:pPr marL="0" indent="0" algn="just">
              <a:lnSpc>
                <a:spcPts val="9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it-IT" sz="900" dirty="0"/>
              <a:t>Ai sensi di quanto previsto dalla Direttiva Delegata 593/17 UE, il presente documento è classificabile quale incentivo non monetario di minore entità in quanto:</a:t>
            </a:r>
          </a:p>
          <a:p>
            <a:pPr marL="0" indent="0" algn="just">
              <a:lnSpc>
                <a:spcPts val="9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it-IT" sz="900" dirty="0"/>
              <a:t>- </a:t>
            </a:r>
            <a:r>
              <a:rPr lang="it-IT" sz="900" dirty="0">
                <a:ea typeface="Times New Roman" panose="02020603050405020304" pitchFamily="18" charset="0"/>
                <a:cs typeface="Times New Roman" panose="02020603050405020304" pitchFamily="18" charset="0"/>
              </a:rPr>
              <a:t>contiene analisi macroeconomiche (c.d. </a:t>
            </a:r>
            <a:r>
              <a:rPr lang="it-IT" sz="9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Macroeconomic</a:t>
            </a:r>
            <a:r>
              <a:rPr lang="it-IT" sz="9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9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Research</a:t>
            </a:r>
            <a:r>
              <a:rPr lang="it-IT" sz="900" dirty="0">
                <a:ea typeface="Times New Roman" panose="02020603050405020304" pitchFamily="18" charset="0"/>
                <a:cs typeface="Times New Roman" panose="02020603050405020304" pitchFamily="18" charset="0"/>
              </a:rPr>
              <a:t>) o è relativo a </a:t>
            </a:r>
            <a:r>
              <a:rPr lang="it-IT" sz="9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Fixed</a:t>
            </a:r>
            <a:r>
              <a:rPr lang="it-IT" sz="9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9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Income</a:t>
            </a:r>
            <a:r>
              <a:rPr lang="it-IT" sz="900" dirty="0"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9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Currencies</a:t>
            </a:r>
            <a:r>
              <a:rPr lang="it-IT" sz="900" dirty="0">
                <a:ea typeface="Times New Roman" panose="02020603050405020304" pitchFamily="18" charset="0"/>
                <a:cs typeface="Times New Roman" panose="02020603050405020304" pitchFamily="18" charset="0"/>
              </a:rPr>
              <a:t> and Commodities (c.d. FICC </a:t>
            </a:r>
            <a:r>
              <a:rPr lang="it-IT" sz="9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Research</a:t>
            </a:r>
            <a:r>
              <a:rPr lang="it-IT" sz="900" dirty="0">
                <a:ea typeface="Times New Roman" panose="02020603050405020304" pitchFamily="18" charset="0"/>
                <a:cs typeface="Times New Roman" panose="02020603050405020304" pitchFamily="18" charset="0"/>
              </a:rPr>
              <a:t>) ed è reso liberamente disponibile al pubblico indistinto tramite pubblicazione sul sito web della Banca - Q&amp;A on Investor </a:t>
            </a:r>
            <a:r>
              <a:rPr lang="it-IT" sz="9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Protection</a:t>
            </a:r>
            <a:r>
              <a:rPr lang="it-IT" sz="9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9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topics</a:t>
            </a:r>
            <a:r>
              <a:rPr lang="it-IT" sz="900" dirty="0">
                <a:ea typeface="Times New Roman" panose="02020603050405020304" pitchFamily="18" charset="0"/>
                <a:cs typeface="Times New Roman" panose="02020603050405020304" pitchFamily="18" charset="0"/>
              </a:rPr>
              <a:t> - ESMA 35-43-349, </a:t>
            </a:r>
            <a:r>
              <a:rPr lang="it-IT" sz="9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Question</a:t>
            </a:r>
            <a:r>
              <a:rPr lang="it-IT" sz="900" dirty="0">
                <a:ea typeface="Times New Roman" panose="02020603050405020304" pitchFamily="18" charset="0"/>
                <a:cs typeface="Times New Roman" panose="02020603050405020304" pitchFamily="18" charset="0"/>
              </a:rPr>
              <a:t> 8 e 9</a:t>
            </a:r>
            <a:r>
              <a:rPr lang="it-IT" sz="900" dirty="0"/>
              <a:t>.</a:t>
            </a:r>
          </a:p>
          <a:p>
            <a:pPr algn="just">
              <a:lnSpc>
                <a:spcPts val="900"/>
              </a:lnSpc>
              <a:spcBef>
                <a:spcPts val="200"/>
              </a:spcBef>
              <a:spcAft>
                <a:spcPts val="200"/>
              </a:spcAft>
            </a:pPr>
            <a:r>
              <a:rPr lang="it-IT" sz="900" b="1" dirty="0">
                <a:solidFill>
                  <a:schemeClr val="accent1"/>
                </a:solidFill>
              </a:rPr>
              <a:t>Metodologia di distribuzione</a:t>
            </a:r>
          </a:p>
          <a:p>
            <a:pPr>
              <a:lnSpc>
                <a:spcPts val="900"/>
              </a:lnSpc>
              <a:spcBef>
                <a:spcPts val="200"/>
              </a:spcBef>
              <a:spcAft>
                <a:spcPts val="200"/>
              </a:spcAft>
            </a:pPr>
            <a:r>
              <a:rPr lang="it-IT" sz="900" dirty="0"/>
              <a:t>Il presente documento è per esclusivo uso del soggetto che lo riceve da Intesa Sanpaolo e non potrà essere riprodotto, ridistribuito, direttamente o indirettamente, a terzi o pubblicato, in tutto o in parte, per qualsiasi motivo, senza il preventivo consenso espresso da parte di Intesa Sanpaolo. Il copyright ed ogni diritto di proprietà intellettuale sui dati, informazioni, opinioni e valutazioni di cui alla presente scheda informativa è di esclusiva pertinenza del Gruppo Bancario Intesa Sanpaolo, salvo diversamente indicato. Tali dati, informazioni, opinioni e valutazioni non possono essere oggetto di ulteriore distribuzione ovvero riproduzione, in qualsiasi forma e secondo qualsiasi tecnica ed anche parzialmente, se non con espresso consenso per iscritto da parte di Intesa Sanpaolo. </a:t>
            </a:r>
          </a:p>
          <a:p>
            <a:pPr>
              <a:lnSpc>
                <a:spcPts val="900"/>
              </a:lnSpc>
              <a:spcBef>
                <a:spcPts val="200"/>
              </a:spcBef>
              <a:spcAft>
                <a:spcPts val="200"/>
              </a:spcAft>
            </a:pPr>
            <a:r>
              <a:rPr lang="it-IT" sz="900" dirty="0"/>
              <a:t>Chi riceve il presente documento è obbligato a uniformarsi alle indicazioni sopra riportate.</a:t>
            </a:r>
          </a:p>
          <a:p>
            <a:pPr algn="just">
              <a:lnSpc>
                <a:spcPts val="900"/>
              </a:lnSpc>
              <a:spcBef>
                <a:spcPts val="200"/>
              </a:spcBef>
              <a:spcAft>
                <a:spcPts val="200"/>
              </a:spcAft>
            </a:pPr>
            <a:r>
              <a:rPr lang="it-IT" sz="900" b="1" dirty="0">
                <a:solidFill>
                  <a:schemeClr val="accent1"/>
                </a:solidFill>
              </a:rPr>
              <a:t>Metodologia di valutazione</a:t>
            </a:r>
          </a:p>
          <a:p>
            <a:pPr algn="just">
              <a:lnSpc>
                <a:spcPts val="900"/>
              </a:lnSpc>
              <a:spcBef>
                <a:spcPts val="200"/>
              </a:spcBef>
              <a:spcAft>
                <a:spcPts val="200"/>
              </a:spcAft>
            </a:pPr>
            <a:r>
              <a:rPr lang="it-IT" sz="900" dirty="0"/>
              <a:t>I commenti sui dati macroeconomici vengono elaborati sulla base di notizie e dati macroeconomici e di mercato disponibili tramite strumenti informativi quali Bloomberg e LSEG </a:t>
            </a:r>
            <a:r>
              <a:rPr lang="it-IT" sz="900" dirty="0" err="1"/>
              <a:t>Datastream</a:t>
            </a:r>
            <a:r>
              <a:rPr lang="it-IT" sz="900" dirty="0"/>
              <a:t>. Le previsioni macroeconomiche, sui tassi di cambio e sui tassi d’interesse sono realizzate da </a:t>
            </a:r>
            <a:r>
              <a:rPr lang="it-IT" sz="900" dirty="0" err="1"/>
              <a:t>Research</a:t>
            </a:r>
            <a:r>
              <a:rPr lang="it-IT" sz="900" dirty="0"/>
              <a:t> Department di Intesa Sanpaolo, tramite modelli econometrici dedicati. Le previsioni sono ottenute mediante l’analisi delle serie storico-statistiche rese disponibili dai maggiori data provider ed elaborate sulla base anche dei dati di consenso tenendo conto delle opportune correlazioni fra le stesse.</a:t>
            </a:r>
          </a:p>
          <a:p>
            <a:pPr algn="just">
              <a:lnSpc>
                <a:spcPts val="900"/>
              </a:lnSpc>
              <a:spcBef>
                <a:spcPts val="200"/>
              </a:spcBef>
              <a:spcAft>
                <a:spcPts val="200"/>
              </a:spcAft>
            </a:pPr>
            <a:r>
              <a:rPr lang="it-IT" sz="900" b="1" dirty="0">
                <a:solidFill>
                  <a:schemeClr val="accent1"/>
                </a:solidFill>
              </a:rPr>
              <a:t>Comunicazione dei potenziali conflitti di interesse</a:t>
            </a:r>
          </a:p>
          <a:p>
            <a:pPr algn="just">
              <a:lnSpc>
                <a:spcPts val="900"/>
              </a:lnSpc>
              <a:spcBef>
                <a:spcPts val="200"/>
              </a:spcBef>
              <a:spcAft>
                <a:spcPts val="200"/>
              </a:spcAft>
            </a:pPr>
            <a:r>
              <a:rPr lang="it-IT" sz="900" dirty="0">
                <a:ea typeface="Times New Roman" panose="02020603050405020304" pitchFamily="18" charset="0"/>
                <a:cs typeface="Times New Roman" panose="02020603050405020304" pitchFamily="18" charset="0"/>
              </a:rPr>
              <a:t>Intesa Sanpaolo S.p.A. e le altre società del Gruppo Bancario Intesa Sanpaolo (di seguito anche solo “Gruppo Bancario Intesa Sanpaolo”) si sono dotate del “Modello di organizzazione, gestione e controllo ai sensi del Decreto Legislativo 8 giugno 2001, n. 231” (disponibile sul sito internet di Intesa Sanpaolo, all’indirizzo: </a:t>
            </a:r>
            <a:r>
              <a:rPr lang="it-IT" sz="900" u="sng" dirty="0">
                <a:solidFill>
                  <a:srgbClr val="0000FF"/>
                </a:solidFill>
                <a:ea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https://group.intesasanpaolo.com/it/governance/dlgs-231-2001</a:t>
            </a:r>
            <a:r>
              <a:rPr lang="it-IT" sz="900" u="sng" dirty="0">
                <a:solidFill>
                  <a:srgbClr val="0000FF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it-IT" sz="900" dirty="0">
                <a:ea typeface="Times New Roman" panose="02020603050405020304" pitchFamily="18" charset="0"/>
                <a:cs typeface="Times New Roman" panose="02020603050405020304" pitchFamily="18" charset="0"/>
              </a:rPr>
              <a:t> che, in conformità alle normative italiane vigenti ed alle migliori pratiche internazionali, include, tra le altre, misure organizzative e procedurali  per la gestione delle informazioni privilegiate e dei conflitti di interesse, ivi compresi adeguati meccanismi di separatezza organizzativa, noti come Barriere informative, atti a prevenire un utilizzo illecito di dette informazioni nonché a evitare che gli eventuali conflitti di interesse che possono insorgere, vista la vasta gamma di attività svolte dal Gruppo Bancario Intesa Sanpaolo, incidano negativamente sugli interessi della clientela.</a:t>
            </a:r>
          </a:p>
          <a:p>
            <a:pPr algn="just">
              <a:lnSpc>
                <a:spcPts val="900"/>
              </a:lnSpc>
              <a:spcBef>
                <a:spcPts val="200"/>
              </a:spcBef>
              <a:spcAft>
                <a:spcPts val="200"/>
              </a:spcAft>
            </a:pPr>
            <a:endParaRPr lang="it-IT" sz="900" dirty="0"/>
          </a:p>
          <a:p>
            <a:pPr algn="just">
              <a:lnSpc>
                <a:spcPts val="900"/>
              </a:lnSpc>
              <a:spcBef>
                <a:spcPts val="200"/>
              </a:spcBef>
              <a:spcAft>
                <a:spcPts val="200"/>
              </a:spcAft>
            </a:pPr>
            <a:endParaRPr lang="it-IT" sz="900" dirty="0"/>
          </a:p>
        </p:txBody>
      </p:sp>
      <p:sp>
        <p:nvSpPr>
          <p:cNvPr id="2" name="Segnaposto numero diapositiva 12">
            <a:extLst>
              <a:ext uri="{FF2B5EF4-FFF2-40B4-BE49-F238E27FC236}">
                <a16:creationId xmlns:a16="http://schemas.microsoft.com/office/drawing/2014/main" id="{25B61237-0E6F-CEE8-A7CE-78BD74BEF767}"/>
              </a:ext>
            </a:extLst>
          </p:cNvPr>
          <p:cNvSpPr txBox="1">
            <a:spLocks/>
          </p:cNvSpPr>
          <p:nvPr/>
        </p:nvSpPr>
        <p:spPr bwMode="auto">
          <a:xfrm>
            <a:off x="8662603" y="92338"/>
            <a:ext cx="448866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it-IT"/>
            </a:defPPr>
            <a:lvl1pPr algn="ctr" eaLnBrk="1" hangingPunct="1">
              <a:defRPr sz="10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166F7D8C-A04C-4895-80DA-A1A9CFD612E2}" type="slidenum">
              <a:rPr lang="it-IT" altLang="it-IT" sz="900">
                <a:ea typeface="MS PGothic" panose="020B0600070205080204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26</a:t>
            </a:fld>
            <a:endParaRPr lang="it-IT" altLang="it-IT" sz="900" dirty="0"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3184185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25CFBC46-CE57-4EF4-9542-2D1E916A76F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42358" y="562061"/>
            <a:ext cx="8495795" cy="3556377"/>
          </a:xfrm>
        </p:spPr>
        <p:txBody>
          <a:bodyPr/>
          <a:lstStyle/>
          <a:p>
            <a:pPr algn="just">
              <a:lnSpc>
                <a:spcPts val="900"/>
              </a:lnSpc>
              <a:spcBef>
                <a:spcPts val="200"/>
              </a:spcBef>
              <a:spcAft>
                <a:spcPts val="400"/>
              </a:spcAft>
            </a:pPr>
            <a:r>
              <a:rPr lang="it-IT" sz="900" dirty="0"/>
              <a:t>In particolare, l’esplicitazione degli interessi e le misure poste in essere per la gestione dei conflitti di interesse – in accordo con quanto prescritto dagli articoli 5 e 6 del Regolamento Delegato (UE) 2016/958 della Commissione, del 9 marzo 2016, che integra il Regolamento (UE) n. 596/2014 del Parlamento europeo e del Consiglio per quanto riguarda le norme tecniche di regolamentazione sulle disposizioni tecniche per la corretta presentazione delle raccomandazioni in materia di investimenti o altre informazioni che raccomandano o consigliano una strategia di investimento e per la comunicazione di interessi particolari o la segnalazione di conflitti di interesse e successive modifiche ed integrazioni, dal FINRA Rule 2241, così come dal FCA </a:t>
            </a:r>
            <a:r>
              <a:rPr lang="it-IT" sz="900" dirty="0" err="1"/>
              <a:t>Conduct</a:t>
            </a:r>
            <a:r>
              <a:rPr lang="it-IT" sz="900" dirty="0"/>
              <a:t> of Business </a:t>
            </a:r>
            <a:r>
              <a:rPr lang="it-IT" sz="900" dirty="0" err="1"/>
              <a:t>Sourcebook</a:t>
            </a:r>
            <a:r>
              <a:rPr lang="it-IT" sz="900" dirty="0"/>
              <a:t> regole COBS 12.4 – tra il Gruppo Bancario Intesa Sanpaolo e gli emittenti di strumenti finanziari, e le società del loro gruppo, nelle raccomandazioni prodotte dagli analisti di Intesa Sanpaolo S.p.A. sono disponibili nelle “Regole per Studi e Ricerche” e nell'estratto </a:t>
            </a:r>
            <a:r>
              <a:rPr lang="it-IT" sz="900" dirty="0">
                <a:ea typeface="Times New Roman" panose="02020603050405020304" pitchFamily="18" charset="0"/>
                <a:cs typeface="Times New Roman" panose="02020603050405020304" pitchFamily="18" charset="0"/>
              </a:rPr>
              <a:t>del “Modello aziendale per la gestione delle informazioni privilegiate e dei conflitti di interesse”, pubblicato sul sito internet di Intesa Sanpaolo </a:t>
            </a:r>
            <a:r>
              <a:rPr lang="it-IT" sz="9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S.p.A</a:t>
            </a:r>
            <a:r>
              <a:rPr lang="it-IT" sz="900" dirty="0">
                <a:ea typeface="Times New Roman" panose="02020603050405020304" pitchFamily="18" charset="0"/>
                <a:cs typeface="Times New Roman" panose="02020603050405020304" pitchFamily="18" charset="0"/>
              </a:rPr>
              <a:t> all’indirizzo </a:t>
            </a:r>
            <a:r>
              <a:rPr lang="it-IT" sz="900" u="sng" dirty="0">
                <a:solidFill>
                  <a:srgbClr val="0000FF"/>
                </a:solidFill>
                <a:ea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https://group.intesasanpaolo.com/</a:t>
            </a:r>
            <a:r>
              <a:rPr lang="it-IT" sz="900" u="sng" dirty="0" err="1">
                <a:solidFill>
                  <a:srgbClr val="0000FF"/>
                </a:solidFill>
                <a:ea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it</a:t>
            </a:r>
            <a:r>
              <a:rPr lang="it-IT" sz="900" u="sng" dirty="0">
                <a:solidFill>
                  <a:srgbClr val="0000FF"/>
                </a:solidFill>
                <a:ea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</a:t>
            </a:r>
            <a:r>
              <a:rPr lang="it-IT" sz="900" u="sng" dirty="0" err="1">
                <a:solidFill>
                  <a:srgbClr val="0000FF"/>
                </a:solidFill>
                <a:ea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research</a:t>
            </a:r>
            <a:r>
              <a:rPr lang="it-IT" sz="900" u="sng" dirty="0">
                <a:solidFill>
                  <a:srgbClr val="0000FF"/>
                </a:solidFill>
                <a:ea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</a:t>
            </a:r>
            <a:r>
              <a:rPr lang="it-IT" sz="900" u="sng" dirty="0" err="1">
                <a:solidFill>
                  <a:srgbClr val="0000FF"/>
                </a:solidFill>
                <a:ea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RegulatoryDisclosures</a:t>
            </a:r>
            <a:r>
              <a:rPr lang="it-IT" sz="900" u="sng" dirty="0">
                <a:solidFill>
                  <a:srgbClr val="0000FF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it-IT" sz="9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ts val="900"/>
              </a:lnSpc>
              <a:spcBef>
                <a:spcPts val="200"/>
              </a:spcBef>
              <a:spcAft>
                <a:spcPts val="400"/>
              </a:spcAft>
            </a:pPr>
            <a:r>
              <a:rPr lang="it-IT" sz="900" dirty="0">
                <a:ea typeface="Times New Roman" panose="02020603050405020304" pitchFamily="18" charset="0"/>
                <a:cs typeface="Times New Roman" panose="02020603050405020304" pitchFamily="18" charset="0"/>
              </a:rPr>
              <a:t>Inoltre, in conformità con i suddetti regolamenti, le </a:t>
            </a:r>
            <a:r>
              <a:rPr lang="it-IT" sz="9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disclosure</a:t>
            </a:r>
            <a:r>
              <a:rPr lang="it-IT" sz="900" dirty="0">
                <a:ea typeface="Times New Roman" panose="02020603050405020304" pitchFamily="18" charset="0"/>
                <a:cs typeface="Times New Roman" panose="02020603050405020304" pitchFamily="18" charset="0"/>
              </a:rPr>
              <a:t> sugli interessi e sui conflitti di interesse del Gruppo Bancario Intesa Sanpaolo sono disponibili all’indirizzo </a:t>
            </a:r>
            <a:r>
              <a:rPr lang="it-IT" sz="900" u="sng" dirty="0">
                <a:solidFill>
                  <a:srgbClr val="0000FF"/>
                </a:solidFill>
                <a:ea typeface="Times New Roman" panose="02020603050405020304" pitchFamily="18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https://group.intesasanpaolo.com/it/research/RegulatoryDisclosures/archivio-dei-conflitti-di-interesse</a:t>
            </a:r>
            <a:r>
              <a:rPr lang="it-IT" sz="900" dirty="0">
                <a:ea typeface="Times New Roman" panose="02020603050405020304" pitchFamily="18" charset="0"/>
                <a:cs typeface="Times New Roman" panose="02020603050405020304" pitchFamily="18" charset="0"/>
              </a:rPr>
              <a:t> ed aggiornate almeno al giorno prima della data di pubblicazione del presente studio. Si evidenzia che le </a:t>
            </a:r>
            <a:r>
              <a:rPr lang="it-IT" sz="9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disclosure</a:t>
            </a:r>
            <a:r>
              <a:rPr lang="it-IT" sz="900" dirty="0">
                <a:ea typeface="Times New Roman" panose="02020603050405020304" pitchFamily="18" charset="0"/>
                <a:cs typeface="Times New Roman" panose="02020603050405020304" pitchFamily="18" charset="0"/>
              </a:rPr>
              <a:t> sono disponibili per il destinatario dello studio anche previa richiesta scritta a Intesa Sanpaolo S.p.A. – </a:t>
            </a:r>
            <a:r>
              <a:rPr lang="it-IT" sz="9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Macroeconomic</a:t>
            </a:r>
            <a:r>
              <a:rPr lang="it-IT" sz="900" dirty="0">
                <a:ea typeface="Times New Roman" panose="02020603050405020304" pitchFamily="18" charset="0"/>
                <a:cs typeface="Times New Roman" panose="02020603050405020304" pitchFamily="18" charset="0"/>
              </a:rPr>
              <a:t> Analysis, Via </a:t>
            </a:r>
            <a:r>
              <a:rPr lang="it-IT" sz="9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Romagnosi</a:t>
            </a:r>
            <a:r>
              <a:rPr lang="it-IT" sz="900" dirty="0">
                <a:ea typeface="Times New Roman" panose="02020603050405020304" pitchFamily="18" charset="0"/>
                <a:cs typeface="Times New Roman" panose="02020603050405020304" pitchFamily="18" charset="0"/>
              </a:rPr>
              <a:t>, 5 - 20121 Milano - Italia.</a:t>
            </a:r>
          </a:p>
          <a:p>
            <a:pPr>
              <a:lnSpc>
                <a:spcPts val="900"/>
              </a:lnSpc>
              <a:spcBef>
                <a:spcPts val="200"/>
              </a:spcBef>
              <a:spcAft>
                <a:spcPts val="400"/>
              </a:spcAft>
            </a:pPr>
            <a:r>
              <a:rPr lang="it-IT" sz="900" dirty="0">
                <a:ea typeface="Times New Roman" panose="02020603050405020304" pitchFamily="18" charset="0"/>
                <a:cs typeface="Times New Roman" panose="02020603050405020304" pitchFamily="18" charset="0"/>
              </a:rPr>
              <a:t>Intesa Sanpaolo agisce come market maker nei mercati all'ingrosso per i titoli di Stato dei principali Paesi europei e ricopre il ruolo di Specialista in Titoli di Stato, o similare, per i titoli emessi dalla Repubblica d'Italia, dalla Repubblica Federale di Germania, dalla Repubblica Ellenica, dal Meccanismo Europeo di Stabilità e dal Fondo Europeo di Stabilità Finanziaria</a:t>
            </a:r>
            <a:r>
              <a:rPr lang="it-IT" sz="900" dirty="0"/>
              <a:t>.</a:t>
            </a:r>
          </a:p>
          <a:p>
            <a:pPr>
              <a:lnSpc>
                <a:spcPts val="900"/>
              </a:lnSpc>
              <a:spcBef>
                <a:spcPts val="200"/>
              </a:spcBef>
              <a:spcAft>
                <a:spcPts val="400"/>
              </a:spcAft>
            </a:pPr>
            <a:endParaRPr lang="it-IT" sz="900" dirty="0"/>
          </a:p>
          <a:p>
            <a:pPr algn="just">
              <a:lnSpc>
                <a:spcPts val="900"/>
              </a:lnSpc>
              <a:spcBef>
                <a:spcPts val="200"/>
              </a:spcBef>
              <a:spcAft>
                <a:spcPts val="400"/>
              </a:spcAft>
            </a:pPr>
            <a:endParaRPr lang="it-IT" sz="900" dirty="0"/>
          </a:p>
          <a:p>
            <a:pPr algn="just">
              <a:lnSpc>
                <a:spcPts val="900"/>
              </a:lnSpc>
              <a:spcBef>
                <a:spcPts val="200"/>
              </a:spcBef>
              <a:spcAft>
                <a:spcPts val="400"/>
              </a:spcAft>
            </a:pPr>
            <a:endParaRPr lang="it-IT" sz="900" dirty="0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AB9D19AD-B470-BB34-07C9-BE73A5766CF7}"/>
              </a:ext>
            </a:extLst>
          </p:cNvPr>
          <p:cNvSpPr txBox="1"/>
          <p:nvPr/>
        </p:nvSpPr>
        <p:spPr>
          <a:xfrm>
            <a:off x="403677" y="2817382"/>
            <a:ext cx="5632043" cy="461665"/>
          </a:xfrm>
          <a:prstGeom prst="rect">
            <a:avLst/>
          </a:prstGeom>
          <a:solidFill>
            <a:srgbClr val="003A79">
              <a:alpha val="25000"/>
            </a:srgbClr>
          </a:solidFill>
        </p:spPr>
        <p:txBody>
          <a:bodyPr wrap="square">
            <a:spAutoFit/>
          </a:bodyPr>
          <a:lstStyle/>
          <a:p>
            <a:pPr defTabSz="685800">
              <a:defRPr/>
            </a:pPr>
            <a:r>
              <a:rPr lang="en-GB" sz="800" b="1" kern="0" dirty="0">
                <a:solidFill>
                  <a:schemeClr val="accent1"/>
                </a:solidFill>
                <a:cs typeface="Arial" charset="0"/>
              </a:rPr>
              <a:t>A </a:t>
            </a:r>
            <a:r>
              <a:rPr lang="en-GB" sz="800" b="1" kern="0" dirty="0" err="1">
                <a:solidFill>
                  <a:schemeClr val="accent1"/>
                </a:solidFill>
                <a:cs typeface="Arial" charset="0"/>
              </a:rPr>
              <a:t>cura</a:t>
            </a:r>
            <a:r>
              <a:rPr lang="en-GB" sz="800" b="1" kern="0" dirty="0">
                <a:solidFill>
                  <a:schemeClr val="accent1"/>
                </a:solidFill>
                <a:cs typeface="Arial" charset="0"/>
              </a:rPr>
              <a:t> di:</a:t>
            </a:r>
          </a:p>
          <a:p>
            <a:pPr>
              <a:defRPr/>
            </a:pPr>
            <a:r>
              <a:rPr lang="en-GB" sz="800" kern="0" dirty="0">
                <a:solidFill>
                  <a:sysClr val="windowText" lastClr="000000"/>
                </a:solidFill>
                <a:cs typeface="Arial" charset="0"/>
              </a:rPr>
              <a:t>Gregorio De Felice, Chief Economist, Research Department</a:t>
            </a:r>
            <a:r>
              <a:rPr lang="en-GB" sz="800" i="1" kern="0" dirty="0">
                <a:solidFill>
                  <a:sysClr val="windowText" lastClr="000000"/>
                </a:solidFill>
                <a:cs typeface="Arial" charset="0"/>
              </a:rPr>
              <a:t>, Intesa Sanpaolo</a:t>
            </a:r>
          </a:p>
          <a:p>
            <a:pPr defTabSz="685800">
              <a:defRPr/>
            </a:pPr>
            <a:endParaRPr lang="en-GB" sz="800" i="1" kern="0" dirty="0">
              <a:solidFill>
                <a:sysClr val="windowText" lastClr="000000"/>
              </a:solidFill>
              <a:cs typeface="Arial" charset="0"/>
            </a:endParaRPr>
          </a:p>
        </p:txBody>
      </p:sp>
      <p:sp>
        <p:nvSpPr>
          <p:cNvPr id="3" name="Segnaposto numero diapositiva 12">
            <a:extLst>
              <a:ext uri="{FF2B5EF4-FFF2-40B4-BE49-F238E27FC236}">
                <a16:creationId xmlns:a16="http://schemas.microsoft.com/office/drawing/2014/main" id="{0A940FF8-2082-4831-9A88-F0850943B802}"/>
              </a:ext>
            </a:extLst>
          </p:cNvPr>
          <p:cNvSpPr txBox="1">
            <a:spLocks/>
          </p:cNvSpPr>
          <p:nvPr/>
        </p:nvSpPr>
        <p:spPr bwMode="auto">
          <a:xfrm>
            <a:off x="8662603" y="92338"/>
            <a:ext cx="448866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it-IT"/>
            </a:defPPr>
            <a:lvl1pPr algn="ctr" eaLnBrk="1" hangingPunct="1">
              <a:defRPr sz="10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166F7D8C-A04C-4895-80DA-A1A9CFD612E2}" type="slidenum">
              <a:rPr lang="it-IT" altLang="it-IT" sz="900">
                <a:ea typeface="MS PGothic" panose="020B0600070205080204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27</a:t>
            </a:fld>
            <a:endParaRPr lang="it-IT" altLang="it-IT" sz="900" dirty="0"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397171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esto 2">
            <a:extLst>
              <a:ext uri="{FF2B5EF4-FFF2-40B4-BE49-F238E27FC236}">
                <a16:creationId xmlns:a16="http://schemas.microsoft.com/office/drawing/2014/main" id="{BF56D713-B2B8-5C25-D459-E4C5BB9DB7D0}"/>
              </a:ext>
            </a:extLst>
          </p:cNvPr>
          <p:cNvSpPr txBox="1">
            <a:spLocks/>
          </p:cNvSpPr>
          <p:nvPr/>
        </p:nvSpPr>
        <p:spPr>
          <a:xfrm>
            <a:off x="266092" y="683009"/>
            <a:ext cx="8771117" cy="4076003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A79"/>
              </a:buClr>
              <a:buSzPct val="130000"/>
              <a:buFont typeface="Wingdings" panose="05000000000000000000" pitchFamily="2" charset="2"/>
              <a:buNone/>
              <a:defRPr sz="1477" kern="1200" baseline="0">
                <a:solidFill>
                  <a:schemeClr val="tx1"/>
                </a:solidFill>
                <a:latin typeface="Century Gothic" panose="020B0502020202020204" pitchFamily="34" charset="0"/>
                <a:ea typeface="MS PGothic" pitchFamily="34" charset="-128"/>
                <a:cs typeface="Arial" panose="020B0604020202020204" pitchFamily="34" charset="0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638" marR="0" lvl="0" indent="-274638" algn="l" defTabSz="457200" rtl="0" eaLnBrk="0" fontAlgn="base" latinLnBrk="0" hangingPunct="0">
              <a:lnSpc>
                <a:spcPts val="1750"/>
              </a:lnSpc>
              <a:spcBef>
                <a:spcPts val="300"/>
              </a:spcBef>
              <a:spcAft>
                <a:spcPts val="500"/>
              </a:spcAft>
              <a:buClr>
                <a:srgbClr val="003A79"/>
              </a:buClr>
              <a:buSzPct val="140000"/>
              <a:buFont typeface="Wingdings" panose="05000000000000000000" pitchFamily="2" charset="2"/>
              <a:buBlip>
                <a:blip r:embed="rId3"/>
              </a:buBlip>
              <a:tabLst/>
              <a:defRPr/>
            </a:pPr>
            <a:r>
              <a:rPr kumimoji="0" lang="it-IT" sz="15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Arial" panose="020B0604020202020204" pitchFamily="34" charset="0"/>
              </a:rPr>
              <a:t>Nel 2026 </a:t>
            </a:r>
            <a:r>
              <a:rPr kumimoji="0" lang="it-IT" sz="1500" b="1" i="0" u="none" strike="noStrike" kern="1200" cap="none" spc="0" normalizeH="0" baseline="0" noProof="0" dirty="0">
                <a:ln>
                  <a:noFill/>
                </a:ln>
                <a:solidFill>
                  <a:srgbClr val="003A79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Arial" panose="020B0604020202020204" pitchFamily="34" charset="0"/>
              </a:rPr>
              <a:t>l’economia globale crescerà a tassi intorno al 3% </a:t>
            </a:r>
            <a:r>
              <a:rPr kumimoji="0" lang="it-IT" sz="15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Arial" panose="020B0604020202020204" pitchFamily="34" charset="0"/>
              </a:rPr>
              <a:t>, nonostante un livello molto alto di incertezza legato alle tensioni politiche. </a:t>
            </a:r>
          </a:p>
          <a:p>
            <a:pPr marL="274638" marR="0" lvl="0" indent="-274638" algn="l" defTabSz="457200" rtl="0" eaLnBrk="0" fontAlgn="base" latinLnBrk="0" hangingPunct="0">
              <a:lnSpc>
                <a:spcPts val="1750"/>
              </a:lnSpc>
              <a:spcBef>
                <a:spcPts val="300"/>
              </a:spcBef>
              <a:spcAft>
                <a:spcPts val="500"/>
              </a:spcAft>
              <a:buClr>
                <a:srgbClr val="003A79"/>
              </a:buClr>
              <a:buSzPct val="140000"/>
              <a:buFont typeface="Wingdings" panose="05000000000000000000" pitchFamily="2" charset="2"/>
              <a:buBlip>
                <a:blip r:embed="rId3"/>
              </a:buBlip>
              <a:tabLst/>
              <a:defRPr/>
            </a:pPr>
            <a:r>
              <a:rPr kumimoji="0" lang="it-IT" sz="15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Arial" panose="020B0604020202020204" pitchFamily="34" charset="0"/>
              </a:rPr>
              <a:t>Le </a:t>
            </a:r>
            <a:r>
              <a:rPr kumimoji="0" lang="it-IT" sz="1500" b="1" i="0" u="none" strike="noStrike" kern="1200" cap="none" spc="0" normalizeH="0" baseline="0" noProof="0" dirty="0">
                <a:ln>
                  <a:noFill/>
                </a:ln>
                <a:solidFill>
                  <a:srgbClr val="003A79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Arial" panose="020B0604020202020204" pitchFamily="34" charset="0"/>
              </a:rPr>
              <a:t>principali ipotesi</a:t>
            </a:r>
            <a:r>
              <a:rPr kumimoji="0" lang="it-IT" sz="15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Arial" panose="020B0604020202020204" pitchFamily="34" charset="0"/>
              </a:rPr>
              <a:t>:</a:t>
            </a:r>
          </a:p>
          <a:p>
            <a:pPr marL="536575" marR="0" lvl="1" indent="-268288" latinLnBrk="0">
              <a:lnSpc>
                <a:spcPts val="1750"/>
              </a:lnSpc>
              <a:spcBef>
                <a:spcPts val="300"/>
              </a:spcBef>
              <a:spcAft>
                <a:spcPts val="500"/>
              </a:spcAft>
              <a:buClrTx/>
              <a:buSzPct val="130000"/>
              <a:buBlip>
                <a:blip r:embed="rId4"/>
              </a:buBlip>
              <a:tabLst/>
              <a:defRPr/>
            </a:pPr>
            <a:r>
              <a:rPr lang="it-IT" sz="1500" b="1" dirty="0">
                <a:solidFill>
                  <a:srgbClr val="003A79"/>
                </a:solidFill>
                <a:latin typeface="Century Gothic" panose="020B0502020202020204" pitchFamily="34" charset="0"/>
                <a:cs typeface="+mn-cs"/>
              </a:rPr>
              <a:t>Politiche commerciali USA</a:t>
            </a:r>
            <a:r>
              <a:rPr lang="it-IT" sz="1500" dirty="0">
                <a:latin typeface="Century Gothic" panose="020B0502020202020204" pitchFamily="34" charset="0"/>
                <a:cs typeface="+mn-cs"/>
              </a:rPr>
              <a:t>: barriere tariffarie elevate e persistenti  nel tempo. Possibili ulteriori aumenti a livello settoriale. Dubbi sulla realizzazione pratica dell’accordo con la UE riguardante i flussi di investimento verso gli Usa e gli acquisti di prodotti americani.</a:t>
            </a:r>
          </a:p>
          <a:p>
            <a:pPr marL="536575" marR="0" lvl="1" indent="-268288" latinLnBrk="0">
              <a:lnSpc>
                <a:spcPts val="1750"/>
              </a:lnSpc>
              <a:spcBef>
                <a:spcPts val="300"/>
              </a:spcBef>
              <a:spcAft>
                <a:spcPts val="500"/>
              </a:spcAft>
              <a:buClrTx/>
              <a:buSzPct val="130000"/>
              <a:buBlip>
                <a:blip r:embed="rId4"/>
              </a:buBlip>
              <a:tabLst/>
              <a:defRPr/>
            </a:pPr>
            <a:r>
              <a:rPr kumimoji="0" lang="it-IT" sz="1500" b="1" i="0" u="none" strike="noStrike" kern="1200" cap="none" spc="0" normalizeH="0" baseline="0" noProof="0" dirty="0">
                <a:ln>
                  <a:noFill/>
                </a:ln>
                <a:solidFill>
                  <a:srgbClr val="003A79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</a:rPr>
              <a:t>I conflitti in Medioriente e Ucraina</a:t>
            </a:r>
            <a:r>
              <a:rPr kumimoji="0" lang="it-IT" sz="15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</a:rPr>
              <a:t> non compromettono la disponibilità di combustibili fossili. Prezzi del petrolio e del gas stabili.</a:t>
            </a:r>
          </a:p>
          <a:p>
            <a:pPr marL="536575" marR="0" lvl="1" indent="-268288" latinLnBrk="0">
              <a:lnSpc>
                <a:spcPts val="1750"/>
              </a:lnSpc>
              <a:spcBef>
                <a:spcPts val="300"/>
              </a:spcBef>
              <a:spcAft>
                <a:spcPts val="500"/>
              </a:spcAft>
              <a:buClrTx/>
              <a:buSzPct val="130000"/>
              <a:buBlip>
                <a:blip r:embed="rId4"/>
              </a:buBlip>
              <a:tabLst/>
              <a:defRPr/>
            </a:pPr>
            <a:r>
              <a:rPr kumimoji="0" lang="it-IT" sz="1500" b="1" i="0" u="none" strike="noStrike" kern="1200" cap="none" spc="0" normalizeH="0" baseline="0" noProof="0" dirty="0">
                <a:ln>
                  <a:noFill/>
                </a:ln>
                <a:solidFill>
                  <a:srgbClr val="003A79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</a:rPr>
              <a:t>Tensioni Cina-Taiwan</a:t>
            </a:r>
            <a:r>
              <a:rPr kumimoji="0" lang="it-IT" sz="15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</a:rPr>
              <a:t>. Esclusa una </a:t>
            </a:r>
            <a:r>
              <a:rPr kumimoji="0" lang="it-IT" sz="1500" b="0" i="1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</a:rPr>
              <a:t>escalation</a:t>
            </a:r>
            <a:r>
              <a:rPr kumimoji="0" lang="it-IT" sz="15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</a:rPr>
              <a:t>; proseguiranno le interferenze politiche e le incursioni militari nello spazio aereo e marittimo di Taiwan, ma senza significativi effetti sulle forniture di microchips.</a:t>
            </a:r>
          </a:p>
          <a:p>
            <a:pPr marL="536575" lvl="1" indent="-268288">
              <a:lnSpc>
                <a:spcPts val="1750"/>
              </a:lnSpc>
              <a:spcBef>
                <a:spcPts val="300"/>
              </a:spcBef>
              <a:spcAft>
                <a:spcPts val="500"/>
              </a:spcAft>
              <a:buSzPct val="130000"/>
              <a:buBlip>
                <a:blip r:embed="rId4"/>
              </a:buBlip>
              <a:defRPr/>
            </a:pPr>
            <a:r>
              <a:rPr lang="it-IT" sz="1500" dirty="0">
                <a:solidFill>
                  <a:sysClr val="windowText" lastClr="000000"/>
                </a:solidFill>
                <a:latin typeface="Century Gothic" panose="020B0502020202020204" pitchFamily="34" charset="0"/>
              </a:rPr>
              <a:t>L’aumento del premio per il </a:t>
            </a:r>
            <a:r>
              <a:rPr lang="it-IT" sz="1500" b="1" dirty="0">
                <a:solidFill>
                  <a:srgbClr val="003A79"/>
                </a:solidFill>
                <a:latin typeface="Century Gothic" panose="020B0502020202020204" pitchFamily="34" charset="0"/>
              </a:rPr>
              <a:t>rischio sulla Francia </a:t>
            </a:r>
            <a:r>
              <a:rPr lang="it-IT" sz="1500" dirty="0">
                <a:solidFill>
                  <a:sysClr val="windowText" lastClr="000000"/>
                </a:solidFill>
                <a:latin typeface="Century Gothic" panose="020B0502020202020204" pitchFamily="34" charset="0"/>
              </a:rPr>
              <a:t>è persistente per  l’incertezza politica e la difficoltà di attuare la correzione fiscale. </a:t>
            </a:r>
            <a:r>
              <a:rPr kumimoji="0" lang="it-IT" sz="15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</a:rPr>
              <a:t> </a:t>
            </a:r>
          </a:p>
          <a:p>
            <a:pPr marL="536575" marR="0" lvl="1" indent="-268288" latinLnBrk="0">
              <a:lnSpc>
                <a:spcPts val="1750"/>
              </a:lnSpc>
              <a:spcBef>
                <a:spcPts val="300"/>
              </a:spcBef>
              <a:spcAft>
                <a:spcPts val="500"/>
              </a:spcAft>
              <a:buClrTx/>
              <a:buSzPct val="130000"/>
              <a:buBlip>
                <a:blip r:embed="rId4"/>
              </a:buBlip>
              <a:tabLst/>
              <a:defRPr/>
            </a:pPr>
            <a:r>
              <a:rPr kumimoji="0" lang="it-IT" sz="1500" b="1" i="0" u="none" strike="noStrike" kern="1200" cap="none" spc="0" normalizeH="0" baseline="0" noProof="0" dirty="0">
                <a:ln>
                  <a:noFill/>
                </a:ln>
                <a:solidFill>
                  <a:srgbClr val="004086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</a:rPr>
              <a:t>Espansione fiscale in Germania da fine 2025</a:t>
            </a:r>
            <a:r>
              <a:rPr kumimoji="0" lang="it-IT" sz="15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</a:rPr>
              <a:t>, ma con effetti sulla crescita del PIL soltanto nel biennio 2026-27.  </a:t>
            </a:r>
          </a:p>
        </p:txBody>
      </p:sp>
      <p:sp>
        <p:nvSpPr>
          <p:cNvPr id="3" name="Titolo 1">
            <a:extLst>
              <a:ext uri="{FF2B5EF4-FFF2-40B4-BE49-F238E27FC236}">
                <a16:creationId xmlns:a16="http://schemas.microsoft.com/office/drawing/2014/main" id="{CA3C02E7-EFF9-10C3-8787-1525CB520F99}"/>
              </a:ext>
            </a:extLst>
          </p:cNvPr>
          <p:cNvSpPr txBox="1">
            <a:spLocks/>
          </p:cNvSpPr>
          <p:nvPr/>
        </p:nvSpPr>
        <p:spPr bwMode="auto">
          <a:xfrm>
            <a:off x="360000" y="180000"/>
            <a:ext cx="8649777" cy="435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r>
              <a:rPr lang="it-IT" altLang="it-IT" sz="2400" b="1" dirty="0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Lo scenario globale: le ipotesi geopolitiche </a:t>
            </a:r>
          </a:p>
        </p:txBody>
      </p:sp>
      <p:sp>
        <p:nvSpPr>
          <p:cNvPr id="4" name="Segnaposto numero diapositiva 12">
            <a:extLst>
              <a:ext uri="{FF2B5EF4-FFF2-40B4-BE49-F238E27FC236}">
                <a16:creationId xmlns:a16="http://schemas.microsoft.com/office/drawing/2014/main" id="{1D0004AD-67A6-C786-0629-164861D94EE1}"/>
              </a:ext>
            </a:extLst>
          </p:cNvPr>
          <p:cNvSpPr txBox="1">
            <a:spLocks/>
          </p:cNvSpPr>
          <p:nvPr/>
        </p:nvSpPr>
        <p:spPr bwMode="auto">
          <a:xfrm>
            <a:off x="8662603" y="92338"/>
            <a:ext cx="448866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it-IT"/>
            </a:defPPr>
            <a:lvl1pPr algn="ctr" eaLnBrk="1" hangingPunct="1">
              <a:defRPr sz="10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166F7D8C-A04C-4895-80DA-A1A9CFD612E2}" type="slidenum">
              <a:rPr lang="it-IT" altLang="it-IT" sz="900">
                <a:ea typeface="MS PGothic" panose="020B0600070205080204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it-IT" altLang="it-IT" sz="900" dirty="0"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439590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esto 2">
            <a:extLst>
              <a:ext uri="{FF2B5EF4-FFF2-40B4-BE49-F238E27FC236}">
                <a16:creationId xmlns:a16="http://schemas.microsoft.com/office/drawing/2014/main" id="{61BC7910-9CFA-4DB1-E7A9-2C37A78E0FF0}"/>
              </a:ext>
            </a:extLst>
          </p:cNvPr>
          <p:cNvSpPr txBox="1">
            <a:spLocks/>
          </p:cNvSpPr>
          <p:nvPr/>
        </p:nvSpPr>
        <p:spPr>
          <a:xfrm>
            <a:off x="5855516" y="621597"/>
            <a:ext cx="3181023" cy="222534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A79"/>
              </a:buClr>
              <a:buSzPct val="130000"/>
              <a:buFont typeface="Wingdings" panose="05000000000000000000" pitchFamily="2" charset="2"/>
              <a:buNone/>
              <a:defRPr sz="1477" kern="1200" baseline="0">
                <a:solidFill>
                  <a:schemeClr val="tx1"/>
                </a:solidFill>
                <a:latin typeface="Century Gothic" panose="020B0502020202020204" pitchFamily="34" charset="0"/>
                <a:ea typeface="MS PGothic" pitchFamily="34" charset="-128"/>
                <a:cs typeface="Arial" panose="020B0604020202020204" pitchFamily="34" charset="0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43492" marR="0" lvl="0" indent="-243492" algn="l" defTabSz="457200" rtl="0" eaLnBrk="0" fontAlgn="base" latinLnBrk="0" hangingPunct="0">
              <a:lnSpc>
                <a:spcPct val="100000"/>
              </a:lnSpc>
              <a:spcBef>
                <a:spcPts val="200"/>
              </a:spcBef>
              <a:spcAft>
                <a:spcPts val="277"/>
              </a:spcAft>
              <a:buClr>
                <a:srgbClr val="003A79"/>
              </a:buClr>
              <a:buSzPct val="130000"/>
              <a:buFont typeface="Wingdings" panose="05000000000000000000" pitchFamily="2" charset="2"/>
              <a:buBlip>
                <a:blip r:embed="rId3"/>
              </a:buBlip>
              <a:tabLst/>
              <a:defRPr/>
            </a:pPr>
            <a:r>
              <a:rPr kumimoji="0" lang="it-IT" sz="1400" b="1" i="0" u="none" strike="noStrike" kern="1200" cap="none" spc="0" normalizeH="0" baseline="0" noProof="0" dirty="0">
                <a:ln>
                  <a:noFill/>
                </a:ln>
                <a:solidFill>
                  <a:srgbClr val="003A79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Arial" panose="020B0604020202020204" pitchFamily="34" charset="0"/>
              </a:rPr>
              <a:t>Accordi quadro </a:t>
            </a: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Arial" panose="020B0604020202020204" pitchFamily="34" charset="0"/>
              </a:rPr>
              <a:t>sul livello dei dazi sono stati raggiunti con UE, UK, Giappone, Vietnam, Corea del Sud, Filippine, Indonesia. Il livello medio ponderato dei dazi applicati dagli US è del </a:t>
            </a:r>
            <a:r>
              <a:rPr kumimoji="0" lang="it-IT" sz="1400" b="1" i="0" u="none" strike="noStrike" kern="1200" cap="none" spc="0" normalizeH="0" baseline="0" noProof="0" dirty="0">
                <a:ln>
                  <a:noFill/>
                </a:ln>
                <a:solidFill>
                  <a:srgbClr val="003A79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Arial" panose="020B0604020202020204" pitchFamily="34" charset="0"/>
              </a:rPr>
              <a:t>17,4%, </a:t>
            </a: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Arial" panose="020B0604020202020204" pitchFamily="34" charset="0"/>
              </a:rPr>
              <a:t>il più alto dal 1935 (in agosto il dazio medio effettivo risultante dagli incassi doganali era pari all’</a:t>
            </a:r>
            <a:r>
              <a:rPr kumimoji="0" lang="it-IT" sz="1400" b="1" i="0" u="none" strike="noStrike" kern="1200" cap="none" spc="0" normalizeH="0" baseline="0" noProof="0" dirty="0">
                <a:ln>
                  <a:noFill/>
                </a:ln>
                <a:solidFill>
                  <a:srgbClr val="003A79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Arial" panose="020B0604020202020204" pitchFamily="34" charset="0"/>
              </a:rPr>
              <a:t>11,5%</a:t>
            </a:r>
            <a:r>
              <a:rPr kumimoji="0" lang="it-IT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Arial" panose="020B0604020202020204" pitchFamily="34" charset="0"/>
              </a:rPr>
              <a:t>).</a:t>
            </a:r>
            <a:r>
              <a:rPr kumimoji="0" lang="it-IT" sz="1400" b="1" i="0" u="none" strike="noStrike" kern="1200" cap="none" spc="0" normalizeH="0" baseline="0" noProof="0" dirty="0">
                <a:ln>
                  <a:noFill/>
                </a:ln>
                <a:solidFill>
                  <a:srgbClr val="003A79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Arial" panose="020B0604020202020204" pitchFamily="34" charset="0"/>
              </a:rPr>
              <a:t> </a:t>
            </a:r>
          </a:p>
          <a:p>
            <a:pPr marL="243492" marR="0" lvl="0" indent="-243492" algn="l" defTabSz="457200" rtl="0" eaLnBrk="0" fontAlgn="base" latinLnBrk="0" hangingPunct="0">
              <a:lnSpc>
                <a:spcPct val="100000"/>
              </a:lnSpc>
              <a:spcBef>
                <a:spcPts val="200"/>
              </a:spcBef>
              <a:spcAft>
                <a:spcPts val="277"/>
              </a:spcAft>
              <a:buClr>
                <a:srgbClr val="003A79"/>
              </a:buClr>
              <a:buSzPct val="130000"/>
              <a:buFont typeface="Wingdings" panose="05000000000000000000" pitchFamily="2" charset="2"/>
              <a:buBlip>
                <a:blip r:embed="rId3"/>
              </a:buBlip>
              <a:tabLst/>
              <a:defRPr/>
            </a:pPr>
            <a:r>
              <a:rPr kumimoji="0" lang="it-IT" sz="1400" b="1" i="0" u="none" strike="noStrike" kern="1200" cap="none" spc="0" normalizeH="0" baseline="0" noProof="0" dirty="0">
                <a:ln>
                  <a:noFill/>
                </a:ln>
                <a:solidFill>
                  <a:srgbClr val="003A79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Arial" panose="020B0604020202020204" pitchFamily="34" charset="0"/>
              </a:rPr>
              <a:t>Dazi settoriali </a:t>
            </a: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Arial" panose="020B0604020202020204" pitchFamily="34" charset="0"/>
              </a:rPr>
              <a:t>già introdotti su acciaio, alluminio, prodotti di rame, autoveicoli e loro componenti. </a:t>
            </a:r>
            <a:r>
              <a:rPr kumimoji="0" lang="it-IT" sz="1400" b="1" i="0" u="none" strike="noStrike" kern="1200" cap="none" spc="0" normalizeH="0" baseline="0" noProof="0" dirty="0">
                <a:ln>
                  <a:noFill/>
                </a:ln>
                <a:solidFill>
                  <a:srgbClr val="003A79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Arial" panose="020B0604020202020204" pitchFamily="34" charset="0"/>
              </a:rPr>
              <a:t>Altri settori saranno probabilmente colpiti da dazi nei prossimi mesi </a:t>
            </a: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Arial" panose="020B0604020202020204" pitchFamily="34" charset="0"/>
              </a:rPr>
              <a:t>(farmaci, pannelli solari, batterie, camion ecc.). </a:t>
            </a:r>
          </a:p>
        </p:txBody>
      </p:sp>
      <p:sp>
        <p:nvSpPr>
          <p:cNvPr id="3" name="Titolo 1">
            <a:extLst>
              <a:ext uri="{FF2B5EF4-FFF2-40B4-BE49-F238E27FC236}">
                <a16:creationId xmlns:a16="http://schemas.microsoft.com/office/drawing/2014/main" id="{7F63AB8A-4D30-595A-D623-3B0B8F5D826F}"/>
              </a:ext>
            </a:extLst>
          </p:cNvPr>
          <p:cNvSpPr txBox="1">
            <a:spLocks/>
          </p:cNvSpPr>
          <p:nvPr/>
        </p:nvSpPr>
        <p:spPr bwMode="auto">
          <a:xfrm>
            <a:off x="360000" y="180000"/>
            <a:ext cx="8769465" cy="5386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r>
              <a:rPr lang="it-IT" altLang="it-IT" sz="2400" b="1" dirty="0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Il regime americano dei dazi</a:t>
            </a:r>
          </a:p>
        </p:txBody>
      </p:sp>
      <p:sp>
        <p:nvSpPr>
          <p:cNvPr id="4" name="Segnaposto contenuto 16">
            <a:extLst>
              <a:ext uri="{FF2B5EF4-FFF2-40B4-BE49-F238E27FC236}">
                <a16:creationId xmlns:a16="http://schemas.microsoft.com/office/drawing/2014/main" id="{71BF7ACE-A65C-2526-FD93-C02A28D3AF94}"/>
              </a:ext>
            </a:extLst>
          </p:cNvPr>
          <p:cNvSpPr txBox="1">
            <a:spLocks/>
          </p:cNvSpPr>
          <p:nvPr/>
        </p:nvSpPr>
        <p:spPr>
          <a:xfrm>
            <a:off x="285375" y="4437241"/>
            <a:ext cx="3872727" cy="1735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000" i="1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it-IT" sz="1000" b="0" i="1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Arial" panose="020B0604020202020204" pitchFamily="34" charset="0"/>
              </a:rPr>
              <a:t>Fonte: the Budget lab </a:t>
            </a:r>
            <a:r>
              <a:rPr kumimoji="0" lang="it-IT" sz="1000" b="0" i="1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Arial" panose="020B0604020202020204" pitchFamily="34" charset="0"/>
              </a:rPr>
              <a:t>at</a:t>
            </a:r>
            <a:r>
              <a:rPr kumimoji="0" lang="it-IT" sz="1000" b="0" i="1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Arial" panose="020B0604020202020204" pitchFamily="34" charset="0"/>
              </a:rPr>
              <a:t> Yale</a:t>
            </a:r>
          </a:p>
        </p:txBody>
      </p:sp>
      <p:sp>
        <p:nvSpPr>
          <p:cNvPr id="5" name="Segnaposto testo 15">
            <a:extLst>
              <a:ext uri="{FF2B5EF4-FFF2-40B4-BE49-F238E27FC236}">
                <a16:creationId xmlns:a16="http://schemas.microsoft.com/office/drawing/2014/main" id="{F0F73E28-B820-DE61-62A8-29A0C871354C}"/>
              </a:ext>
            </a:extLst>
          </p:cNvPr>
          <p:cNvSpPr txBox="1">
            <a:spLocks/>
          </p:cNvSpPr>
          <p:nvPr/>
        </p:nvSpPr>
        <p:spPr>
          <a:xfrm>
            <a:off x="192448" y="872215"/>
            <a:ext cx="5570141" cy="5386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1" kern="1200">
                <a:solidFill>
                  <a:srgbClr val="003A79"/>
                </a:solidFill>
                <a:latin typeface="Century Gothic" panose="020B0502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it-IT" sz="1300" b="1" i="0" u="none" strike="noStrike" kern="1200" cap="none" spc="0" normalizeH="0" baseline="0" noProof="0" dirty="0">
                <a:ln>
                  <a:noFill/>
                </a:ln>
                <a:solidFill>
                  <a:srgbClr val="003A79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Arial" panose="020B0604020202020204" pitchFamily="34" charset="0"/>
              </a:rPr>
              <a:t>Stati Uniti: dazio medio nominale </a:t>
            </a:r>
            <a:br>
              <a:rPr kumimoji="0" lang="it-IT" sz="1300" b="1" i="0" u="none" strike="noStrike" kern="1200" cap="none" spc="0" normalizeH="0" baseline="0" noProof="0" dirty="0">
                <a:ln>
                  <a:noFill/>
                </a:ln>
                <a:solidFill>
                  <a:srgbClr val="003A79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Arial" panose="020B0604020202020204" pitchFamily="34" charset="0"/>
              </a:rPr>
            </a:br>
            <a:endParaRPr kumimoji="0" lang="it-IT" sz="1300" b="1" i="0" u="none" strike="noStrike" kern="1200" cap="none" spc="0" normalizeH="0" baseline="0" noProof="0" dirty="0">
              <a:ln>
                <a:noFill/>
              </a:ln>
              <a:solidFill>
                <a:srgbClr val="003A79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9" name="Chart 6">
            <a:extLst>
              <a:ext uri="{FF2B5EF4-FFF2-40B4-BE49-F238E27FC236}">
                <a16:creationId xmlns:a16="http://schemas.microsoft.com/office/drawing/2014/main" id="{8EF3C990-6F88-E901-41B3-0D9C1C352B2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43859647"/>
              </p:ext>
            </p:extLst>
          </p:nvPr>
        </p:nvGraphicFramePr>
        <p:xfrm>
          <a:off x="285375" y="1124951"/>
          <a:ext cx="5570141" cy="31463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Segnaposto numero diapositiva 12">
            <a:extLst>
              <a:ext uri="{FF2B5EF4-FFF2-40B4-BE49-F238E27FC236}">
                <a16:creationId xmlns:a16="http://schemas.microsoft.com/office/drawing/2014/main" id="{76772CD9-61F0-1AEB-80AA-B0B9A1091420}"/>
              </a:ext>
            </a:extLst>
          </p:cNvPr>
          <p:cNvSpPr txBox="1">
            <a:spLocks/>
          </p:cNvSpPr>
          <p:nvPr/>
        </p:nvSpPr>
        <p:spPr bwMode="auto">
          <a:xfrm>
            <a:off x="8662603" y="92338"/>
            <a:ext cx="448866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it-IT"/>
            </a:defPPr>
            <a:lvl1pPr algn="ctr" eaLnBrk="1" hangingPunct="1">
              <a:defRPr sz="10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166F7D8C-A04C-4895-80DA-A1A9CFD612E2}" type="slidenum">
              <a:rPr lang="it-IT" altLang="it-IT" sz="900">
                <a:ea typeface="MS PGothic" panose="020B0600070205080204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it-IT" altLang="it-IT" sz="900" dirty="0"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727270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15B25F7-6416-03A0-5DB8-A08D95D4FC63}"/>
              </a:ext>
            </a:extLst>
          </p:cNvPr>
          <p:cNvSpPr txBox="1">
            <a:spLocks/>
          </p:cNvSpPr>
          <p:nvPr/>
        </p:nvSpPr>
        <p:spPr>
          <a:xfrm>
            <a:off x="360000" y="180000"/>
            <a:ext cx="8549109" cy="74278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003A79"/>
                </a:solidFill>
                <a:latin typeface="Century Gothic" panose="020B0502020202020204" pitchFamily="34" charset="0"/>
                <a:ea typeface="MS PGothic" pitchFamily="34" charset="-128"/>
                <a:cs typeface="Arial" panose="020B0604020202020204" pitchFamily="34" charset="0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itchFamily="34" charset="-128"/>
                <a:cs typeface="MS PGothic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itchFamily="34" charset="-128"/>
                <a:cs typeface="MS PGothic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itchFamily="34" charset="-128"/>
                <a:cs typeface="MS PGothic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itchFamily="34" charset="-128"/>
                <a:cs typeface="MS PGothic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1" i="0" u="none" strike="noStrike" kern="1200" cap="none" spc="0" normalizeH="0" baseline="0" noProof="0" dirty="0">
                <a:ln>
                  <a:noFill/>
                </a:ln>
                <a:solidFill>
                  <a:srgbClr val="003A79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Arial" panose="020B0604020202020204" pitchFamily="34" charset="0"/>
              </a:rPr>
              <a:t>La manovra fiscale USA accentua i rischi legati alla dinamica del debito pubblico</a:t>
            </a:r>
          </a:p>
        </p:txBody>
      </p:sp>
      <p:sp>
        <p:nvSpPr>
          <p:cNvPr id="3" name="Segnaposto contenuto 4">
            <a:extLst>
              <a:ext uri="{FF2B5EF4-FFF2-40B4-BE49-F238E27FC236}">
                <a16:creationId xmlns:a16="http://schemas.microsoft.com/office/drawing/2014/main" id="{62712752-02CC-89C1-FDEE-D1003FDD7541}"/>
              </a:ext>
            </a:extLst>
          </p:cNvPr>
          <p:cNvSpPr txBox="1">
            <a:spLocks/>
          </p:cNvSpPr>
          <p:nvPr/>
        </p:nvSpPr>
        <p:spPr>
          <a:xfrm>
            <a:off x="427936" y="4471332"/>
            <a:ext cx="5880585" cy="411967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000" i="1" kern="1200">
                <a:solidFill>
                  <a:schemeClr val="tx1"/>
                </a:solidFill>
                <a:latin typeface="Century Gothic" panose="020B0502020202020204" pitchFamily="34" charset="0"/>
                <a:ea typeface="MS PGothic" pitchFamily="34" charset="-128"/>
                <a:cs typeface="Arial" panose="020B0604020202020204" pitchFamily="34" charset="0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it-IT" sz="1000" b="0" i="1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Arial" panose="020B0604020202020204" pitchFamily="34" charset="0"/>
              </a:rPr>
              <a:t>Nota: aggregazione a tassi di cambio correnti (medie annue). </a:t>
            </a:r>
            <a:br>
              <a:rPr kumimoji="0" lang="it-IT" sz="1000" b="0" i="1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Arial" panose="020B0604020202020204" pitchFamily="34" charset="0"/>
              </a:rPr>
            </a:br>
            <a:r>
              <a:rPr kumimoji="0" lang="it-IT" sz="1000" b="0" i="1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Arial" panose="020B0604020202020204" pitchFamily="34" charset="0"/>
              </a:rPr>
              <a:t>Fonte: proiezioni Intesa Sanpaolo e Oxford </a:t>
            </a:r>
            <a:r>
              <a:rPr kumimoji="0" lang="it-IT" sz="1000" b="0" i="1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Arial" panose="020B0604020202020204" pitchFamily="34" charset="0"/>
              </a:rPr>
              <a:t>Economics</a:t>
            </a:r>
            <a:br>
              <a:rPr kumimoji="0" lang="it-IT" sz="1000" b="0" i="1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Arial" panose="020B0604020202020204" pitchFamily="34" charset="0"/>
              </a:rPr>
            </a:br>
            <a:endParaRPr kumimoji="0" lang="it-IT" sz="1000" b="0" i="1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entury Gothic" panose="020B0502020202020204" pitchFamily="34" charset="0"/>
              <a:ea typeface="MS PGothic" pitchFamily="34" charset="-128"/>
              <a:cs typeface="Arial" panose="020B0604020202020204" pitchFamily="34" charset="0"/>
            </a:endParaRPr>
          </a:p>
        </p:txBody>
      </p:sp>
      <p:sp>
        <p:nvSpPr>
          <p:cNvPr id="4" name="Segnaposto testo 6">
            <a:extLst>
              <a:ext uri="{FF2B5EF4-FFF2-40B4-BE49-F238E27FC236}">
                <a16:creationId xmlns:a16="http://schemas.microsoft.com/office/drawing/2014/main" id="{A55A6A8C-61CE-CC13-0B04-21B92744FBAD}"/>
              </a:ext>
            </a:extLst>
          </p:cNvPr>
          <p:cNvSpPr txBox="1">
            <a:spLocks/>
          </p:cNvSpPr>
          <p:nvPr/>
        </p:nvSpPr>
        <p:spPr>
          <a:xfrm>
            <a:off x="511727" y="1139098"/>
            <a:ext cx="5721293" cy="359839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300" b="1" kern="1200">
                <a:solidFill>
                  <a:schemeClr val="accent1"/>
                </a:solidFill>
                <a:latin typeface="Century Gothic" panose="020B0502020202020204" pitchFamily="34" charset="0"/>
                <a:ea typeface="MS PGothic" pitchFamily="34" charset="-128"/>
                <a:cs typeface="Arial" panose="020B0604020202020204" pitchFamily="34" charset="0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it-IT" sz="1300" b="1" i="0" u="none" strike="noStrike" kern="1200" cap="none" spc="0" normalizeH="0" baseline="0" noProof="0" dirty="0">
                <a:ln>
                  <a:noFill/>
                </a:ln>
                <a:solidFill>
                  <a:srgbClr val="003A79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Arial" panose="020B0604020202020204" pitchFamily="34" charset="0"/>
              </a:rPr>
              <a:t>Debito pubblico in miliardi di US$</a:t>
            </a:r>
          </a:p>
        </p:txBody>
      </p:sp>
      <p:sp>
        <p:nvSpPr>
          <p:cNvPr id="5" name="Segnaposto testo 8">
            <a:extLst>
              <a:ext uri="{FF2B5EF4-FFF2-40B4-BE49-F238E27FC236}">
                <a16:creationId xmlns:a16="http://schemas.microsoft.com/office/drawing/2014/main" id="{AE684B41-0062-E910-E400-39309D91F8E7}"/>
              </a:ext>
            </a:extLst>
          </p:cNvPr>
          <p:cNvSpPr txBox="1">
            <a:spLocks/>
          </p:cNvSpPr>
          <p:nvPr/>
        </p:nvSpPr>
        <p:spPr>
          <a:xfrm>
            <a:off x="6400733" y="1287730"/>
            <a:ext cx="2508375" cy="990922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A79"/>
              </a:buClr>
              <a:buSzPct val="130000"/>
              <a:buFontTx/>
              <a:buNone/>
              <a:defRPr sz="1600" kern="1200" baseline="0">
                <a:solidFill>
                  <a:schemeClr val="tx1"/>
                </a:solidFill>
                <a:latin typeface="Century Gothic" panose="020B0502020202020204" pitchFamily="34" charset="0"/>
                <a:ea typeface="MS PGothic" pitchFamily="34" charset="-128"/>
                <a:cs typeface="Arial" panose="020B0604020202020204" pitchFamily="34" charset="0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0" fontAlgn="base" latinLnBrk="0" hangingPunct="0">
              <a:lnSpc>
                <a:spcPts val="1900"/>
              </a:lnSpc>
              <a:spcBef>
                <a:spcPct val="20000"/>
              </a:spcBef>
              <a:spcAft>
                <a:spcPct val="0"/>
              </a:spcAft>
              <a:buClr>
                <a:srgbClr val="003A79"/>
              </a:buClr>
              <a:buSzPct val="130000"/>
              <a:buFontTx/>
              <a:buNone/>
              <a:tabLst/>
              <a:defRPr/>
            </a:pP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Arial" panose="020B0604020202020204" pitchFamily="34" charset="0"/>
              </a:rPr>
              <a:t>Il Tesoro potrebbe cercare di contrastare il fenomeno con misure come l’accorciamento della vita media del debito e con provvedimenti che facilitino l’assorbimento da parte del sistema finanziario domestico. </a:t>
            </a:r>
            <a:r>
              <a:rPr kumimoji="0" lang="it-IT" sz="1400" b="1" i="0" u="none" strike="noStrike" kern="1200" cap="none" spc="0" normalizeH="0" baseline="0" noProof="0" dirty="0">
                <a:ln>
                  <a:noFill/>
                </a:ln>
                <a:solidFill>
                  <a:srgbClr val="003A79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Arial" panose="020B0604020202020204" pitchFamily="34" charset="0"/>
              </a:rPr>
              <a:t>Ma restano rischi al rialzo sulla inclinazione della curva USA.</a:t>
            </a:r>
          </a:p>
        </p:txBody>
      </p:sp>
      <p:graphicFrame>
        <p:nvGraphicFramePr>
          <p:cNvPr id="6" name="Segnaposto contenuto 9">
            <a:extLst>
              <a:ext uri="{FF2B5EF4-FFF2-40B4-BE49-F238E27FC236}">
                <a16:creationId xmlns:a16="http://schemas.microsoft.com/office/drawing/2014/main" id="{81145316-920B-3088-3BD5-FA7523D5145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9784804"/>
              </p:ext>
            </p:extLst>
          </p:nvPr>
        </p:nvGraphicFramePr>
        <p:xfrm>
          <a:off x="427936" y="1467118"/>
          <a:ext cx="5880585" cy="29706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Segnaposto numero diapositiva 12">
            <a:extLst>
              <a:ext uri="{FF2B5EF4-FFF2-40B4-BE49-F238E27FC236}">
                <a16:creationId xmlns:a16="http://schemas.microsoft.com/office/drawing/2014/main" id="{267609A4-E1E9-F294-8D87-5ED9FBE16442}"/>
              </a:ext>
            </a:extLst>
          </p:cNvPr>
          <p:cNvSpPr txBox="1">
            <a:spLocks/>
          </p:cNvSpPr>
          <p:nvPr/>
        </p:nvSpPr>
        <p:spPr bwMode="auto">
          <a:xfrm>
            <a:off x="8662603" y="92338"/>
            <a:ext cx="448866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it-IT"/>
            </a:defPPr>
            <a:lvl1pPr algn="ctr" eaLnBrk="1" hangingPunct="1">
              <a:defRPr sz="10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166F7D8C-A04C-4895-80DA-A1A9CFD612E2}" type="slidenum">
              <a:rPr lang="it-IT" altLang="it-IT" sz="900">
                <a:ea typeface="MS PGothic" panose="020B0600070205080204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it-IT" altLang="it-IT" sz="900" dirty="0"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006602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magine 4" descr="&lt;Chart&gt;&lt;ImageInfo Version=&quot;125.1.99&quot; GUID=&quot;6f889696bc814186b29ab8813a69ae92&quot; DsId=&quot;ZISN130&quot; T1SubID=&quot;&quot; Width=&quot;510&quot; Height=&quot;342&quot; Format=&quot;emf&quot; ChartGroupUID=&quot;70013f2a-742f-4082-b485-93e031df2edf&quot; GroupName=&quot;fed&quot; ChartName=&quot;Fed Funds futures (Dec 2025) and economic surprises&quot; ChartStyleName=&quot;&quot; GroupNameEncoded=&quot;fed&quot; ChartNameEncoded=&quot;Fed+Funds+futures+(Dec+2025)+and+economic+surprises&quot; ChartStyleNameEncoded=&quot;&quot; ShortCode=&quot;&quot; ChartOwner=&quot;ZISN023&quot; TemplateId=&quot;&quot; TemplateName=&quot;&quot; TemplateNameEncoded=&quot;&quot; EditionId=&quot;&quot; EditionGenerationDate=&quot;&quot; RefreshDate=&quot;18/09/2025 16:32:54&quot; ExportChartsIn=&quot;CurrentSlide&quot; ExportChartsTo=&quot; &quot; ExportChartAs=&quot; &quot; SpecifiedCellRow=&quot;0&quot; SpecifiedCellCol=&quot;0&quot; NoofColumns=&quot;1&quot; NoofChartPerPage=&quot;0&quot; SpaceBetweenCharts=&quot;0&quot; SpaceBetweenRowChart=&quot;0&quot; Transparent=&quot;0&quot; NoofRows=&quot;1&quot; LeftMargin=&quot;102&quot; RightMargin=&quot;102&quot; TopMargin=&quot;113&quot; FootMargin=&quot;42&quot; Orientation=&quot;landscape&quot; FileNameTemplate=&quot;&quot; ImageFileName=&quot;&quot; ChartTitle=&quot;&quot; DoStretch=&quot;true&quot; Pr=&quot;&quot;/&gt;&lt;/Chart&gt;">
            <a:extLst>
              <a:ext uri="{FF2B5EF4-FFF2-40B4-BE49-F238E27FC236}">
                <a16:creationId xmlns:a16="http://schemas.microsoft.com/office/drawing/2014/main" id="{289F2FE6-1C92-114A-915A-16592BD9CE74}"/>
              </a:ext>
            </a:extLst>
          </p:cNvPr>
          <p:cNvPicPr>
            <a:picLocks/>
          </p:cNvPicPr>
          <p:nvPr/>
        </p:nvPicPr>
        <p:blipFill>
          <a:blip r:embed="rId2">
            <a:lum/>
          </a:blip>
          <a:stretch>
            <a:fillRect/>
          </a:stretch>
        </p:blipFill>
        <p:spPr>
          <a:xfrm>
            <a:off x="1734900" y="1461133"/>
            <a:ext cx="4858847" cy="3261869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sp>
        <p:nvSpPr>
          <p:cNvPr id="2" name="Segnaposto contenuto 4">
            <a:extLst>
              <a:ext uri="{FF2B5EF4-FFF2-40B4-BE49-F238E27FC236}">
                <a16:creationId xmlns:a16="http://schemas.microsoft.com/office/drawing/2014/main" id="{46B26123-E743-3737-16DF-5E55BE2CBA08}"/>
              </a:ext>
            </a:extLst>
          </p:cNvPr>
          <p:cNvSpPr txBox="1">
            <a:spLocks/>
          </p:cNvSpPr>
          <p:nvPr/>
        </p:nvSpPr>
        <p:spPr>
          <a:xfrm>
            <a:off x="1734900" y="4723002"/>
            <a:ext cx="4178768" cy="187276"/>
          </a:xfrm>
          <a:prstGeom prst="rect">
            <a:avLst/>
          </a:prstGeom>
        </p:spPr>
        <p:txBody>
          <a:bodyPr vert="horz" lIns="98666" tIns="49333" rIns="98666" bIns="49333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000" i="1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it-IT" sz="1079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Arial" panose="020B0604020202020204" pitchFamily="34" charset="0"/>
              </a:rPr>
              <a:t>Fonte:  Citigroup, LSEG </a:t>
            </a:r>
            <a:r>
              <a:rPr kumimoji="0" lang="it-IT" sz="1079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Arial" panose="020B0604020202020204" pitchFamily="34" charset="0"/>
              </a:rPr>
              <a:t>Datastream</a:t>
            </a:r>
            <a:r>
              <a:rPr kumimoji="0" lang="it-IT" sz="1079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Arial" panose="020B0604020202020204" pitchFamily="34" charset="0"/>
              </a:rPr>
              <a:t>, Intesa Sanpaolo</a:t>
            </a:r>
            <a:endParaRPr kumimoji="0" lang="en-US" sz="1079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egnaposto testo 6">
            <a:extLst>
              <a:ext uri="{FF2B5EF4-FFF2-40B4-BE49-F238E27FC236}">
                <a16:creationId xmlns:a16="http://schemas.microsoft.com/office/drawing/2014/main" id="{B1B08E6B-E6A0-116D-C12D-5796DBC9C838}"/>
              </a:ext>
            </a:extLst>
          </p:cNvPr>
          <p:cNvSpPr txBox="1">
            <a:spLocks/>
          </p:cNvSpPr>
          <p:nvPr/>
        </p:nvSpPr>
        <p:spPr>
          <a:xfrm>
            <a:off x="567491" y="1053014"/>
            <a:ext cx="7056835" cy="584006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300" b="1" kern="1200">
                <a:solidFill>
                  <a:schemeClr val="accent1"/>
                </a:solidFill>
                <a:latin typeface="Century Gothic" panose="020B0502020202020204" pitchFamily="34" charset="0"/>
                <a:ea typeface="MS PGothic" pitchFamily="34" charset="-128"/>
                <a:cs typeface="Arial" panose="020B0604020202020204" pitchFamily="34" charset="0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it-IT" sz="1300" b="1" i="0" u="none" strike="noStrike" kern="1200" cap="none" spc="0" normalizeH="0" baseline="0" noProof="0" dirty="0">
                <a:ln>
                  <a:noFill/>
                </a:ln>
                <a:solidFill>
                  <a:srgbClr val="003A79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Arial" panose="020B0604020202020204" pitchFamily="34" charset="0"/>
              </a:rPr>
              <a:t>L’inversione di tendenza dei dati economici </a:t>
            </a:r>
            <a:r>
              <a:rPr kumimoji="0" lang="it-IT" sz="1300" b="0" i="0" u="none" strike="noStrike" kern="1200" cap="none" spc="0" normalizeH="0" baseline="0" noProof="0" dirty="0">
                <a:ln>
                  <a:noFill/>
                </a:ln>
                <a:solidFill>
                  <a:srgbClr val="003A79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Arial" panose="020B0604020202020204" pitchFamily="34" charset="0"/>
              </a:rPr>
              <a:t>(in particolare, sul mercato del lavoro) </a:t>
            </a:r>
            <a:r>
              <a:rPr kumimoji="0" lang="it-IT" sz="1300" b="1" i="0" u="none" strike="noStrike" kern="1200" cap="none" spc="0" normalizeH="0" baseline="0" noProof="0" dirty="0">
                <a:ln>
                  <a:noFill/>
                </a:ln>
                <a:solidFill>
                  <a:srgbClr val="003A79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Arial" panose="020B0604020202020204" pitchFamily="34" charset="0"/>
              </a:rPr>
              <a:t>spiega le aspettative di maggiori tagli dei tassi da parte della Fed</a:t>
            </a:r>
          </a:p>
        </p:txBody>
      </p:sp>
      <p:sp>
        <p:nvSpPr>
          <p:cNvPr id="4" name="Titolo 9">
            <a:extLst>
              <a:ext uri="{FF2B5EF4-FFF2-40B4-BE49-F238E27FC236}">
                <a16:creationId xmlns:a16="http://schemas.microsoft.com/office/drawing/2014/main" id="{33395CD5-15CF-3519-02F2-729933FC5C7B}"/>
              </a:ext>
            </a:extLst>
          </p:cNvPr>
          <p:cNvSpPr txBox="1">
            <a:spLocks/>
          </p:cNvSpPr>
          <p:nvPr/>
        </p:nvSpPr>
        <p:spPr>
          <a:xfrm>
            <a:off x="360000" y="180000"/>
            <a:ext cx="8486400" cy="873014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003A79"/>
                </a:solidFill>
                <a:latin typeface="Century Gothic" panose="020B0502020202020204" pitchFamily="34" charset="0"/>
                <a:ea typeface="MS PGothic" pitchFamily="34" charset="-128"/>
                <a:cs typeface="Arial" panose="020B0604020202020204" pitchFamily="34" charset="0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itchFamily="34" charset="-128"/>
                <a:cs typeface="MS PGothic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itchFamily="34" charset="-128"/>
                <a:cs typeface="MS PGothic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itchFamily="34" charset="-128"/>
                <a:cs typeface="MS PGothic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itchFamily="34" charset="-128"/>
                <a:cs typeface="MS PGothic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marL="0" marR="0" lvl="0" indent="0" algn="l" defTabSz="457200" rtl="0" eaLnBrk="0" fontAlgn="base" latinLnBrk="0" hangingPunct="0">
              <a:lnSpc>
                <a:spcPts val="26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1" i="0" u="none" strike="noStrike" kern="1200" cap="none" spc="0" normalizeH="0" baseline="0" noProof="0" dirty="0">
                <a:ln>
                  <a:noFill/>
                </a:ln>
                <a:solidFill>
                  <a:srgbClr val="003A79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Arial" panose="020B0604020202020204" pitchFamily="34" charset="0"/>
              </a:rPr>
              <a:t>L’indebolimento del ciclo, e in particolare del mercato del lavoro, spingeranno la Fed ad ulteriori tagli</a:t>
            </a:r>
          </a:p>
        </p:txBody>
      </p:sp>
      <p:sp>
        <p:nvSpPr>
          <p:cNvPr id="7" name="Segnaposto numero diapositiva 12">
            <a:extLst>
              <a:ext uri="{FF2B5EF4-FFF2-40B4-BE49-F238E27FC236}">
                <a16:creationId xmlns:a16="http://schemas.microsoft.com/office/drawing/2014/main" id="{F63BABFF-8858-BB50-1794-29A2167868EB}"/>
              </a:ext>
            </a:extLst>
          </p:cNvPr>
          <p:cNvSpPr txBox="1">
            <a:spLocks/>
          </p:cNvSpPr>
          <p:nvPr/>
        </p:nvSpPr>
        <p:spPr bwMode="auto">
          <a:xfrm>
            <a:off x="8662603" y="92338"/>
            <a:ext cx="448866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it-IT"/>
            </a:defPPr>
            <a:lvl1pPr algn="ctr" eaLnBrk="1" hangingPunct="1">
              <a:defRPr sz="10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166F7D8C-A04C-4895-80DA-A1A9CFD612E2}" type="slidenum">
              <a:rPr lang="it-IT" altLang="it-IT" sz="900">
                <a:ea typeface="MS PGothic" panose="020B0600070205080204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it-IT" altLang="it-IT" sz="900" dirty="0"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431405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D947FD-FCCB-CB9C-B267-C9E0A6B850EF}"/>
              </a:ext>
            </a:extLst>
          </p:cNvPr>
          <p:cNvSpPr txBox="1">
            <a:spLocks/>
          </p:cNvSpPr>
          <p:nvPr/>
        </p:nvSpPr>
        <p:spPr bwMode="auto">
          <a:xfrm>
            <a:off x="360001" y="180001"/>
            <a:ext cx="8616220" cy="43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r>
              <a:rPr lang="it-IT" altLang="it-IT" sz="2400" b="1" dirty="0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I primi effetti della guerra commerciale: l’export cinese </a:t>
            </a:r>
          </a:p>
        </p:txBody>
      </p:sp>
      <p:sp>
        <p:nvSpPr>
          <p:cNvPr id="3" name="Segnaposto contenuto 18">
            <a:extLst>
              <a:ext uri="{FF2B5EF4-FFF2-40B4-BE49-F238E27FC236}">
                <a16:creationId xmlns:a16="http://schemas.microsoft.com/office/drawing/2014/main" id="{24C6D023-1A0E-7D7F-2FDD-B37DD19A3DFF}"/>
              </a:ext>
            </a:extLst>
          </p:cNvPr>
          <p:cNvSpPr txBox="1">
            <a:spLocks/>
          </p:cNvSpPr>
          <p:nvPr/>
        </p:nvSpPr>
        <p:spPr>
          <a:xfrm>
            <a:off x="1372224" y="4437776"/>
            <a:ext cx="7632848" cy="21015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000" i="1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it-IT" sz="1000" b="0" i="1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Arial" panose="020B0604020202020204" pitchFamily="34" charset="0"/>
              </a:rPr>
              <a:t>Nota: variazione % a/a delle esportazioni cinesi. Fonte: </a:t>
            </a:r>
            <a:r>
              <a:rPr kumimoji="0" lang="it-IT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Arial" panose="020B0604020202020204" pitchFamily="34" charset="0"/>
              </a:rPr>
              <a:t>LSEG </a:t>
            </a:r>
            <a:r>
              <a:rPr kumimoji="0" lang="it-IT" sz="10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Arial" panose="020B0604020202020204" pitchFamily="34" charset="0"/>
              </a:rPr>
              <a:t>Datastream</a:t>
            </a:r>
            <a:r>
              <a:rPr kumimoji="0" lang="it-IT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it-IT" sz="1000" b="0" i="1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Arial" panose="020B0604020202020204" pitchFamily="34" charset="0"/>
              </a:rPr>
              <a:t>China Customs</a:t>
            </a:r>
          </a:p>
        </p:txBody>
      </p:sp>
      <p:sp>
        <p:nvSpPr>
          <p:cNvPr id="4" name="Segnaposto testo 19">
            <a:extLst>
              <a:ext uri="{FF2B5EF4-FFF2-40B4-BE49-F238E27FC236}">
                <a16:creationId xmlns:a16="http://schemas.microsoft.com/office/drawing/2014/main" id="{5B877AB6-8B9D-A165-FCF8-86A27C2A988A}"/>
              </a:ext>
            </a:extLst>
          </p:cNvPr>
          <p:cNvSpPr txBox="1">
            <a:spLocks/>
          </p:cNvSpPr>
          <p:nvPr/>
        </p:nvSpPr>
        <p:spPr>
          <a:xfrm>
            <a:off x="1501629" y="924876"/>
            <a:ext cx="6249799" cy="24619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1" kern="1200">
                <a:solidFill>
                  <a:srgbClr val="003A79"/>
                </a:solidFill>
                <a:latin typeface="Century Gothic" panose="020B0502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it-IT" sz="1400" b="1" i="0" u="none" strike="noStrike" kern="1200" cap="none" spc="0" normalizeH="0" baseline="0" noProof="0" dirty="0">
                <a:ln>
                  <a:noFill/>
                </a:ln>
                <a:solidFill>
                  <a:srgbClr val="003A79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Arial" panose="020B0604020202020204" pitchFamily="34" charset="0"/>
              </a:rPr>
              <a:t>L’export cinese verso gli Stati Uniti inizia a risentire dell’effetto dazi</a:t>
            </a:r>
          </a:p>
        </p:txBody>
      </p:sp>
      <p:pic>
        <p:nvPicPr>
          <p:cNvPr id="8" name="Content Placeholder 3" descr="&lt;Chart&gt;&lt;ImageInfo Version=&quot;125.1.99&quot; GUID=&quot;f72523e3e7bc458693fcbf720c36204d&quot; DsId=&quot;ZISN130&quot; T1SubID=&quot;&quot; Width=&quot;669&quot; Height=&quot;353&quot; Format=&quot;emf&quot; ChartGroupUID=&quot;166ac9d0-4e82-4934-990f-3e12206091fe&quot; GroupName=&quot;trade&quot; ChartName=&quot;China exports&quot; ChartStyleName=&quot;&quot; GroupNameEncoded=&quot;trade&quot; ChartNameEncoded=&quot;China+exports&quot; ChartStyleNameEncoded=&quot;&quot; ShortCode=&quot;&quot; ChartOwner=&quot;ZISN023&quot; TemplateId=&quot;&quot; TemplateName=&quot;&quot; TemplateNameEncoded=&quot;&quot; EditionId=&quot;&quot; EditionGenerationDate=&quot;&quot; RefreshDate=&quot;18/09/2025 16:32:54&quot; ExportChartsIn=&quot;CurrentSlide&quot; ExportChartsTo=&quot; &quot; ExportChartAs=&quot; &quot; SpecifiedCellRow=&quot;0&quot; SpecifiedCellCol=&quot;0&quot; NoofColumns=&quot;1&quot; NoofChartPerPage=&quot;0&quot; SpaceBetweenCharts=&quot;0&quot; SpaceBetweenRowChart=&quot;0&quot; Transparent=&quot;0&quot; NoofRows=&quot;1&quot; LeftMargin=&quot;0&quot; RightMargin=&quot;0&quot; TopMargin=&quot;0&quot; FootMargin=&quot;0&quot; Orientation=&quot;landscape&quot; FileNameTemplate=&quot;&quot; ImageFileName=&quot;&quot; ChartTitle=&quot;China exports&quot; DoStretch=&quot;true&quot; Pr=&quot;&quot;/&gt;&lt;/Chart&gt;">
            <a:extLst>
              <a:ext uri="{FF2B5EF4-FFF2-40B4-BE49-F238E27FC236}">
                <a16:creationId xmlns:a16="http://schemas.microsoft.com/office/drawing/2014/main" id="{82356D10-2F04-3D6C-3D6E-5EA156C26564}"/>
              </a:ext>
            </a:extLst>
          </p:cNvPr>
          <p:cNvPicPr>
            <a:picLocks/>
          </p:cNvPicPr>
          <p:nvPr/>
        </p:nvPicPr>
        <p:blipFill>
          <a:blip r:embed="rId2">
            <a:lum/>
          </a:blip>
          <a:srcRect t="6246"/>
          <a:stretch>
            <a:fillRect/>
          </a:stretch>
        </p:blipFill>
        <p:spPr>
          <a:xfrm>
            <a:off x="1372224" y="1354932"/>
            <a:ext cx="6379204" cy="2961314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sp>
        <p:nvSpPr>
          <p:cNvPr id="7" name="Segnaposto numero diapositiva 12">
            <a:extLst>
              <a:ext uri="{FF2B5EF4-FFF2-40B4-BE49-F238E27FC236}">
                <a16:creationId xmlns:a16="http://schemas.microsoft.com/office/drawing/2014/main" id="{65867AF0-07E6-325B-9A78-7EBB1D4D9DDD}"/>
              </a:ext>
            </a:extLst>
          </p:cNvPr>
          <p:cNvSpPr txBox="1">
            <a:spLocks/>
          </p:cNvSpPr>
          <p:nvPr/>
        </p:nvSpPr>
        <p:spPr bwMode="auto">
          <a:xfrm>
            <a:off x="8662603" y="92338"/>
            <a:ext cx="448866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it-IT"/>
            </a:defPPr>
            <a:lvl1pPr algn="ctr" eaLnBrk="1" hangingPunct="1">
              <a:defRPr sz="10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166F7D8C-A04C-4895-80DA-A1A9CFD612E2}" type="slidenum">
              <a:rPr lang="it-IT" altLang="it-IT" sz="900">
                <a:ea typeface="MS PGothic" panose="020B0600070205080204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it-IT" altLang="it-IT" sz="900" dirty="0"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071903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4">
            <a:extLst>
              <a:ext uri="{FF2B5EF4-FFF2-40B4-BE49-F238E27FC236}">
                <a16:creationId xmlns:a16="http://schemas.microsoft.com/office/drawing/2014/main" id="{68E891D0-1E44-3D77-6C42-FC893C98B7C3}"/>
              </a:ext>
            </a:extLst>
          </p:cNvPr>
          <p:cNvSpPr txBox="1">
            <a:spLocks/>
          </p:cNvSpPr>
          <p:nvPr/>
        </p:nvSpPr>
        <p:spPr>
          <a:xfrm>
            <a:off x="360001" y="180000"/>
            <a:ext cx="8599442" cy="365125"/>
          </a:xfrm>
        </p:spPr>
        <p:txBody>
          <a:bodyPr vert="horz" lIns="91440" tIns="45720" rIns="91440" bIns="45720" rtlCol="0" anchor="ctr">
            <a:noAutofit/>
          </a:bodyPr>
          <a:lstStyle>
            <a:lvl1pPr defTabSz="914400" eaLnBrk="1" latinLnBrk="0" hangingPunct="1">
              <a:lnSpc>
                <a:spcPct val="90000"/>
              </a:lnSpc>
              <a:buNone/>
              <a:defRPr sz="2400" b="1" baseline="0">
                <a:solidFill>
                  <a:srgbClr val="003A79"/>
                </a:solidFill>
                <a:latin typeface="Century Gothic" panose="020B0502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it-IT" dirty="0"/>
              <a:t>Eurozona: impatto diretto dei dazi americani sul PIL</a:t>
            </a:r>
            <a:endParaRPr lang="en-GB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58DF9515-9DEA-BE26-ADB1-2AF5B6C7AEA4}"/>
              </a:ext>
            </a:extLst>
          </p:cNvPr>
          <p:cNvSpPr txBox="1"/>
          <p:nvPr/>
        </p:nvSpPr>
        <p:spPr>
          <a:xfrm>
            <a:off x="830511" y="627583"/>
            <a:ext cx="744942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1400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Stima dell’impatto diretto dei dazi risultanti dall’accordo commerciale </a:t>
            </a:r>
            <a:br>
              <a:rPr lang="it-IT" sz="1400" b="1" dirty="0">
                <a:solidFill>
                  <a:schemeClr val="accent1"/>
                </a:solidFill>
                <a:latin typeface="Century Gothic" panose="020B0502020202020204" pitchFamily="34" charset="0"/>
              </a:rPr>
            </a:br>
            <a:r>
              <a:rPr lang="it-IT" sz="1400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di fine luglio rispetto a uno scenario con dazi fermi ai livelli del 2024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EEB171CB-5284-6906-417E-71C6A91F4593}"/>
              </a:ext>
            </a:extLst>
          </p:cNvPr>
          <p:cNvSpPr txBox="1"/>
          <p:nvPr/>
        </p:nvSpPr>
        <p:spPr>
          <a:xfrm>
            <a:off x="252277" y="4004727"/>
            <a:ext cx="881489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it-IT" sz="900" i="1" dirty="0">
                <a:latin typeface="Century Gothic" panose="020B0502020202020204" pitchFamily="34" charset="0"/>
              </a:rPr>
              <a:t>Note: (1) l’impatto è calcolato assumendo un pieno trasferimento ai prezzi di vendita e usando stime di elasticità ai prezzi della domanda dei consumatori americani per </a:t>
            </a:r>
            <a:r>
              <a:rPr lang="it-IT" sz="900" i="1" dirty="0" err="1">
                <a:latin typeface="Century Gothic" panose="020B0502020202020204" pitchFamily="34" charset="0"/>
              </a:rPr>
              <a:t>microsettore</a:t>
            </a:r>
            <a:r>
              <a:rPr lang="it-IT" sz="900" i="1" dirty="0">
                <a:latin typeface="Century Gothic" panose="020B0502020202020204" pitchFamily="34" charset="0"/>
              </a:rPr>
              <a:t>; in assenza di stime specifiche per un </a:t>
            </a:r>
            <a:r>
              <a:rPr lang="it-IT" sz="900" i="1" dirty="0" err="1">
                <a:latin typeface="Century Gothic" panose="020B0502020202020204" pitchFamily="34" charset="0"/>
              </a:rPr>
              <a:t>microsettore</a:t>
            </a:r>
            <a:r>
              <a:rPr lang="it-IT" sz="900" i="1" dirty="0">
                <a:latin typeface="Century Gothic" panose="020B0502020202020204" pitchFamily="34" charset="0"/>
              </a:rPr>
              <a:t>, si applica l’elasticità media pesata del macrosettore corrispondente. (2) le stime non considerano la possibilità di triangolazione attraverso paesi soggetti a minori barriere daziarie, né l’adozione di altre misure di mitigazione da parte delle imprese esportatrici; (3) il regime di dazi applicato ad altri paesi può portare a una riconfigurazione delle quote di mercato.</a:t>
            </a:r>
          </a:p>
          <a:p>
            <a:r>
              <a:rPr lang="it-IT" sz="900" i="1" dirty="0">
                <a:latin typeface="Century Gothic" panose="020B0502020202020204" pitchFamily="34" charset="0"/>
              </a:rPr>
              <a:t>Fonte: elaborazioni Intesa Sanpaolo su dati WITS (World Bank) con elasticità calcolate </a:t>
            </a:r>
            <a:br>
              <a:rPr lang="it-IT" sz="900" i="1" dirty="0">
                <a:latin typeface="Century Gothic" panose="020B0502020202020204" pitchFamily="34" charset="0"/>
              </a:rPr>
            </a:br>
            <a:r>
              <a:rPr lang="it-IT" sz="900" i="1" dirty="0">
                <a:latin typeface="Century Gothic" panose="020B0502020202020204" pitchFamily="34" charset="0"/>
              </a:rPr>
              <a:t>da WWIW (Wiener Institut </a:t>
            </a:r>
            <a:r>
              <a:rPr lang="it-IT" sz="900" i="1" dirty="0" err="1">
                <a:latin typeface="Century Gothic" panose="020B0502020202020204" pitchFamily="34" charset="0"/>
              </a:rPr>
              <a:t>für</a:t>
            </a:r>
            <a:r>
              <a:rPr lang="it-IT" sz="900" i="1" dirty="0">
                <a:latin typeface="Century Gothic" panose="020B0502020202020204" pitchFamily="34" charset="0"/>
              </a:rPr>
              <a:t> </a:t>
            </a:r>
            <a:r>
              <a:rPr lang="it-IT" sz="900" i="1" dirty="0" err="1">
                <a:latin typeface="Century Gothic" panose="020B0502020202020204" pitchFamily="34" charset="0"/>
              </a:rPr>
              <a:t>Internationale</a:t>
            </a:r>
            <a:r>
              <a:rPr lang="it-IT" sz="900" i="1" dirty="0">
                <a:latin typeface="Century Gothic" panose="020B0502020202020204" pitchFamily="34" charset="0"/>
              </a:rPr>
              <a:t> </a:t>
            </a:r>
            <a:r>
              <a:rPr lang="it-IT" sz="900" i="1" dirty="0" err="1">
                <a:latin typeface="Century Gothic" panose="020B0502020202020204" pitchFamily="34" charset="0"/>
              </a:rPr>
              <a:t>Wirtschaftsvergleiche</a:t>
            </a:r>
            <a:r>
              <a:rPr lang="it-IT" sz="900" i="1" dirty="0">
                <a:latin typeface="Century Gothic" panose="020B0502020202020204" pitchFamily="34" charset="0"/>
              </a:rPr>
              <a:t>)</a:t>
            </a:r>
            <a:endParaRPr lang="en-GB" sz="900" i="1" dirty="0">
              <a:latin typeface="Century Gothic" panose="020B0502020202020204" pitchFamily="34" charset="0"/>
            </a:endParaRPr>
          </a:p>
          <a:p>
            <a:endParaRPr lang="it-IT" sz="900" i="1" dirty="0">
              <a:latin typeface="Century Gothic" panose="020B0502020202020204" pitchFamily="34" charset="0"/>
            </a:endParaRPr>
          </a:p>
        </p:txBody>
      </p:sp>
      <p:graphicFrame>
        <p:nvGraphicFramePr>
          <p:cNvPr id="5" name="Chart 2">
            <a:extLst>
              <a:ext uri="{FF2B5EF4-FFF2-40B4-BE49-F238E27FC236}">
                <a16:creationId xmlns:a16="http://schemas.microsoft.com/office/drawing/2014/main" id="{6E5F5ADB-56B4-AB84-9E16-50BB66484CE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92394167"/>
              </p:ext>
            </p:extLst>
          </p:nvPr>
        </p:nvGraphicFramePr>
        <p:xfrm>
          <a:off x="741334" y="1138749"/>
          <a:ext cx="7697844" cy="28711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Segnaposto numero diapositiva 12">
            <a:extLst>
              <a:ext uri="{FF2B5EF4-FFF2-40B4-BE49-F238E27FC236}">
                <a16:creationId xmlns:a16="http://schemas.microsoft.com/office/drawing/2014/main" id="{9713ED2B-8566-1DC7-198B-AE960247B8B8}"/>
              </a:ext>
            </a:extLst>
          </p:cNvPr>
          <p:cNvSpPr txBox="1">
            <a:spLocks/>
          </p:cNvSpPr>
          <p:nvPr/>
        </p:nvSpPr>
        <p:spPr bwMode="auto">
          <a:xfrm>
            <a:off x="8662603" y="92338"/>
            <a:ext cx="448866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it-IT"/>
            </a:defPPr>
            <a:lvl1pPr algn="ctr" eaLnBrk="1" hangingPunct="1">
              <a:defRPr sz="10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166F7D8C-A04C-4895-80DA-A1A9CFD612E2}" type="slidenum">
              <a:rPr lang="it-IT" altLang="it-IT" sz="900">
                <a:ea typeface="MS PGothic" panose="020B0600070205080204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it-IT" altLang="it-IT" sz="900" dirty="0"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44528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BDDF489-1723-F8AA-5C27-9B705D646493}"/>
              </a:ext>
            </a:extLst>
          </p:cNvPr>
          <p:cNvSpPr txBox="1">
            <a:spLocks/>
          </p:cNvSpPr>
          <p:nvPr/>
        </p:nvSpPr>
        <p:spPr>
          <a:xfrm>
            <a:off x="360000" y="180000"/>
            <a:ext cx="8507163" cy="4179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it-IT"/>
            </a:defPPr>
            <a:lvl1pPr>
              <a:lnSpc>
                <a:spcPct val="90000"/>
              </a:lnSpc>
              <a:buNone/>
              <a:defRPr sz="2400" b="1" baseline="0">
                <a:solidFill>
                  <a:srgbClr val="003A79"/>
                </a:solidFill>
                <a:latin typeface="Century Gothic" panose="020B0502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it-IT" dirty="0"/>
              <a:t>Germania: espansione fiscale e crescita del PIL</a:t>
            </a:r>
          </a:p>
        </p:txBody>
      </p:sp>
      <p:sp>
        <p:nvSpPr>
          <p:cNvPr id="3" name="Segnaposto contenuto 4">
            <a:extLst>
              <a:ext uri="{FF2B5EF4-FFF2-40B4-BE49-F238E27FC236}">
                <a16:creationId xmlns:a16="http://schemas.microsoft.com/office/drawing/2014/main" id="{F37DC342-75EE-CC9D-4309-1C11BCAF1E59}"/>
              </a:ext>
            </a:extLst>
          </p:cNvPr>
          <p:cNvSpPr txBox="1">
            <a:spLocks/>
          </p:cNvSpPr>
          <p:nvPr/>
        </p:nvSpPr>
        <p:spPr>
          <a:xfrm>
            <a:off x="838466" y="4605541"/>
            <a:ext cx="4327243" cy="187276"/>
          </a:xfrm>
          <a:prstGeom prst="rect">
            <a:avLst/>
          </a:prstGeom>
        </p:spPr>
        <p:txBody>
          <a:bodyPr/>
          <a:lstStyle>
            <a:lvl1pPr marL="96827" indent="-96827" algn="l" defTabSz="387305" rtl="0" eaLnBrk="1" latinLnBrk="0" hangingPunct="1">
              <a:lnSpc>
                <a:spcPct val="90000"/>
              </a:lnSpc>
              <a:spcBef>
                <a:spcPts val="424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9048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84132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77785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143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6509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58743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52396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4604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000" i="1"/>
              <a:t>Fonte: Intesa Sanpaolo – Research Department</a:t>
            </a:r>
            <a:endParaRPr lang="it-IT" sz="1000" i="1" dirty="0"/>
          </a:p>
        </p:txBody>
      </p:sp>
      <p:sp>
        <p:nvSpPr>
          <p:cNvPr id="4" name="Segnaposto testo 6">
            <a:extLst>
              <a:ext uri="{FF2B5EF4-FFF2-40B4-BE49-F238E27FC236}">
                <a16:creationId xmlns:a16="http://schemas.microsoft.com/office/drawing/2014/main" id="{E6070C32-2621-85FA-8BB0-3D27CA1E63B5}"/>
              </a:ext>
            </a:extLst>
          </p:cNvPr>
          <p:cNvSpPr txBox="1">
            <a:spLocks/>
          </p:cNvSpPr>
          <p:nvPr/>
        </p:nvSpPr>
        <p:spPr>
          <a:xfrm>
            <a:off x="738231" y="802634"/>
            <a:ext cx="7558482" cy="291206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it-IT"/>
            </a:defPPr>
            <a:lvl1pPr marL="0" algn="ctr" defTabSz="914400" rtl="0" eaLnBrk="1" latinLnBrk="0" hangingPunct="1">
              <a:defRPr sz="1000" b="1" kern="1200" smtClean="0">
                <a:solidFill>
                  <a:srgbClr val="003A79"/>
                </a:solidFill>
                <a:latin typeface="Century Gothic" panose="020B0502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1400" dirty="0"/>
              <a:t>Contributi alla crescita del PIL</a:t>
            </a:r>
          </a:p>
        </p:txBody>
      </p:sp>
      <p:graphicFrame>
        <p:nvGraphicFramePr>
          <p:cNvPr id="5" name="Chart 1">
            <a:extLst>
              <a:ext uri="{FF2B5EF4-FFF2-40B4-BE49-F238E27FC236}">
                <a16:creationId xmlns:a16="http://schemas.microsoft.com/office/drawing/2014/main" id="{4640030F-0DC2-F696-F916-B7C8090E3AB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5444609"/>
              </p:ext>
            </p:extLst>
          </p:nvPr>
        </p:nvGraphicFramePr>
        <p:xfrm>
          <a:off x="360001" y="1065396"/>
          <a:ext cx="7936712" cy="34646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Segnaposto numero diapositiva 12">
            <a:extLst>
              <a:ext uri="{FF2B5EF4-FFF2-40B4-BE49-F238E27FC236}">
                <a16:creationId xmlns:a16="http://schemas.microsoft.com/office/drawing/2014/main" id="{309E34DD-4B9A-8A52-AFD9-BEE2D5C1A5E7}"/>
              </a:ext>
            </a:extLst>
          </p:cNvPr>
          <p:cNvSpPr txBox="1">
            <a:spLocks/>
          </p:cNvSpPr>
          <p:nvPr/>
        </p:nvSpPr>
        <p:spPr bwMode="auto">
          <a:xfrm>
            <a:off x="8662603" y="92338"/>
            <a:ext cx="448866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it-IT"/>
            </a:defPPr>
            <a:lvl1pPr algn="ctr" eaLnBrk="1" hangingPunct="1">
              <a:defRPr sz="10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166F7D8C-A04C-4895-80DA-A1A9CFD612E2}" type="slidenum">
              <a:rPr lang="it-IT" altLang="it-IT" sz="900">
                <a:ea typeface="MS PGothic" panose="020B0600070205080204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it-IT" altLang="it-IT" sz="900" dirty="0"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5622979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7mYtBbPZGqplzz2n7dValA"/>
</p:tagLst>
</file>

<file path=ppt/theme/theme1.xml><?xml version="1.0" encoding="utf-8"?>
<a:theme xmlns:a="http://schemas.openxmlformats.org/drawingml/2006/main" name="Tema di Office">
  <a:themeElements>
    <a:clrScheme name="Personalizzato 1">
      <a:dk1>
        <a:sysClr val="windowText" lastClr="000000"/>
      </a:dk1>
      <a:lt1>
        <a:sysClr val="window" lastClr="FFFFFF"/>
      </a:lt1>
      <a:dk2>
        <a:srgbClr val="8DB3E2"/>
      </a:dk2>
      <a:lt2>
        <a:srgbClr val="EEECE1"/>
      </a:lt2>
      <a:accent1>
        <a:srgbClr val="003A79"/>
      </a:accent1>
      <a:accent2>
        <a:srgbClr val="EC6400"/>
      </a:accent2>
      <a:accent3>
        <a:srgbClr val="40915B"/>
      </a:accent3>
      <a:accent4>
        <a:srgbClr val="ECBD00"/>
      </a:accent4>
      <a:accent5>
        <a:srgbClr val="0A0000"/>
      </a:accent5>
      <a:accent6>
        <a:srgbClr val="828282"/>
      </a:accent6>
      <a:hlink>
        <a:srgbClr val="0000FF"/>
      </a:hlink>
      <a:folHlink>
        <a:srgbClr val="800080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TemplateISP_16_9 (2).potm" id="{EB839EC5-EC2E-414C-8AB1-F879D4BD7122}" vid="{08445BD5-C529-460D-B21C-9B2EC712E7BE}"/>
    </a:ext>
  </a:extLst>
</a:theme>
</file>

<file path=ppt/theme/theme2.xml><?xml version="1.0" encoding="utf-8"?>
<a:theme xmlns:a="http://schemas.openxmlformats.org/drawingml/2006/main" name="Personalizza struttura">
  <a:themeElements>
    <a:clrScheme name="Personalizzato 1">
      <a:dk1>
        <a:sysClr val="windowText" lastClr="000000"/>
      </a:dk1>
      <a:lt1>
        <a:sysClr val="window" lastClr="FFFFFF"/>
      </a:lt1>
      <a:dk2>
        <a:srgbClr val="8DB3E2"/>
      </a:dk2>
      <a:lt2>
        <a:srgbClr val="EEECE1"/>
      </a:lt2>
      <a:accent1>
        <a:srgbClr val="003A79"/>
      </a:accent1>
      <a:accent2>
        <a:srgbClr val="EC6400"/>
      </a:accent2>
      <a:accent3>
        <a:srgbClr val="40915B"/>
      </a:accent3>
      <a:accent4>
        <a:srgbClr val="ECBD00"/>
      </a:accent4>
      <a:accent5>
        <a:srgbClr val="0A0000"/>
      </a:accent5>
      <a:accent6>
        <a:srgbClr val="828282"/>
      </a:accent6>
      <a:hlink>
        <a:srgbClr val="0000FF"/>
      </a:hlink>
      <a:folHlink>
        <a:srgbClr val="800080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TemplateISP_16_9 (2).potm" id="{EB839EC5-EC2E-414C-8AB1-F879D4BD7122}" vid="{13046F96-DD0E-4E53-860E-9DE6C7CAD6CE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0.xml><?xml version="1.0" encoding="utf-8"?>
<a:themeOverride xmlns:a="http://schemas.openxmlformats.org/drawingml/2006/main">
  <a:clrScheme name="Personalizzato 1">
    <a:dk1>
      <a:sysClr val="windowText" lastClr="000000"/>
    </a:dk1>
    <a:lt1>
      <a:sysClr val="window" lastClr="FFFFFF"/>
    </a:lt1>
    <a:dk2>
      <a:srgbClr val="8DB3E2"/>
    </a:dk2>
    <a:lt2>
      <a:srgbClr val="EEECE1"/>
    </a:lt2>
    <a:accent1>
      <a:srgbClr val="003A79"/>
    </a:accent1>
    <a:accent2>
      <a:srgbClr val="EC6400"/>
    </a:accent2>
    <a:accent3>
      <a:srgbClr val="40915B"/>
    </a:accent3>
    <a:accent4>
      <a:srgbClr val="ECBD00"/>
    </a:accent4>
    <a:accent5>
      <a:srgbClr val="0A0000"/>
    </a:accent5>
    <a:accent6>
      <a:srgbClr val="DBE5F1"/>
    </a:accent6>
    <a:hlink>
      <a:srgbClr val="0000FF"/>
    </a:hlink>
    <a:folHlink>
      <a:srgbClr val="800080"/>
    </a:folHlink>
  </a:clrScheme>
  <a:fontScheme name="ResearchChart">
    <a:majorFont>
      <a:latin typeface="Century Gothic"/>
      <a:ea typeface=""/>
      <a:cs typeface=""/>
    </a:majorFont>
    <a:minorFont>
      <a:latin typeface="Century Gothic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1.xml><?xml version="1.0" encoding="utf-8"?>
<a:themeOverride xmlns:a="http://schemas.openxmlformats.org/drawingml/2006/main">
  <a:clrScheme name="Personalizzato 1">
    <a:dk1>
      <a:sysClr val="windowText" lastClr="000000"/>
    </a:dk1>
    <a:lt1>
      <a:sysClr val="window" lastClr="FFFFFF"/>
    </a:lt1>
    <a:dk2>
      <a:srgbClr val="8DB3E2"/>
    </a:dk2>
    <a:lt2>
      <a:srgbClr val="EEECE1"/>
    </a:lt2>
    <a:accent1>
      <a:srgbClr val="003A79"/>
    </a:accent1>
    <a:accent2>
      <a:srgbClr val="EC6400"/>
    </a:accent2>
    <a:accent3>
      <a:srgbClr val="40915B"/>
    </a:accent3>
    <a:accent4>
      <a:srgbClr val="ECBD00"/>
    </a:accent4>
    <a:accent5>
      <a:srgbClr val="0A0000"/>
    </a:accent5>
    <a:accent6>
      <a:srgbClr val="DBE5F1"/>
    </a:accent6>
    <a:hlink>
      <a:srgbClr val="0000FF"/>
    </a:hlink>
    <a:folHlink>
      <a:srgbClr val="800080"/>
    </a:folHlink>
  </a:clrScheme>
  <a:fontScheme name="ResearchChart">
    <a:majorFont>
      <a:latin typeface="Century Gothic"/>
      <a:ea typeface=""/>
      <a:cs typeface=""/>
    </a:majorFont>
    <a:minorFont>
      <a:latin typeface="Century Gothic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3.xml><?xml version="1.0" encoding="utf-8"?>
<a:themeOverride xmlns:a="http://schemas.openxmlformats.org/drawingml/2006/main">
  <a:clrScheme name="Personalizzato 1">
    <a:dk1>
      <a:sysClr val="windowText" lastClr="000000"/>
    </a:dk1>
    <a:lt1>
      <a:sysClr val="window" lastClr="FFFFFF"/>
    </a:lt1>
    <a:dk2>
      <a:srgbClr val="8DB3E2"/>
    </a:dk2>
    <a:lt2>
      <a:srgbClr val="EEECE1"/>
    </a:lt2>
    <a:accent1>
      <a:srgbClr val="003A79"/>
    </a:accent1>
    <a:accent2>
      <a:srgbClr val="EC6400"/>
    </a:accent2>
    <a:accent3>
      <a:srgbClr val="40915B"/>
    </a:accent3>
    <a:accent4>
      <a:srgbClr val="ECBD00"/>
    </a:accent4>
    <a:accent5>
      <a:srgbClr val="0A0000"/>
    </a:accent5>
    <a:accent6>
      <a:srgbClr val="828282"/>
    </a:accent6>
    <a:hlink>
      <a:srgbClr val="0000FF"/>
    </a:hlink>
    <a:folHlink>
      <a:srgbClr val="800080"/>
    </a:folHlink>
  </a:clrScheme>
  <a:fontScheme name="Century Gothic">
    <a:majorFont>
      <a:latin typeface="Century Gothic" panose="020F0302020204030204"/>
      <a:ea typeface=""/>
      <a:cs typeface=""/>
      <a:font script="Jpan" typeface="メイリオ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entury Gothic" panose="020F0302020204030204"/>
      <a:ea typeface=""/>
      <a:cs typeface=""/>
      <a:font script="Jpan" typeface="メイリオ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4.xml><?xml version="1.0" encoding="utf-8"?>
<a:themeOverride xmlns:a="http://schemas.openxmlformats.org/drawingml/2006/main">
  <a:clrScheme name="Personalizzato 1">
    <a:dk1>
      <a:sysClr val="windowText" lastClr="000000"/>
    </a:dk1>
    <a:lt1>
      <a:sysClr val="window" lastClr="FFFFFF"/>
    </a:lt1>
    <a:dk2>
      <a:srgbClr val="8DB3E2"/>
    </a:dk2>
    <a:lt2>
      <a:srgbClr val="EEECE1"/>
    </a:lt2>
    <a:accent1>
      <a:srgbClr val="003A79"/>
    </a:accent1>
    <a:accent2>
      <a:srgbClr val="EC6400"/>
    </a:accent2>
    <a:accent3>
      <a:srgbClr val="40915B"/>
    </a:accent3>
    <a:accent4>
      <a:srgbClr val="ECBD00"/>
    </a:accent4>
    <a:accent5>
      <a:srgbClr val="0A0000"/>
    </a:accent5>
    <a:accent6>
      <a:srgbClr val="828282"/>
    </a:accent6>
    <a:hlink>
      <a:srgbClr val="0000FF"/>
    </a:hlink>
    <a:folHlink>
      <a:srgbClr val="800080"/>
    </a:folHlink>
  </a:clrScheme>
  <a:fontScheme name="Century Gothic">
    <a:majorFont>
      <a:latin typeface="Century Gothic" panose="020F0302020204030204"/>
      <a:ea typeface=""/>
      <a:cs typeface=""/>
      <a:font script="Jpan" typeface="メイリオ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entury Gothic" panose="020F0302020204030204"/>
      <a:ea typeface=""/>
      <a:cs typeface=""/>
      <a:font script="Jpan" typeface="メイリオ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5.xml><?xml version="1.0" encoding="utf-8"?>
<a:themeOverride xmlns:a="http://schemas.openxmlformats.org/drawingml/2006/main">
  <a:clrScheme name="Personalizzato 1">
    <a:dk1>
      <a:sysClr val="windowText" lastClr="000000"/>
    </a:dk1>
    <a:lt1>
      <a:sysClr val="window" lastClr="FFFFFF"/>
    </a:lt1>
    <a:dk2>
      <a:srgbClr val="8DB3E2"/>
    </a:dk2>
    <a:lt2>
      <a:srgbClr val="EEECE1"/>
    </a:lt2>
    <a:accent1>
      <a:srgbClr val="003A79"/>
    </a:accent1>
    <a:accent2>
      <a:srgbClr val="EC6400"/>
    </a:accent2>
    <a:accent3>
      <a:srgbClr val="40915B"/>
    </a:accent3>
    <a:accent4>
      <a:srgbClr val="ECBD00"/>
    </a:accent4>
    <a:accent5>
      <a:srgbClr val="0A0000"/>
    </a:accent5>
    <a:accent6>
      <a:srgbClr val="DBE5F1"/>
    </a:accent6>
    <a:hlink>
      <a:srgbClr val="0000FF"/>
    </a:hlink>
    <a:folHlink>
      <a:srgbClr val="800080"/>
    </a:folHlink>
  </a:clrScheme>
  <a:fontScheme name="ResearchChart">
    <a:majorFont>
      <a:latin typeface="Century Gothic"/>
      <a:ea typeface=""/>
      <a:cs typeface=""/>
    </a:majorFont>
    <a:minorFont>
      <a:latin typeface="Century Gothic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6.xml><?xml version="1.0" encoding="utf-8"?>
<a:themeOverride xmlns:a="http://schemas.openxmlformats.org/drawingml/2006/main">
  <a:clrScheme name="Palette ResearchReport">
    <a:dk1>
      <a:sysClr val="windowText" lastClr="000000"/>
    </a:dk1>
    <a:lt1>
      <a:sysClr val="window" lastClr="FFFFFF"/>
    </a:lt1>
    <a:dk2>
      <a:srgbClr val="8DB3E2"/>
    </a:dk2>
    <a:lt2>
      <a:srgbClr val="EEECE1"/>
    </a:lt2>
    <a:accent1>
      <a:srgbClr val="006991"/>
    </a:accent1>
    <a:accent2>
      <a:srgbClr val="F07323"/>
    </a:accent2>
    <a:accent3>
      <a:srgbClr val="DCBE50"/>
    </a:accent3>
    <a:accent4>
      <a:srgbClr val="0A0000"/>
    </a:accent4>
    <a:accent5>
      <a:srgbClr val="EBE1A5"/>
    </a:accent5>
    <a:accent6>
      <a:srgbClr val="00733C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Personalizzato 1">
    <a:dk1>
      <a:sysClr val="windowText" lastClr="000000"/>
    </a:dk1>
    <a:lt1>
      <a:sysClr val="window" lastClr="FFFFFF"/>
    </a:lt1>
    <a:dk2>
      <a:srgbClr val="8DB3E2"/>
    </a:dk2>
    <a:lt2>
      <a:srgbClr val="EEECE1"/>
    </a:lt2>
    <a:accent1>
      <a:srgbClr val="003A79"/>
    </a:accent1>
    <a:accent2>
      <a:srgbClr val="EC6400"/>
    </a:accent2>
    <a:accent3>
      <a:srgbClr val="40915B"/>
    </a:accent3>
    <a:accent4>
      <a:srgbClr val="ECBD00"/>
    </a:accent4>
    <a:accent5>
      <a:srgbClr val="0A0000"/>
    </a:accent5>
    <a:accent6>
      <a:srgbClr val="DBE5F1"/>
    </a:accent6>
    <a:hlink>
      <a:srgbClr val="0000FF"/>
    </a:hlink>
    <a:folHlink>
      <a:srgbClr val="800080"/>
    </a:folHlink>
  </a:clrScheme>
  <a:fontScheme name="ResearchChart">
    <a:majorFont>
      <a:latin typeface="Century Gothic"/>
      <a:ea typeface=""/>
      <a:cs typeface=""/>
    </a:majorFont>
    <a:minorFont>
      <a:latin typeface="Century Gothic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Personalizzato 1">
    <a:dk1>
      <a:sysClr val="windowText" lastClr="000000"/>
    </a:dk1>
    <a:lt1>
      <a:sysClr val="window" lastClr="FFFFFF"/>
    </a:lt1>
    <a:dk2>
      <a:srgbClr val="8DB3E2"/>
    </a:dk2>
    <a:lt2>
      <a:srgbClr val="EEECE1"/>
    </a:lt2>
    <a:accent1>
      <a:srgbClr val="003A79"/>
    </a:accent1>
    <a:accent2>
      <a:srgbClr val="EC6400"/>
    </a:accent2>
    <a:accent3>
      <a:srgbClr val="40915B"/>
    </a:accent3>
    <a:accent4>
      <a:srgbClr val="ECBD00"/>
    </a:accent4>
    <a:accent5>
      <a:srgbClr val="0A0000"/>
    </a:accent5>
    <a:accent6>
      <a:srgbClr val="DBE5F1"/>
    </a:accent6>
    <a:hlink>
      <a:srgbClr val="0000FF"/>
    </a:hlink>
    <a:folHlink>
      <a:srgbClr val="800080"/>
    </a:folHlink>
  </a:clrScheme>
  <a:fontScheme name="ResearchChart">
    <a:majorFont>
      <a:latin typeface="Century Gothic"/>
      <a:ea typeface=""/>
      <a:cs typeface=""/>
    </a:majorFont>
    <a:minorFont>
      <a:latin typeface="Century Gothic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Personalizzato 1">
    <a:dk1>
      <a:sysClr val="windowText" lastClr="000000"/>
    </a:dk1>
    <a:lt1>
      <a:sysClr val="window" lastClr="FFFFFF"/>
    </a:lt1>
    <a:dk2>
      <a:srgbClr val="8DB3E2"/>
    </a:dk2>
    <a:lt2>
      <a:srgbClr val="EEECE1"/>
    </a:lt2>
    <a:accent1>
      <a:srgbClr val="003A79"/>
    </a:accent1>
    <a:accent2>
      <a:srgbClr val="EC6400"/>
    </a:accent2>
    <a:accent3>
      <a:srgbClr val="40915B"/>
    </a:accent3>
    <a:accent4>
      <a:srgbClr val="ECBD00"/>
    </a:accent4>
    <a:accent5>
      <a:srgbClr val="0A0000"/>
    </a:accent5>
    <a:accent6>
      <a:srgbClr val="DBE5F1"/>
    </a:accent6>
    <a:hlink>
      <a:srgbClr val="0000FF"/>
    </a:hlink>
    <a:folHlink>
      <a:srgbClr val="800080"/>
    </a:folHlink>
  </a:clrScheme>
  <a:fontScheme name="ResearchChart">
    <a:majorFont>
      <a:latin typeface="Century Gothic"/>
      <a:ea typeface=""/>
      <a:cs typeface=""/>
    </a:majorFont>
    <a:minorFont>
      <a:latin typeface="Century Gothic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.xml><?xml version="1.0" encoding="utf-8"?>
<a:themeOverride xmlns:a="http://schemas.openxmlformats.org/drawingml/2006/main">
  <a:clrScheme name="Personalizzato 1">
    <a:dk1>
      <a:sysClr val="windowText" lastClr="000000"/>
    </a:dk1>
    <a:lt1>
      <a:sysClr val="window" lastClr="FFFFFF"/>
    </a:lt1>
    <a:dk2>
      <a:srgbClr val="8DB3E2"/>
    </a:dk2>
    <a:lt2>
      <a:srgbClr val="EEECE1"/>
    </a:lt2>
    <a:accent1>
      <a:srgbClr val="003A79"/>
    </a:accent1>
    <a:accent2>
      <a:srgbClr val="EC6400"/>
    </a:accent2>
    <a:accent3>
      <a:srgbClr val="40915B"/>
    </a:accent3>
    <a:accent4>
      <a:srgbClr val="ECBD00"/>
    </a:accent4>
    <a:accent5>
      <a:srgbClr val="0A0000"/>
    </a:accent5>
    <a:accent6>
      <a:srgbClr val="DBE5F1"/>
    </a:accent6>
    <a:hlink>
      <a:srgbClr val="0000FF"/>
    </a:hlink>
    <a:folHlink>
      <a:srgbClr val="800080"/>
    </a:folHlink>
  </a:clrScheme>
  <a:fontScheme name="ResearchChart">
    <a:majorFont>
      <a:latin typeface="Century Gothic"/>
      <a:ea typeface=""/>
      <a:cs typeface=""/>
    </a:majorFont>
    <a:minorFont>
      <a:latin typeface="Century Gothic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6.xml><?xml version="1.0" encoding="utf-8"?>
<a:themeOverride xmlns:a="http://schemas.openxmlformats.org/drawingml/2006/main">
  <a:clrScheme name="DFOOriginalColors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 2007 - 2010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 2007 - 2010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Personalizzato 1">
    <a:dk1>
      <a:sysClr val="windowText" lastClr="000000"/>
    </a:dk1>
    <a:lt1>
      <a:sysClr val="window" lastClr="FFFFFF"/>
    </a:lt1>
    <a:dk2>
      <a:srgbClr val="8DB3E2"/>
    </a:dk2>
    <a:lt2>
      <a:srgbClr val="EEECE1"/>
    </a:lt2>
    <a:accent1>
      <a:srgbClr val="003A79"/>
    </a:accent1>
    <a:accent2>
      <a:srgbClr val="EC6400"/>
    </a:accent2>
    <a:accent3>
      <a:srgbClr val="40915B"/>
    </a:accent3>
    <a:accent4>
      <a:srgbClr val="ECBD00"/>
    </a:accent4>
    <a:accent5>
      <a:srgbClr val="0A0000"/>
    </a:accent5>
    <a:accent6>
      <a:srgbClr val="DBE5F1"/>
    </a:accent6>
    <a:hlink>
      <a:srgbClr val="0000FF"/>
    </a:hlink>
    <a:folHlink>
      <a:srgbClr val="800080"/>
    </a:folHlink>
  </a:clrScheme>
  <a:fontScheme name="ResearchChart">
    <a:majorFont>
      <a:latin typeface="Century Gothic"/>
      <a:ea typeface=""/>
      <a:cs typeface=""/>
    </a:majorFont>
    <a:minorFont>
      <a:latin typeface="Century Gothic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8.xml><?xml version="1.0" encoding="utf-8"?>
<a:themeOverride xmlns:a="http://schemas.openxmlformats.org/drawingml/2006/main">
  <a:clrScheme name="Personalizzato 1">
    <a:dk1>
      <a:sysClr val="windowText" lastClr="000000"/>
    </a:dk1>
    <a:lt1>
      <a:sysClr val="window" lastClr="FFFFFF"/>
    </a:lt1>
    <a:dk2>
      <a:srgbClr val="8DB3E2"/>
    </a:dk2>
    <a:lt2>
      <a:srgbClr val="EEECE1"/>
    </a:lt2>
    <a:accent1>
      <a:srgbClr val="003A79"/>
    </a:accent1>
    <a:accent2>
      <a:srgbClr val="EC6400"/>
    </a:accent2>
    <a:accent3>
      <a:srgbClr val="40915B"/>
    </a:accent3>
    <a:accent4>
      <a:srgbClr val="ECBD00"/>
    </a:accent4>
    <a:accent5>
      <a:srgbClr val="0A0000"/>
    </a:accent5>
    <a:accent6>
      <a:srgbClr val="DBE5F1"/>
    </a:accent6>
    <a:hlink>
      <a:srgbClr val="0000FF"/>
    </a:hlink>
    <a:folHlink>
      <a:srgbClr val="800080"/>
    </a:folHlink>
  </a:clrScheme>
  <a:fontScheme name="ResearchChart">
    <a:majorFont>
      <a:latin typeface="Century Gothic"/>
      <a:ea typeface=""/>
      <a:cs typeface=""/>
    </a:majorFont>
    <a:minorFont>
      <a:latin typeface="Century Gothic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9.xml><?xml version="1.0" encoding="utf-8"?>
<a:themeOverride xmlns:a="http://schemas.openxmlformats.org/drawingml/2006/main">
  <a:clrScheme name="Personalizzato 1">
    <a:dk1>
      <a:sysClr val="windowText" lastClr="000000"/>
    </a:dk1>
    <a:lt1>
      <a:sysClr val="window" lastClr="FFFFFF"/>
    </a:lt1>
    <a:dk2>
      <a:srgbClr val="8DB3E2"/>
    </a:dk2>
    <a:lt2>
      <a:srgbClr val="EEECE1"/>
    </a:lt2>
    <a:accent1>
      <a:srgbClr val="003A79"/>
    </a:accent1>
    <a:accent2>
      <a:srgbClr val="EC6400"/>
    </a:accent2>
    <a:accent3>
      <a:srgbClr val="40915B"/>
    </a:accent3>
    <a:accent4>
      <a:srgbClr val="ECBD00"/>
    </a:accent4>
    <a:accent5>
      <a:srgbClr val="0A0000"/>
    </a:accent5>
    <a:accent6>
      <a:srgbClr val="DBE5F1"/>
    </a:accent6>
    <a:hlink>
      <a:srgbClr val="0000FF"/>
    </a:hlink>
    <a:folHlink>
      <a:srgbClr val="800080"/>
    </a:folHlink>
  </a:clrScheme>
  <a:fontScheme name="ResearchChart">
    <a:majorFont>
      <a:latin typeface="Century Gothic"/>
      <a:ea typeface=""/>
      <a:cs typeface=""/>
    </a:majorFont>
    <a:minorFont>
      <a:latin typeface="Century Gothic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anguage xmlns="deeb46e3-55d6-4dd0-a012-86cf84cd30f7" xsi:nil="true"/>
    <ReportId xmlns="deeb46e3-55d6-4dd0-a012-86cf84cd30f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AB0119EA997F6A42B157EE54B0226B7E" ma:contentTypeVersion="6" ma:contentTypeDescription="Creare un nuovo documento." ma:contentTypeScope="" ma:versionID="b3768abee4be56e684ce435471893a4e">
  <xsd:schema xmlns:xsd="http://www.w3.org/2001/XMLSchema" xmlns:xs="http://www.w3.org/2001/XMLSchema" xmlns:p="http://schemas.microsoft.com/office/2006/metadata/properties" xmlns:ns2="deeb46e3-55d6-4dd0-a012-86cf84cd30f7" targetNamespace="http://schemas.microsoft.com/office/2006/metadata/properties" ma:root="true" ma:fieldsID="a6d171d5294c826bb27654b44f82c2b2" ns2:_="">
    <xsd:import namespace="deeb46e3-55d6-4dd0-a012-86cf84cd30f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ReportId" minOccurs="0"/>
                <xsd:element ref="ns2:Language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eb46e3-55d6-4dd0-a012-86cf84cd30f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ReportId" ma:index="10" nillable="true" ma:displayName="ReportId" ma:format="Dropdown" ma:internalName="ReportId">
      <xsd:simpleType>
        <xsd:restriction base="dms:Text">
          <xsd:maxLength value="255"/>
        </xsd:restriction>
      </xsd:simpleType>
    </xsd:element>
    <xsd:element name="Language" ma:index="11" nillable="true" ma:displayName="Language" ma:format="Dropdown" ma:internalName="Language">
      <xsd:simpleType>
        <xsd:restriction base="dms:Text">
          <xsd:maxLength value="255"/>
        </xsd:restriction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3A9EA3E-D40D-4CE1-9998-108FF433673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4EC25F1-EFC6-4B5E-9B8D-CB1E5D9274FE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deeb46e3-55d6-4dd0-a012-86cf84cd30f7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403E4EE-262F-4FD7-90E4-56869781AD4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eeb46e3-55d6-4dd0-a012-86cf84cd30f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5f5fe31f-9de1-4167-a753-111c0df8115f}" enabled="1" method="Standard" siteId="{cc4baf00-15c9-48dd-9f59-88c98bde2be7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PptTemplateISP_16_9</Template>
  <TotalTime>316</TotalTime>
  <Words>4409</Words>
  <Application>Microsoft Office PowerPoint</Application>
  <PresentationFormat>Personalizzato</PresentationFormat>
  <Paragraphs>370</Paragraphs>
  <Slides>28</Slides>
  <Notes>9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2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28</vt:i4>
      </vt:variant>
    </vt:vector>
  </HeadingPairs>
  <TitlesOfParts>
    <vt:vector size="38" baseType="lpstr">
      <vt:lpstr>MS PGothic</vt:lpstr>
      <vt:lpstr>Arial</vt:lpstr>
      <vt:lpstr>Calibri</vt:lpstr>
      <vt:lpstr>Century Gothic</vt:lpstr>
      <vt:lpstr>Century Gothic (Body)</vt:lpstr>
      <vt:lpstr>Times New Roman</vt:lpstr>
      <vt:lpstr>Wingdings</vt:lpstr>
      <vt:lpstr>Tema di Office</vt:lpstr>
      <vt:lpstr>Personalizza struttura</vt:lpstr>
      <vt:lpstr>think-cell Slide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Papandrea Sonia</dc:creator>
  <cp:lastModifiedBy>Papandrea Sonia</cp:lastModifiedBy>
  <cp:revision>28</cp:revision>
  <cp:lastPrinted>2017-03-10T10:30:21Z</cp:lastPrinted>
  <dcterms:created xsi:type="dcterms:W3CDTF">2025-09-15T08:07:15Z</dcterms:created>
  <dcterms:modified xsi:type="dcterms:W3CDTF">2025-09-22T06:45:41Z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ucleoEditoriale">
    <vt:bool>true</vt:bool>
  </property>
  <property fmtid="{D5CDD505-2E9C-101B-9397-08002B2CF9AE}" pid="3" name="Formato">
    <vt:lpwstr>16-9</vt:lpwstr>
  </property>
  <property fmtid="{D5CDD505-2E9C-101B-9397-08002B2CF9AE}" pid="4" name="Ente">
    <vt:lpwstr>BancaISP</vt:lpwstr>
  </property>
  <property fmtid="{D5CDD505-2E9C-101B-9397-08002B2CF9AE}" pid="5" name="ContentTypeId">
    <vt:lpwstr>0x010100AB0119EA997F6A42B157EE54B0226B7E</vt:lpwstr>
  </property>
  <property fmtid="{D5CDD505-2E9C-101B-9397-08002B2CF9AE}" pid="6" name="MSIP_Label_5f5fe31f-9de1-4167-a753-111c0df8115f_Enabled">
    <vt:lpwstr>true</vt:lpwstr>
  </property>
  <property fmtid="{D5CDD505-2E9C-101B-9397-08002B2CF9AE}" pid="7" name="MSIP_Label_5f5fe31f-9de1-4167-a753-111c0df8115f_SetDate">
    <vt:lpwstr>2024-01-11T13:56:47Z</vt:lpwstr>
  </property>
  <property fmtid="{D5CDD505-2E9C-101B-9397-08002B2CF9AE}" pid="8" name="MSIP_Label_5f5fe31f-9de1-4167-a753-111c0df8115f_Method">
    <vt:lpwstr>Standard</vt:lpwstr>
  </property>
  <property fmtid="{D5CDD505-2E9C-101B-9397-08002B2CF9AE}" pid="9" name="MSIP_Label_5f5fe31f-9de1-4167-a753-111c0df8115f_Name">
    <vt:lpwstr>5f5fe31f-9de1-4167-a753-111c0df8115f</vt:lpwstr>
  </property>
  <property fmtid="{D5CDD505-2E9C-101B-9397-08002B2CF9AE}" pid="10" name="MSIP_Label_5f5fe31f-9de1-4167-a753-111c0df8115f_SiteId">
    <vt:lpwstr>cc4baf00-15c9-48dd-9f59-88c98bde2be7</vt:lpwstr>
  </property>
  <property fmtid="{D5CDD505-2E9C-101B-9397-08002B2CF9AE}" pid="11" name="MSIP_Label_5f5fe31f-9de1-4167-a753-111c0df8115f_ContentBits">
    <vt:lpwstr>0</vt:lpwstr>
  </property>
  <property fmtid="{D5CDD505-2E9C-101B-9397-08002B2CF9AE}" pid="12" name="MSIP_Label_5f5fe31f-9de1-4167-a753-111c0df8115f_Application">
    <vt:lpwstr>Microsoft Azure Information Protection</vt:lpwstr>
  </property>
  <property fmtid="{D5CDD505-2E9C-101B-9397-08002B2CF9AE}" pid="13" name="MSIP_Label_5f5fe31f-9de1-4167-a753-111c0df8115f_Owner">
    <vt:lpwstr>monica.bosi@intesasanpaolo.com</vt:lpwstr>
  </property>
  <property fmtid="{D5CDD505-2E9C-101B-9397-08002B2CF9AE}" pid="14" name="MSIP_Label_5f5fe31f-9de1-4167-a753-111c0df8115f_Extended_MSFT_Method">
    <vt:lpwstr>Automatic</vt:lpwstr>
  </property>
  <property fmtid="{D5CDD505-2E9C-101B-9397-08002B2CF9AE}" pid="15" name="Sensitivity">
    <vt:lpwstr>Public</vt:lpwstr>
  </property>
</Properties>
</file>